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3714F">
              <a:alpha val="8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508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BCC">
              <a:alpha val="54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BCC">
              <a:alpha val="80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AE5E5">
              <a:alpha val="69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EDEDF">
              <a:alpha val="76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BCC">
              <a:alpha val="80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834" y="-84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Заголовок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Сгруппировать"/>
          <p:cNvGrpSpPr/>
          <p:nvPr/>
        </p:nvGrpSpPr>
        <p:grpSpPr>
          <a:xfrm>
            <a:off x="5130800" y="6807200"/>
            <a:ext cx="14122400" cy="127000"/>
            <a:chOff x="0" y="0"/>
            <a:chExt cx="14122400" cy="127000"/>
          </a:xfrm>
        </p:grpSpPr>
        <p:pic>
          <p:nvPicPr>
            <p:cNvPr id="12" name="typesetflourish_shape_big.pdf" descr="typesetflourish_shape_big.pdf"/>
            <p:cNvPicPr>
              <a:picLocks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6845300" y="0"/>
              <a:ext cx="431800" cy="127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" name="typesetflourish_line.pdf" descr="typesetflourish_line.pdf"/>
            <p:cNvPicPr>
              <a:picLocks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63500"/>
              <a:ext cx="68453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typesetflourish_line.pdf" descr="typesetflourish_line.pdf"/>
            <p:cNvPicPr>
              <a:picLocks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 rot="10800000">
              <a:off x="7277100" y="63500"/>
              <a:ext cx="68453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095500" y="3213100"/>
            <a:ext cx="20193000" cy="35687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095500" y="7086600"/>
            <a:ext cx="20193000" cy="1790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3195300"/>
            <a:ext cx="340462" cy="4826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Сгруппировать"/>
          <p:cNvGrpSpPr/>
          <p:nvPr/>
        </p:nvGrpSpPr>
        <p:grpSpPr>
          <a:xfrm>
            <a:off x="5130800" y="2908300"/>
            <a:ext cx="14122400" cy="127000"/>
            <a:chOff x="0" y="0"/>
            <a:chExt cx="14122400" cy="127000"/>
          </a:xfrm>
        </p:grpSpPr>
        <p:pic>
          <p:nvPicPr>
            <p:cNvPr id="25" name="typesetflourish_shape_big.pdf" descr="typesetflourish_shape_big.pdf"/>
            <p:cNvPicPr>
              <a:picLocks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6845300" y="0"/>
              <a:ext cx="431800" cy="127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" name="typesetflourish_line.pdf" descr="typesetflourish_line.pdf"/>
            <p:cNvPicPr>
              <a:picLocks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63500"/>
              <a:ext cx="68453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" name="typesetflourish_line.pdf" descr="typesetflourish_line.pdf"/>
            <p:cNvPicPr>
              <a:picLocks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 rot="10800000">
              <a:off x="7277100" y="63500"/>
              <a:ext cx="68453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" name="Панорамное фото ряда разноцветных домов в викторианском стиле в Сан‑Франциско"/>
          <p:cNvSpPr>
            <a:spLocks noGrp="1"/>
          </p:cNvSpPr>
          <p:nvPr>
            <p:ph type="pic" idx="21"/>
          </p:nvPr>
        </p:nvSpPr>
        <p:spPr>
          <a:xfrm>
            <a:off x="3009900" y="381000"/>
            <a:ext cx="18415000" cy="1262434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87500" y="1143000"/>
            <a:ext cx="21209000" cy="16129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87500" y="3200400"/>
            <a:ext cx="21209000" cy="914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3195300"/>
            <a:ext cx="340462" cy="4826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095500" y="5080000"/>
            <a:ext cx="20193000" cy="35687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2941300"/>
            <a:ext cx="340462" cy="482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вертикально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Сгруппировать"/>
          <p:cNvGrpSpPr/>
          <p:nvPr/>
        </p:nvGrpSpPr>
        <p:grpSpPr>
          <a:xfrm>
            <a:off x="3911600" y="6794500"/>
            <a:ext cx="6146800" cy="127000"/>
            <a:chOff x="0" y="0"/>
            <a:chExt cx="6146800" cy="127000"/>
          </a:xfrm>
        </p:grpSpPr>
        <p:pic>
          <p:nvPicPr>
            <p:cNvPr id="47" name="typesetflourish_shape_big.pdf" descr="typesetflourish_shape_big.pdf"/>
            <p:cNvPicPr>
              <a:picLocks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2857500" y="0"/>
              <a:ext cx="431800" cy="127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" name="typesetflourish_line.pdf" descr="typesetflourish_line.pdf"/>
            <p:cNvPicPr>
              <a:picLocks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50800"/>
              <a:ext cx="28575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" name="typesetflourish_line.pdf" descr="typesetflourish_line.pdf"/>
            <p:cNvPicPr>
              <a:picLocks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 rot="10800000">
              <a:off x="3289300" y="50800"/>
              <a:ext cx="28575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1" name="Фото ряда разноцветных домов в викторианском стиле в Сан‑Франциско на фоне современного финансового квартала "/>
          <p:cNvSpPr>
            <a:spLocks noGrp="1"/>
          </p:cNvSpPr>
          <p:nvPr>
            <p:ph type="pic" sz="half" idx="21"/>
          </p:nvPr>
        </p:nvSpPr>
        <p:spPr>
          <a:xfrm>
            <a:off x="12491412" y="2197100"/>
            <a:ext cx="13228767" cy="906893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095500" y="2133600"/>
            <a:ext cx="9766300" cy="4470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Текст заголовка</a:t>
            </a:r>
          </a:p>
        </p:txBody>
      </p:sp>
      <p:sp>
        <p:nvSpPr>
          <p:cNvPr id="5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095500" y="7112000"/>
            <a:ext cx="9766300" cy="42545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50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3195300"/>
            <a:ext cx="340462" cy="4826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0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2941300"/>
            <a:ext cx="340462" cy="482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Фото ряда разноцветных домов в викторианском стиле в Сан‑Франциско на фоне современного финансового квартала "/>
          <p:cNvSpPr>
            <a:spLocks noGrp="1"/>
          </p:cNvSpPr>
          <p:nvPr>
            <p:ph type="pic" idx="21"/>
          </p:nvPr>
        </p:nvSpPr>
        <p:spPr>
          <a:xfrm>
            <a:off x="12954000" y="2462996"/>
            <a:ext cx="14008100" cy="960321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9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8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587500" y="3873500"/>
            <a:ext cx="10160000" cy="83820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600"/>
              </a:spcBef>
              <a:buBlip>
                <a:blip r:embed="rId2"/>
              </a:buBlip>
              <a:defRPr sz="4600"/>
            </a:lvl1pPr>
            <a:lvl2pPr marL="1117600" indent="-558800">
              <a:spcBef>
                <a:spcPts val="4600"/>
              </a:spcBef>
              <a:buBlip>
                <a:blip r:embed="rId2"/>
              </a:buBlip>
              <a:defRPr sz="4600"/>
            </a:lvl2pPr>
            <a:lvl3pPr marL="1676400" indent="-558800">
              <a:spcBef>
                <a:spcPts val="4600"/>
              </a:spcBef>
              <a:buBlip>
                <a:blip r:embed="rId2"/>
              </a:buBlip>
              <a:defRPr sz="4600"/>
            </a:lvl3pPr>
            <a:lvl4pPr marL="2235200" indent="-558800">
              <a:spcBef>
                <a:spcPts val="4600"/>
              </a:spcBef>
              <a:buBlip>
                <a:blip r:embed="rId2"/>
              </a:buBlip>
              <a:defRPr sz="4600"/>
            </a:lvl4pPr>
            <a:lvl5pPr marL="2794000" indent="-558800">
              <a:spcBef>
                <a:spcPts val="4600"/>
              </a:spcBef>
              <a:buBlip>
                <a:blip r:embed="rId2"/>
              </a:buBlip>
              <a:defRPr sz="4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2941300"/>
            <a:ext cx="340462" cy="482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587500" y="1155700"/>
            <a:ext cx="21209000" cy="113665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2941300"/>
            <a:ext cx="340462" cy="482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 (3 шт.)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Меблированная гостиная с камином, застеклёнными распашными дверями и большими комнатными растениями за диваном"/>
          <p:cNvSpPr>
            <a:spLocks noGrp="1"/>
          </p:cNvSpPr>
          <p:nvPr>
            <p:ph type="pic" sz="half" idx="21"/>
          </p:nvPr>
        </p:nvSpPr>
        <p:spPr>
          <a:xfrm>
            <a:off x="12293600" y="6311900"/>
            <a:ext cx="10579100" cy="705273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7" name="Спальня с кроватью под балдахином на четырёх столбиках"/>
          <p:cNvSpPr>
            <a:spLocks noGrp="1"/>
          </p:cNvSpPr>
          <p:nvPr>
            <p:ph type="pic" sz="half" idx="22"/>
          </p:nvPr>
        </p:nvSpPr>
        <p:spPr>
          <a:xfrm>
            <a:off x="12674600" y="520700"/>
            <a:ext cx="10160000" cy="677333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Изогнутая кирпичная лестница, ведущая к входу в кирпичный дом"/>
          <p:cNvSpPr>
            <a:spLocks noGrp="1"/>
          </p:cNvSpPr>
          <p:nvPr>
            <p:ph type="pic" idx="23"/>
          </p:nvPr>
        </p:nvSpPr>
        <p:spPr>
          <a:xfrm>
            <a:off x="1549400" y="-88900"/>
            <a:ext cx="10160000" cy="1524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3195300"/>
            <a:ext cx="340462" cy="482600"/>
          </a:xfrm>
          <a:prstGeom prst="rect">
            <a:avLst/>
          </a:prstGeom>
          <a:noFill/>
        </p:spPr>
        <p:txBody>
          <a:bodyPr anchor="b"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— Иван Арсентьев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800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 i="1"/>
            </a:lvl1pPr>
          </a:lstStyle>
          <a:p>
            <a:r>
              <a:t>— Иван Арсентьев</a:t>
            </a:r>
          </a:p>
        </p:txBody>
      </p:sp>
      <p:sp>
        <p:nvSpPr>
          <p:cNvPr id="107" name="«Введите цитату здесь»."/>
          <p:cNvSpPr txBox="1">
            <a:spLocks noGrp="1"/>
          </p:cNvSpPr>
          <p:nvPr>
            <p:ph type="body" sz="quarter" idx="22"/>
          </p:nvPr>
        </p:nvSpPr>
        <p:spPr>
          <a:xfrm>
            <a:off x="2387600" y="6089650"/>
            <a:ext cx="19621500" cy="800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4600"/>
              </a:spcBef>
              <a:buSzTx/>
              <a:buNone/>
              <a:defRPr sz="4600"/>
            </a:lvl1pPr>
          </a:lstStyle>
          <a:p>
            <a:r>
              <a:t>«Введите цитату здесь». 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2941300"/>
            <a:ext cx="340462" cy="482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Фото ряда разноцветных домов в викторианском стиле в Сан‑Франциско на фоне современного финансового квартала "/>
          <p:cNvSpPr>
            <a:spLocks noGrp="1"/>
          </p:cNvSpPr>
          <p:nvPr>
            <p:ph type="pic" idx="21"/>
          </p:nvPr>
        </p:nvSpPr>
        <p:spPr>
          <a:xfrm>
            <a:off x="0" y="-3517363"/>
            <a:ext cx="26012869" cy="1783304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2941300"/>
            <a:ext cx="340462" cy="4826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3677" y="12941300"/>
            <a:ext cx="340462" cy="482600"/>
          </a:xfrm>
          <a:prstGeom prst="rect">
            <a:avLst/>
          </a:prstGeom>
        </p:spPr>
        <p:txBody>
          <a:bodyPr anchor="ctr"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иния"/>
          <p:cNvSpPr/>
          <p:nvPr/>
        </p:nvSpPr>
        <p:spPr>
          <a:xfrm>
            <a:off x="520700" y="3429000"/>
            <a:ext cx="23342600" cy="0"/>
          </a:xfrm>
          <a:prstGeom prst="line">
            <a:avLst/>
          </a:pr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87500" y="1143000"/>
            <a:ext cx="21209000" cy="177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587500" y="3873500"/>
            <a:ext cx="21209000" cy="889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39600" y="12941300"/>
            <a:ext cx="340462" cy="482600"/>
          </a:xfrm>
          <a:prstGeom prst="rect">
            <a:avLst/>
          </a:prstGeom>
          <a:gradFill>
            <a:gsLst>
              <a:gs pos="0">
                <a:srgbClr val="FDEFE1"/>
              </a:gs>
              <a:gs pos="100000">
                <a:srgbClr val="FAECDB"/>
              </a:gs>
            </a:gsLst>
            <a:lin ang="5400000"/>
          </a:gradFill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503B28"/>
                </a:solidFill>
                <a:latin typeface="Bodoni SvtyTwo OS ITC TT-BookIt"/>
                <a:ea typeface="Bodoni SvtyTwo OS ITC TT-BookIt"/>
                <a:cs typeface="Bodoni SvtyTwo OS ITC TT-BookIt"/>
                <a:sym typeface="Bodoni SvtyTwo OS ITC TT-BookI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Baskerville"/>
        </a:defRPr>
      </a:lvl1pPr>
      <a:lvl2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Baskerville"/>
        </a:defRPr>
      </a:lvl2pPr>
      <a:lvl3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Baskerville"/>
        </a:defRPr>
      </a:lvl3pPr>
      <a:lvl4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Baskerville"/>
        </a:defRPr>
      </a:lvl4pPr>
      <a:lvl5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Baskerville"/>
        </a:defRPr>
      </a:lvl5pPr>
      <a:lvl6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Baskerville"/>
        </a:defRPr>
      </a:lvl6pPr>
      <a:lvl7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Baskerville"/>
        </a:defRPr>
      </a:lvl7pPr>
      <a:lvl8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Baskerville"/>
        </a:defRPr>
      </a:lvl8pPr>
      <a:lvl9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Baskerville"/>
        </a:defRPr>
      </a:lvl9pPr>
    </p:titleStyle>
    <p:bodyStyle>
      <a:lvl1pPr marL="635000" marR="0" indent="-635000" algn="l" defTabSz="825500" rtl="0" latinLnBrk="0">
        <a:lnSpc>
          <a:spcPct val="110000"/>
        </a:lnSpc>
        <a:spcBef>
          <a:spcPts val="77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5600" b="0" i="0" u="none" strike="noStrike" cap="none" spc="0" baseline="0"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1pPr>
      <a:lvl2pPr marL="1270000" marR="0" indent="-635000" algn="l" defTabSz="825500" rtl="0" latinLnBrk="0">
        <a:lnSpc>
          <a:spcPct val="110000"/>
        </a:lnSpc>
        <a:spcBef>
          <a:spcPts val="77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5600" b="0" i="0" u="none" strike="noStrike" cap="none" spc="0" baseline="0"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2pPr>
      <a:lvl3pPr marL="1905000" marR="0" indent="-635000" algn="l" defTabSz="825500" rtl="0" latinLnBrk="0">
        <a:lnSpc>
          <a:spcPct val="110000"/>
        </a:lnSpc>
        <a:spcBef>
          <a:spcPts val="77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5600" b="0" i="0" u="none" strike="noStrike" cap="none" spc="0" baseline="0"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3pPr>
      <a:lvl4pPr marL="2540000" marR="0" indent="-635000" algn="l" defTabSz="825500" rtl="0" latinLnBrk="0">
        <a:lnSpc>
          <a:spcPct val="110000"/>
        </a:lnSpc>
        <a:spcBef>
          <a:spcPts val="77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5600" b="0" i="0" u="none" strike="noStrike" cap="none" spc="0" baseline="0"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4pPr>
      <a:lvl5pPr marL="3175000" marR="0" indent="-635000" algn="l" defTabSz="825500" rtl="0" latinLnBrk="0">
        <a:lnSpc>
          <a:spcPct val="110000"/>
        </a:lnSpc>
        <a:spcBef>
          <a:spcPts val="77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5600" b="0" i="0" u="none" strike="noStrike" cap="none" spc="0" baseline="0"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5pPr>
      <a:lvl6pPr marL="3810000" marR="0" indent="-635000" algn="l" defTabSz="825500" rtl="0" latinLnBrk="0">
        <a:lnSpc>
          <a:spcPct val="110000"/>
        </a:lnSpc>
        <a:spcBef>
          <a:spcPts val="77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5600" b="0" i="0" u="none" strike="noStrike" cap="none" spc="0" baseline="0"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6pPr>
      <a:lvl7pPr marL="4445000" marR="0" indent="-635000" algn="l" defTabSz="825500" rtl="0" latinLnBrk="0">
        <a:lnSpc>
          <a:spcPct val="110000"/>
        </a:lnSpc>
        <a:spcBef>
          <a:spcPts val="77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5600" b="0" i="0" u="none" strike="noStrike" cap="none" spc="0" baseline="0"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7pPr>
      <a:lvl8pPr marL="5080000" marR="0" indent="-635000" algn="l" defTabSz="825500" rtl="0" latinLnBrk="0">
        <a:lnSpc>
          <a:spcPct val="110000"/>
        </a:lnSpc>
        <a:spcBef>
          <a:spcPts val="77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5600" b="0" i="0" u="none" strike="noStrike" cap="none" spc="0" baseline="0"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8pPr>
      <a:lvl9pPr marL="5715000" marR="0" indent="-635000" algn="l" defTabSz="825500" rtl="0" latinLnBrk="0">
        <a:lnSpc>
          <a:spcPct val="110000"/>
        </a:lnSpc>
        <a:spcBef>
          <a:spcPts val="77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5600" b="0" i="0" u="none" strike="noStrike" cap="none" spc="0" baseline="0"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cdn4.iconfinder.com/data/icons/project-management-2-9/65/67-1024.png" TargetMode="External"/><Relationship Id="rId3" Type="http://schemas.openxmlformats.org/officeDocument/2006/relationships/hyperlink" Target="https://gudok.ru/zdr/174/?ID=1672760" TargetMode="External"/><Relationship Id="rId7" Type="http://schemas.openxmlformats.org/officeDocument/2006/relationships/hyperlink" Target="https://hackaday.com/wp-content/uploads/2017/01/popov.jpg" TargetMode="External"/><Relationship Id="rId2" Type="http://schemas.openxmlformats.org/officeDocument/2006/relationships/hyperlink" Target="https://www.calend.ru/holidays/0/0/144/?ysclid=lxyg8gcp9c911389145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eles.club/pictures/uploads/posts/2023-06/thumbs/1686188468_celes-club-p-moshchnost-risunok-risunok-7.png" TargetMode="External"/><Relationship Id="rId5" Type="http://schemas.openxmlformats.org/officeDocument/2006/relationships/hyperlink" Target="https://gas-kvas.com/uploads/posts/2023-02/1676584176_gas-kvas-com-p-professiya-izobretatel-detskii-risunok-13.jpg" TargetMode="External"/><Relationship Id="rId4" Type="http://schemas.openxmlformats.org/officeDocument/2006/relationships/hyperlink" Target="https://dzen.ru/a/ZinxTQwB83NOV08B" TargetMode="External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Праздник новаторов"/>
          <p:cNvSpPr txBox="1">
            <a:spLocks noGrp="1"/>
          </p:cNvSpPr>
          <p:nvPr>
            <p:ph type="ctrTitle"/>
          </p:nvPr>
        </p:nvSpPr>
        <p:spPr>
          <a:xfrm>
            <a:off x="2095500" y="3213100"/>
            <a:ext cx="20193000" cy="285281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14200" b="1" dirty="0" err="1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ndara" pitchFamily="34" charset="0"/>
              </a:rPr>
              <a:t>Праздник</a:t>
            </a:r>
            <a:r>
              <a:rPr sz="14200" b="1" dirty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ndara" pitchFamily="34" charset="0"/>
              </a:rPr>
              <a:t> </a:t>
            </a:r>
            <a:r>
              <a:rPr lang="ru-RU" sz="14200" b="1" dirty="0" smtClean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ndara" pitchFamily="34" charset="0"/>
              </a:rPr>
              <a:t> </a:t>
            </a:r>
            <a:r>
              <a:rPr sz="14200" b="1" dirty="0" err="1" smtClean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ndara" pitchFamily="34" charset="0"/>
              </a:rPr>
              <a:t>новаторов</a:t>
            </a:r>
            <a:endParaRPr sz="14200" b="1" dirty="0"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ndara" pitchFamily="34" charset="0"/>
            </a:endParaRPr>
          </a:p>
        </p:txBody>
      </p:sp>
      <p:sp>
        <p:nvSpPr>
          <p:cNvPr id="133" name="29 июля - День изобретателя и рационализатора в России"/>
          <p:cNvSpPr txBox="1">
            <a:spLocks noGrp="1"/>
          </p:cNvSpPr>
          <p:nvPr>
            <p:ph type="subTitle" sz="quarter" idx="1"/>
          </p:nvPr>
        </p:nvSpPr>
        <p:spPr>
          <a:xfrm>
            <a:off x="2095500" y="7086600"/>
            <a:ext cx="14056940" cy="308376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7200" b="1" dirty="0">
                <a:latin typeface="Candara" pitchFamily="34" charset="0"/>
              </a:rPr>
              <a:t>29 </a:t>
            </a:r>
            <a:r>
              <a:rPr sz="7200" b="1" dirty="0" err="1">
                <a:latin typeface="Candara" pitchFamily="34" charset="0"/>
              </a:rPr>
              <a:t>июля</a:t>
            </a:r>
            <a:r>
              <a:rPr sz="7200" b="1" dirty="0">
                <a:latin typeface="Candara" pitchFamily="34" charset="0"/>
              </a:rPr>
              <a:t> - </a:t>
            </a:r>
            <a:r>
              <a:rPr sz="7200" b="1" dirty="0" err="1">
                <a:latin typeface="Candara" pitchFamily="34" charset="0"/>
              </a:rPr>
              <a:t>День</a:t>
            </a:r>
            <a:r>
              <a:rPr sz="7200" b="1" dirty="0">
                <a:latin typeface="Candara" pitchFamily="34" charset="0"/>
              </a:rPr>
              <a:t> </a:t>
            </a:r>
            <a:r>
              <a:rPr sz="7200" b="1" dirty="0" err="1">
                <a:latin typeface="Candara" pitchFamily="34" charset="0"/>
              </a:rPr>
              <a:t>изобретателя</a:t>
            </a:r>
            <a:r>
              <a:rPr sz="7200" b="1" dirty="0">
                <a:latin typeface="Candara" pitchFamily="34" charset="0"/>
              </a:rPr>
              <a:t> и </a:t>
            </a:r>
            <a:endParaRPr lang="ru-RU" sz="7200" b="1" dirty="0" smtClean="0">
              <a:latin typeface="Candara" pitchFamily="34" charset="0"/>
            </a:endParaRPr>
          </a:p>
          <a:p>
            <a:r>
              <a:rPr sz="7200" b="1" dirty="0" err="1" smtClean="0">
                <a:latin typeface="Candara" pitchFamily="34" charset="0"/>
              </a:rPr>
              <a:t>рационализатора</a:t>
            </a:r>
            <a:r>
              <a:rPr sz="7200" b="1" dirty="0" smtClean="0">
                <a:latin typeface="Candara" pitchFamily="34" charset="0"/>
              </a:rPr>
              <a:t> </a:t>
            </a:r>
            <a:r>
              <a:rPr sz="7200" b="1" dirty="0">
                <a:latin typeface="Candara" pitchFamily="34" charset="0"/>
              </a:rPr>
              <a:t>в </a:t>
            </a:r>
            <a:r>
              <a:rPr sz="7200" b="1" dirty="0" err="1">
                <a:latin typeface="Candara" pitchFamily="34" charset="0"/>
              </a:rPr>
              <a:t>России</a:t>
            </a:r>
            <a:endParaRPr sz="7200" b="1" dirty="0">
              <a:latin typeface="Candara" pitchFamily="34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 l="26202" t="4719" r="25649" b="9641"/>
          <a:stretch>
            <a:fillRect/>
          </a:stretch>
        </p:blipFill>
        <p:spPr bwMode="auto">
          <a:xfrm>
            <a:off x="15648384" y="6281936"/>
            <a:ext cx="6264696" cy="6264696"/>
          </a:xfrm>
          <a:prstGeom prst="ellipse">
            <a:avLst/>
          </a:prstGeom>
          <a:ln>
            <a:noFill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21"/>
          </p:nvPr>
        </p:nvSpPr>
        <p:spPr>
          <a:xfrm>
            <a:off x="9167664" y="8010128"/>
            <a:ext cx="12817424" cy="820866"/>
          </a:xfrm>
        </p:spPr>
        <p:txBody>
          <a:bodyPr/>
          <a:lstStyle/>
          <a:p>
            <a:pPr algn="r"/>
            <a:r>
              <a:rPr lang="ru-RU" dirty="0" smtClean="0"/>
              <a:t>Альфред Нобель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22"/>
          </p:nvPr>
        </p:nvSpPr>
        <p:spPr>
          <a:xfrm>
            <a:off x="2398912" y="2681536"/>
            <a:ext cx="19621500" cy="4673074"/>
          </a:xfrm>
        </p:spPr>
        <p:txBody>
          <a:bodyPr/>
          <a:lstStyle/>
          <a:p>
            <a:r>
              <a:rPr lang="ru-RU" sz="5400" b="1" i="1" dirty="0" smtClean="0">
                <a:latin typeface="Candara" pitchFamily="34" charset="0"/>
              </a:rPr>
              <a:t>«Любое </a:t>
            </a:r>
            <a:r>
              <a:rPr lang="ru-RU" sz="5400" b="1" i="1" dirty="0" smtClean="0">
                <a:latin typeface="Candara" pitchFamily="34" charset="0"/>
              </a:rPr>
              <a:t>изобретение и открытие оставляет в сознании людей неизгладимый след, а это позволяет надеяться, что в поколениях, которые придут нам на смену,  </a:t>
            </a:r>
            <a:r>
              <a:rPr lang="ru-RU" sz="5400" b="1" i="1" dirty="0" smtClean="0">
                <a:latin typeface="Candara" pitchFamily="34" charset="0"/>
              </a:rPr>
              <a:t>               будет </a:t>
            </a:r>
            <a:r>
              <a:rPr lang="ru-RU" sz="5400" b="1" i="1" dirty="0" smtClean="0">
                <a:latin typeface="Candara" pitchFamily="34" charset="0"/>
              </a:rPr>
              <a:t>больше тех, кто способен изменить культуру, </a:t>
            </a:r>
            <a:r>
              <a:rPr lang="ru-RU" sz="5400" b="1" i="1" dirty="0" smtClean="0">
                <a:latin typeface="Candara" pitchFamily="34" charset="0"/>
              </a:rPr>
              <a:t>  сделать </a:t>
            </a:r>
            <a:r>
              <a:rPr lang="ru-RU" sz="5400" b="1" i="1" dirty="0" smtClean="0">
                <a:latin typeface="Candara" pitchFamily="34" charset="0"/>
              </a:rPr>
              <a:t>ее лучше и </a:t>
            </a:r>
            <a:r>
              <a:rPr lang="ru-RU" sz="5400" b="1" i="1" dirty="0" smtClean="0">
                <a:latin typeface="Candara" pitchFamily="34" charset="0"/>
              </a:rPr>
              <a:t>совершенней».</a:t>
            </a:r>
            <a:endParaRPr lang="ru-RU" sz="5400" b="1" i="1" dirty="0">
              <a:latin typeface="Candara" pitchFamily="34" charset="0"/>
            </a:endParaRPr>
          </a:p>
        </p:txBody>
      </p:sp>
      <p:pic>
        <p:nvPicPr>
          <p:cNvPr id="2969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EECD7"/>
              </a:clrFrom>
              <a:clrTo>
                <a:srgbClr val="EEECD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8751" y="7794104"/>
            <a:ext cx="17765693" cy="5921897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Ежегодно в последнюю субботу июня в России отмечается День изобретателя и рационализатора"/>
          <p:cNvSpPr txBox="1">
            <a:spLocks noGrp="1"/>
          </p:cNvSpPr>
          <p:nvPr>
            <p:ph type="title" idx="4294967295"/>
          </p:nvPr>
        </p:nvSpPr>
        <p:spPr>
          <a:xfrm>
            <a:off x="598712" y="1385392"/>
            <a:ext cx="14977664" cy="213804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1700"/>
              </a:spcBef>
              <a:defRPr sz="5000" cap="none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</a:lstStyle>
          <a:p>
            <a:r>
              <a:rPr sz="5400" b="1" dirty="0" err="1">
                <a:latin typeface="Candara" pitchFamily="34" charset="0"/>
              </a:rPr>
              <a:t>Ежегодно</a:t>
            </a:r>
            <a:r>
              <a:rPr sz="5400" b="1" dirty="0">
                <a:latin typeface="Candara" pitchFamily="34" charset="0"/>
              </a:rPr>
              <a:t> в </a:t>
            </a:r>
            <a:r>
              <a:rPr sz="5400" b="1" dirty="0" err="1">
                <a:latin typeface="Candara" pitchFamily="34" charset="0"/>
              </a:rPr>
              <a:t>последнюю</a:t>
            </a:r>
            <a:r>
              <a:rPr sz="5400" b="1" dirty="0">
                <a:latin typeface="Candara" pitchFamily="34" charset="0"/>
              </a:rPr>
              <a:t> </a:t>
            </a:r>
            <a:r>
              <a:rPr sz="5400" b="1" dirty="0" err="1">
                <a:latin typeface="Candara" pitchFamily="34" charset="0"/>
              </a:rPr>
              <a:t>субботу</a:t>
            </a:r>
            <a:r>
              <a:rPr sz="5400" b="1" dirty="0">
                <a:latin typeface="Candara" pitchFamily="34" charset="0"/>
              </a:rPr>
              <a:t> </a:t>
            </a:r>
            <a:r>
              <a:rPr sz="5400" b="1" dirty="0" err="1">
                <a:latin typeface="Candara" pitchFamily="34" charset="0"/>
              </a:rPr>
              <a:t>июня</a:t>
            </a:r>
            <a:r>
              <a:rPr sz="5400" b="1" dirty="0">
                <a:latin typeface="Candara" pitchFamily="34" charset="0"/>
              </a:rPr>
              <a:t> </a:t>
            </a:r>
            <a:r>
              <a:rPr lang="ru-RU" sz="5400" b="1" dirty="0" smtClean="0">
                <a:latin typeface="Candara" pitchFamily="34" charset="0"/>
              </a:rPr>
              <a:t/>
            </a:r>
            <a:br>
              <a:rPr lang="ru-RU" sz="5400" b="1" dirty="0" smtClean="0">
                <a:latin typeface="Candara" pitchFamily="34" charset="0"/>
              </a:rPr>
            </a:br>
            <a:r>
              <a:rPr sz="5400" b="1" dirty="0" smtClean="0">
                <a:latin typeface="Candara" pitchFamily="34" charset="0"/>
              </a:rPr>
              <a:t>в </a:t>
            </a:r>
            <a:r>
              <a:rPr sz="5400" b="1" dirty="0" err="1">
                <a:latin typeface="Candara" pitchFamily="34" charset="0"/>
              </a:rPr>
              <a:t>России</a:t>
            </a:r>
            <a:r>
              <a:rPr sz="5400" b="1" dirty="0">
                <a:latin typeface="Candara" pitchFamily="34" charset="0"/>
              </a:rPr>
              <a:t> </a:t>
            </a:r>
            <a:r>
              <a:rPr sz="5400" b="1" dirty="0" err="1">
                <a:latin typeface="Candara" pitchFamily="34" charset="0"/>
              </a:rPr>
              <a:t>отмечается</a:t>
            </a:r>
            <a:r>
              <a:rPr sz="5400" b="1" dirty="0">
                <a:latin typeface="Candara" pitchFamily="34" charset="0"/>
              </a:rPr>
              <a:t> </a:t>
            </a:r>
            <a:r>
              <a:rPr lang="ru-RU" sz="5400" b="1" dirty="0" smtClean="0">
                <a:latin typeface="Candara" pitchFamily="34" charset="0"/>
              </a:rPr>
              <a:t/>
            </a:r>
            <a:br>
              <a:rPr lang="ru-RU" sz="5400" b="1" dirty="0" smtClean="0">
                <a:latin typeface="Candara" pitchFamily="34" charset="0"/>
              </a:rPr>
            </a:br>
            <a:r>
              <a:rPr sz="5400" b="1" dirty="0" err="1" smtClean="0">
                <a:latin typeface="Candara" pitchFamily="34" charset="0"/>
              </a:rPr>
              <a:t>День</a:t>
            </a:r>
            <a:r>
              <a:rPr sz="5400" b="1" dirty="0" smtClean="0">
                <a:latin typeface="Candara" pitchFamily="34" charset="0"/>
              </a:rPr>
              <a:t> </a:t>
            </a:r>
            <a:r>
              <a:rPr sz="5400" b="1" dirty="0" err="1">
                <a:latin typeface="Candara" pitchFamily="34" charset="0"/>
              </a:rPr>
              <a:t>изобретателя</a:t>
            </a:r>
            <a:r>
              <a:rPr sz="5400" b="1" dirty="0">
                <a:latin typeface="Candara" pitchFamily="34" charset="0"/>
              </a:rPr>
              <a:t> и </a:t>
            </a:r>
            <a:r>
              <a:rPr sz="5400" b="1" dirty="0" err="1" smtClean="0">
                <a:latin typeface="Candara" pitchFamily="34" charset="0"/>
              </a:rPr>
              <a:t>рационализатора</a:t>
            </a:r>
            <a:r>
              <a:rPr lang="ru-RU" sz="5400" b="1" dirty="0" smtClean="0">
                <a:latin typeface="Candara" pitchFamily="34" charset="0"/>
              </a:rPr>
              <a:t>.</a:t>
            </a:r>
            <a:endParaRPr sz="5400" b="1" dirty="0">
              <a:latin typeface="Candara" pitchFamily="34" charset="0"/>
            </a:endParaRPr>
          </a:p>
        </p:txBody>
      </p:sp>
      <p:sp>
        <p:nvSpPr>
          <p:cNvPr id="136" name="Праздник был введен в конце 50-х годов прошлого века по предложению Академии наук СССР и отмечался ежегодно в последнюю субботу июня.…"/>
          <p:cNvSpPr txBox="1">
            <a:spLocks noGrp="1"/>
          </p:cNvSpPr>
          <p:nvPr>
            <p:ph type="body" sz="half" idx="4294967295"/>
          </p:nvPr>
        </p:nvSpPr>
        <p:spPr>
          <a:xfrm>
            <a:off x="2182888" y="3905672"/>
            <a:ext cx="11809312" cy="8382000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1300"/>
              </a:spcBef>
              <a:buSzTx/>
              <a:buNone/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>
                <a:latin typeface="Candara" pitchFamily="34" charset="0"/>
              </a:rPr>
              <a:t>Праздник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был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введен</a:t>
            </a:r>
            <a:r>
              <a:rPr dirty="0">
                <a:latin typeface="Candara" pitchFamily="34" charset="0"/>
              </a:rPr>
              <a:t> в </a:t>
            </a:r>
            <a:r>
              <a:rPr dirty="0" err="1">
                <a:latin typeface="Candara" pitchFamily="34" charset="0"/>
              </a:rPr>
              <a:t>конце</a:t>
            </a:r>
            <a:r>
              <a:rPr dirty="0">
                <a:latin typeface="Candara" pitchFamily="34" charset="0"/>
              </a:rPr>
              <a:t> 50-х </a:t>
            </a:r>
            <a:r>
              <a:rPr dirty="0" err="1">
                <a:latin typeface="Candara" pitchFamily="34" charset="0"/>
              </a:rPr>
              <a:t>годов</a:t>
            </a:r>
            <a:r>
              <a:rPr dirty="0">
                <a:latin typeface="Candara" pitchFamily="34" charset="0"/>
              </a:rPr>
              <a:t> </a:t>
            </a:r>
            <a:r>
              <a:rPr dirty="0" err="1" smtClean="0">
                <a:latin typeface="Candara" pitchFamily="34" charset="0"/>
              </a:rPr>
              <a:t>прошлого</a:t>
            </a:r>
            <a:r>
              <a:rPr lang="ru-RU" dirty="0" smtClean="0">
                <a:latin typeface="Candara" pitchFamily="34" charset="0"/>
              </a:rPr>
              <a:t> </a:t>
            </a:r>
            <a:r>
              <a:rPr dirty="0" err="1" smtClean="0">
                <a:latin typeface="Candara" pitchFamily="34" charset="0"/>
              </a:rPr>
              <a:t>века</a:t>
            </a:r>
            <a:r>
              <a:rPr dirty="0" smtClean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по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предложению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Академии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наук</a:t>
            </a:r>
            <a:r>
              <a:rPr dirty="0">
                <a:latin typeface="Candara" pitchFamily="34" charset="0"/>
              </a:rPr>
              <a:t> СССР и </a:t>
            </a:r>
            <a:r>
              <a:rPr dirty="0" err="1">
                <a:latin typeface="Candara" pitchFamily="34" charset="0"/>
              </a:rPr>
              <a:t>отмечался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ежегодно</a:t>
            </a:r>
            <a:r>
              <a:rPr dirty="0">
                <a:latin typeface="Candara" pitchFamily="34" charset="0"/>
              </a:rPr>
              <a:t> в </a:t>
            </a:r>
            <a:r>
              <a:rPr dirty="0" err="1">
                <a:latin typeface="Candara" pitchFamily="34" charset="0"/>
              </a:rPr>
              <a:t>последнюю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субботу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июня</a:t>
            </a:r>
            <a:r>
              <a:rPr dirty="0">
                <a:latin typeface="Candara" pitchFamily="34" charset="0"/>
              </a:rPr>
              <a:t>.  </a:t>
            </a:r>
          </a:p>
          <a:p>
            <a:pPr marL="0" indent="0" defTabSz="457200">
              <a:lnSpc>
                <a:spcPct val="100000"/>
              </a:lnSpc>
              <a:spcBef>
                <a:spcPts val="1300"/>
              </a:spcBef>
              <a:buSzTx/>
              <a:buNone/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ru-RU" dirty="0" smtClean="0">
              <a:latin typeface="Candara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1300"/>
              </a:spcBef>
              <a:buSzTx/>
              <a:buNone/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 smtClean="0">
                <a:latin typeface="Candara" pitchFamily="34" charset="0"/>
              </a:rPr>
              <a:t>Официальный</a:t>
            </a:r>
            <a:r>
              <a:rPr dirty="0" smtClean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статус</a:t>
            </a:r>
            <a:r>
              <a:rPr dirty="0">
                <a:latin typeface="Candara" pitchFamily="34" charset="0"/>
              </a:rPr>
              <a:t> в СССР </a:t>
            </a:r>
            <a:r>
              <a:rPr dirty="0" err="1">
                <a:latin typeface="Candara" pitchFamily="34" charset="0"/>
              </a:rPr>
              <a:t>этот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день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получил</a:t>
            </a:r>
            <a:r>
              <a:rPr dirty="0">
                <a:latin typeface="Candara" pitchFamily="34" charset="0"/>
              </a:rPr>
              <a:t> </a:t>
            </a:r>
            <a:r>
              <a:rPr lang="ru-RU" dirty="0" smtClean="0">
                <a:latin typeface="Candara" pitchFamily="34" charset="0"/>
              </a:rPr>
              <a:t>          </a:t>
            </a:r>
            <a:r>
              <a:rPr dirty="0" smtClean="0">
                <a:latin typeface="Candara" pitchFamily="34" charset="0"/>
              </a:rPr>
              <a:t>в </a:t>
            </a:r>
            <a:r>
              <a:rPr dirty="0">
                <a:latin typeface="Candara" pitchFamily="34" charset="0"/>
              </a:rPr>
              <a:t>1979 </a:t>
            </a:r>
            <a:r>
              <a:rPr dirty="0" err="1">
                <a:latin typeface="Candara" pitchFamily="34" charset="0"/>
              </a:rPr>
              <a:t>году</a:t>
            </a:r>
            <a:r>
              <a:rPr dirty="0">
                <a:latin typeface="Candara" pitchFamily="34" charset="0"/>
              </a:rPr>
              <a:t>. </a:t>
            </a:r>
            <a:r>
              <a:rPr dirty="0" err="1">
                <a:latin typeface="Candara" pitchFamily="34" charset="0"/>
              </a:rPr>
              <a:t>Указом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Президиума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Верховного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Совета</a:t>
            </a:r>
            <a:r>
              <a:rPr dirty="0">
                <a:latin typeface="Candara" pitchFamily="34" charset="0"/>
              </a:rPr>
              <a:t> СССР </a:t>
            </a:r>
            <a:r>
              <a:rPr dirty="0" err="1">
                <a:latin typeface="Candara" pitchFamily="34" charset="0"/>
              </a:rPr>
              <a:t>от</a:t>
            </a:r>
            <a:r>
              <a:rPr dirty="0">
                <a:latin typeface="Candara" pitchFamily="34" charset="0"/>
              </a:rPr>
              <a:t> 24 </a:t>
            </a:r>
            <a:r>
              <a:rPr dirty="0" err="1">
                <a:latin typeface="Candara" pitchFamily="34" charset="0"/>
              </a:rPr>
              <a:t>января</a:t>
            </a:r>
            <a:r>
              <a:rPr dirty="0">
                <a:latin typeface="Candara" pitchFamily="34" charset="0"/>
              </a:rPr>
              <a:t> 1979 года </a:t>
            </a:r>
            <a:r>
              <a:rPr dirty="0" err="1">
                <a:latin typeface="Candara" pitchFamily="34" charset="0"/>
              </a:rPr>
              <a:t>он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был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закреплен</a:t>
            </a:r>
            <a:r>
              <a:rPr dirty="0">
                <a:latin typeface="Candara" pitchFamily="34" charset="0"/>
              </a:rPr>
              <a:t> </a:t>
            </a:r>
            <a:r>
              <a:rPr lang="ru-RU" dirty="0" smtClean="0">
                <a:latin typeface="Candara" pitchFamily="34" charset="0"/>
              </a:rPr>
              <a:t>      </a:t>
            </a:r>
            <a:r>
              <a:rPr dirty="0" err="1" smtClean="0">
                <a:latin typeface="Candara" pitchFamily="34" charset="0"/>
              </a:rPr>
              <a:t>как</a:t>
            </a:r>
            <a:r>
              <a:rPr dirty="0" smtClean="0">
                <a:latin typeface="Candara" pitchFamily="34" charset="0"/>
              </a:rPr>
              <a:t> </a:t>
            </a:r>
            <a:r>
              <a:rPr dirty="0">
                <a:latin typeface="Candara" pitchFamily="34" charset="0"/>
              </a:rPr>
              <a:t>«</a:t>
            </a:r>
            <a:r>
              <a:rPr dirty="0" err="1">
                <a:latin typeface="Candara" pitchFamily="34" charset="0"/>
              </a:rPr>
              <a:t>Всесоюзный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день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изобретателя</a:t>
            </a:r>
            <a:r>
              <a:rPr dirty="0">
                <a:latin typeface="Candara" pitchFamily="34" charset="0"/>
              </a:rPr>
              <a:t> и </a:t>
            </a:r>
            <a:r>
              <a:rPr dirty="0" err="1">
                <a:latin typeface="Candara" pitchFamily="34" charset="0"/>
              </a:rPr>
              <a:t>рационализатора</a:t>
            </a:r>
            <a:r>
              <a:rPr dirty="0">
                <a:latin typeface="Candara" pitchFamily="34" charset="0"/>
              </a:rPr>
              <a:t>», а </a:t>
            </a:r>
            <a:r>
              <a:rPr dirty="0" err="1">
                <a:latin typeface="Candara" pitchFamily="34" charset="0"/>
              </a:rPr>
              <a:t>затем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подтверждён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Указом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Президиума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Верховного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Совета</a:t>
            </a:r>
            <a:r>
              <a:rPr dirty="0">
                <a:latin typeface="Candara" pitchFamily="34" charset="0"/>
              </a:rPr>
              <a:t> СССР </a:t>
            </a:r>
            <a:r>
              <a:rPr dirty="0" err="1">
                <a:latin typeface="Candara" pitchFamily="34" charset="0"/>
              </a:rPr>
              <a:t>от</a:t>
            </a:r>
            <a:r>
              <a:rPr dirty="0">
                <a:latin typeface="Candara" pitchFamily="34" charset="0"/>
              </a:rPr>
              <a:t> 1 </a:t>
            </a:r>
            <a:r>
              <a:rPr dirty="0" err="1">
                <a:latin typeface="Candara" pitchFamily="34" charset="0"/>
              </a:rPr>
              <a:t>октября</a:t>
            </a:r>
            <a:r>
              <a:rPr dirty="0">
                <a:latin typeface="Candara" pitchFamily="34" charset="0"/>
              </a:rPr>
              <a:t> 1980 года «О </a:t>
            </a:r>
            <a:r>
              <a:rPr dirty="0" err="1">
                <a:latin typeface="Candara" pitchFamily="34" charset="0"/>
              </a:rPr>
              <a:t>праздничных</a:t>
            </a:r>
            <a:r>
              <a:rPr dirty="0">
                <a:latin typeface="Candara" pitchFamily="34" charset="0"/>
              </a:rPr>
              <a:t> и </a:t>
            </a:r>
            <a:r>
              <a:rPr dirty="0" err="1">
                <a:latin typeface="Candara" pitchFamily="34" charset="0"/>
              </a:rPr>
              <a:t>памятных</a:t>
            </a:r>
            <a:r>
              <a:rPr dirty="0">
                <a:latin typeface="Candara" pitchFamily="34" charset="0"/>
              </a:rPr>
              <a:t> </a:t>
            </a:r>
            <a:r>
              <a:rPr dirty="0" err="1">
                <a:latin typeface="Candara" pitchFamily="34" charset="0"/>
              </a:rPr>
              <a:t>днях</a:t>
            </a:r>
            <a:r>
              <a:rPr dirty="0">
                <a:latin typeface="Candara" pitchFamily="34" charset="0"/>
              </a:rPr>
              <a:t>».</a:t>
            </a:r>
          </a:p>
        </p:txBody>
      </p: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88344" y="1124008"/>
            <a:ext cx="7992888" cy="11454377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Первоначально праздник представлял собой аналог присуждения Нобелевской премии. Академия наук рассматривала все рационализаторские предложения, выдвинутые за прошедший год, и отбирала лучшие. Отличившихся изобретателей награждали, вручали государственные"/>
          <p:cNvSpPr txBox="1"/>
          <p:nvPr/>
        </p:nvSpPr>
        <p:spPr>
          <a:xfrm>
            <a:off x="1966864" y="1814726"/>
            <a:ext cx="20378264" cy="28110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spcBef>
                <a:spcPts val="1300"/>
              </a:spcBef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4400" dirty="0" err="1">
                <a:latin typeface="Candara" pitchFamily="34" charset="0"/>
              </a:rPr>
              <a:t>Первоначально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праздник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представлял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собой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аналог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присуждения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Нобелевской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премии</a:t>
            </a:r>
            <a:r>
              <a:rPr sz="4400" dirty="0">
                <a:latin typeface="Candara" pitchFamily="34" charset="0"/>
              </a:rPr>
              <a:t>. </a:t>
            </a:r>
            <a:r>
              <a:rPr sz="4400" dirty="0" err="1">
                <a:latin typeface="Candara" pitchFamily="34" charset="0"/>
              </a:rPr>
              <a:t>Академия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наук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рассматривала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все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рационализаторские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предложения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выдвинутые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за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прошедший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год</a:t>
            </a:r>
            <a:r>
              <a:rPr sz="4400" dirty="0">
                <a:latin typeface="Candara" pitchFamily="34" charset="0"/>
              </a:rPr>
              <a:t>, и </a:t>
            </a:r>
            <a:r>
              <a:rPr sz="4400" dirty="0" err="1">
                <a:latin typeface="Candara" pitchFamily="34" charset="0"/>
              </a:rPr>
              <a:t>отбирала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лучшие</a:t>
            </a:r>
            <a:r>
              <a:rPr sz="4400" dirty="0">
                <a:latin typeface="Candara" pitchFamily="34" charset="0"/>
              </a:rPr>
              <a:t>. </a:t>
            </a:r>
            <a:r>
              <a:rPr sz="4400" dirty="0" err="1">
                <a:latin typeface="Candara" pitchFamily="34" charset="0"/>
              </a:rPr>
              <a:t>Отличившихся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изобретателей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награждали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вручали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государственные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награды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давали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звания</a:t>
            </a:r>
            <a:r>
              <a:rPr sz="4400" dirty="0">
                <a:latin typeface="Candara" pitchFamily="34" charset="0"/>
              </a:rPr>
              <a:t>.</a:t>
            </a:r>
          </a:p>
        </p:txBody>
      </p:sp>
      <p:pic>
        <p:nvPicPr>
          <p:cNvPr id="139" name="Изображен." descr="Изображен.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542928" y="4860284"/>
            <a:ext cx="19066242" cy="795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С течением времени праздник потерял свое первоначальное значение, став просто «профессиональным» праздником изобретателей и рационализаторов, трудящихся на благо Родины. Сейчас он продолжает отмечаться в стране (и по прежнему, в последнюю субботу июня), "/>
          <p:cNvSpPr txBox="1"/>
          <p:nvPr/>
        </p:nvSpPr>
        <p:spPr>
          <a:xfrm>
            <a:off x="1190052" y="4098270"/>
            <a:ext cx="10428310" cy="5519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spcBef>
                <a:spcPts val="1300"/>
              </a:spcBef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4400" dirty="0">
                <a:latin typeface="Candara" pitchFamily="34" charset="0"/>
              </a:rPr>
              <a:t>С </a:t>
            </a:r>
            <a:r>
              <a:rPr sz="4400" dirty="0" err="1">
                <a:latin typeface="Candara" pitchFamily="34" charset="0"/>
              </a:rPr>
              <a:t>течением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времени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праздник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потерял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свое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первоначальное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значение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став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просто</a:t>
            </a:r>
            <a:r>
              <a:rPr sz="4400" dirty="0">
                <a:latin typeface="Candara" pitchFamily="34" charset="0"/>
              </a:rPr>
              <a:t> «</a:t>
            </a:r>
            <a:r>
              <a:rPr sz="4400" dirty="0" err="1">
                <a:latin typeface="Candara" pitchFamily="34" charset="0"/>
              </a:rPr>
              <a:t>профессиональным</a:t>
            </a:r>
            <a:r>
              <a:rPr sz="4400" dirty="0">
                <a:latin typeface="Candara" pitchFamily="34" charset="0"/>
              </a:rPr>
              <a:t>» </a:t>
            </a:r>
            <a:r>
              <a:rPr sz="4400" dirty="0" err="1">
                <a:latin typeface="Candara" pitchFamily="34" charset="0"/>
              </a:rPr>
              <a:t>праздником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изобретателей</a:t>
            </a:r>
            <a:r>
              <a:rPr sz="4400" dirty="0">
                <a:latin typeface="Candara" pitchFamily="34" charset="0"/>
              </a:rPr>
              <a:t> и </a:t>
            </a:r>
            <a:r>
              <a:rPr sz="4400" dirty="0" err="1">
                <a:latin typeface="Candara" pitchFamily="34" charset="0"/>
              </a:rPr>
              <a:t>рационализаторов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трудящихся</a:t>
            </a:r>
            <a:r>
              <a:rPr sz="4400" dirty="0">
                <a:latin typeface="Candara" pitchFamily="34" charset="0"/>
              </a:rPr>
              <a:t> на </a:t>
            </a:r>
            <a:r>
              <a:rPr sz="4400" dirty="0" err="1">
                <a:latin typeface="Candara" pitchFamily="34" charset="0"/>
              </a:rPr>
              <a:t>благо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Родины</a:t>
            </a:r>
            <a:r>
              <a:rPr sz="4400" dirty="0">
                <a:latin typeface="Candara" pitchFamily="34" charset="0"/>
              </a:rPr>
              <a:t>. </a:t>
            </a:r>
            <a:r>
              <a:rPr sz="4400" dirty="0" err="1">
                <a:latin typeface="Candara" pitchFamily="34" charset="0"/>
              </a:rPr>
              <a:t>Сейчас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он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продолжает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отмечаться</a:t>
            </a:r>
            <a:r>
              <a:rPr sz="4400" dirty="0">
                <a:latin typeface="Candara" pitchFamily="34" charset="0"/>
              </a:rPr>
              <a:t> в </a:t>
            </a:r>
            <a:r>
              <a:rPr sz="4400" dirty="0" err="1" smtClean="0">
                <a:latin typeface="Candara" pitchFamily="34" charset="0"/>
              </a:rPr>
              <a:t>стране</a:t>
            </a:r>
            <a:r>
              <a:rPr lang="ru-RU" sz="4400" dirty="0" smtClean="0">
                <a:latin typeface="Candara" pitchFamily="34" charset="0"/>
              </a:rPr>
              <a:t>,</a:t>
            </a:r>
            <a:r>
              <a:rPr sz="4400" dirty="0" smtClean="0">
                <a:latin typeface="Candara" pitchFamily="34" charset="0"/>
              </a:rPr>
              <a:t> </a:t>
            </a:r>
            <a:r>
              <a:rPr sz="4400" dirty="0" err="1" smtClean="0">
                <a:latin typeface="Candara" pitchFamily="34" charset="0"/>
              </a:rPr>
              <a:t>по</a:t>
            </a:r>
            <a:r>
              <a:rPr lang="ru-RU" sz="4400" dirty="0" smtClean="0">
                <a:latin typeface="Candara" pitchFamily="34" charset="0"/>
              </a:rPr>
              <a:t>-</a:t>
            </a:r>
            <a:r>
              <a:rPr sz="4400" dirty="0" smtClean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прежнему</a:t>
            </a:r>
            <a:r>
              <a:rPr sz="4400" dirty="0">
                <a:latin typeface="Candara" pitchFamily="34" charset="0"/>
              </a:rPr>
              <a:t>, в </a:t>
            </a:r>
            <a:r>
              <a:rPr sz="4400" dirty="0" err="1">
                <a:latin typeface="Candara" pitchFamily="34" charset="0"/>
              </a:rPr>
              <a:t>последнюю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субботу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 smtClean="0">
                <a:latin typeface="Candara" pitchFamily="34" charset="0"/>
              </a:rPr>
              <a:t>июня</a:t>
            </a:r>
            <a:r>
              <a:rPr sz="4400" dirty="0" smtClean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но</a:t>
            </a:r>
            <a:r>
              <a:rPr sz="4400" dirty="0">
                <a:latin typeface="Candara" pitchFamily="34" charset="0"/>
              </a:rPr>
              <a:t>, к </a:t>
            </a:r>
            <a:r>
              <a:rPr sz="4400" dirty="0" err="1">
                <a:latin typeface="Candara" pitchFamily="34" charset="0"/>
              </a:rPr>
              <a:t>сожалению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не</a:t>
            </a:r>
            <a:r>
              <a:rPr sz="4400" dirty="0">
                <a:latin typeface="Candara" pitchFamily="34" charset="0"/>
              </a:rPr>
              <a:t> с </a:t>
            </a:r>
            <a:r>
              <a:rPr sz="4400" dirty="0" err="1">
                <a:latin typeface="Candara" pitchFamily="34" charset="0"/>
              </a:rPr>
              <a:t>прежней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широтой</a:t>
            </a:r>
            <a:r>
              <a:rPr sz="4400" dirty="0">
                <a:latin typeface="Candara" pitchFamily="34" charset="0"/>
              </a:rPr>
              <a:t>. </a:t>
            </a:r>
          </a:p>
        </p:txBody>
      </p:sp>
      <p:pic>
        <p:nvPicPr>
          <p:cNvPr id="142" name="Изображен." descr="Изображен."/>
          <p:cNvPicPr>
            <a:picLocks noChangeAspect="1"/>
          </p:cNvPicPr>
          <p:nvPr/>
        </p:nvPicPr>
        <p:blipFill>
          <a:blip r:embed="rId2" cstate="print">
            <a:extLst/>
          </a:blip>
          <a:srcRect t="5518" b="12451"/>
          <a:stretch>
            <a:fillRect/>
          </a:stretch>
        </p:blipFill>
        <p:spPr>
          <a:xfrm>
            <a:off x="12192000" y="2681536"/>
            <a:ext cx="10665415" cy="8748930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В этот день специальная комиссия при Российской академии наук представляет список наиболее выдающихся изобретателей на звание «Заслуженный изобретатель Российской Федерации».…"/>
          <p:cNvSpPr txBox="1"/>
          <p:nvPr/>
        </p:nvSpPr>
        <p:spPr>
          <a:xfrm>
            <a:off x="1678832" y="2897560"/>
            <a:ext cx="13681520" cy="7961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spcBef>
                <a:spcPts val="1300"/>
              </a:spcBef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4400" dirty="0">
                <a:latin typeface="Candara" pitchFamily="34" charset="0"/>
              </a:rPr>
              <a:t>В </a:t>
            </a:r>
            <a:r>
              <a:rPr sz="4400" dirty="0" err="1">
                <a:latin typeface="Candara" pitchFamily="34" charset="0"/>
              </a:rPr>
              <a:t>этот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день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специальная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комиссия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при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Российской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академии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наук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представляет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список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наиболее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выдающихся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изобретателей</a:t>
            </a:r>
            <a:r>
              <a:rPr sz="4400" dirty="0">
                <a:latin typeface="Candara" pitchFamily="34" charset="0"/>
              </a:rPr>
              <a:t> на </a:t>
            </a:r>
            <a:r>
              <a:rPr sz="4400" dirty="0" err="1">
                <a:latin typeface="Candara" pitchFamily="34" charset="0"/>
              </a:rPr>
              <a:t>звание</a:t>
            </a:r>
            <a:r>
              <a:rPr sz="4400" dirty="0">
                <a:latin typeface="Candara" pitchFamily="34" charset="0"/>
              </a:rPr>
              <a:t> «</a:t>
            </a:r>
            <a:r>
              <a:rPr sz="4400" dirty="0" err="1">
                <a:latin typeface="Candara" pitchFamily="34" charset="0"/>
              </a:rPr>
              <a:t>Заслуженный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изобретатель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Российской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Федерации</a:t>
            </a:r>
            <a:r>
              <a:rPr sz="4400" dirty="0">
                <a:latin typeface="Candara" pitchFamily="34" charset="0"/>
              </a:rPr>
              <a:t>».</a:t>
            </a:r>
          </a:p>
          <a:p>
            <a:pPr algn="l" defTabSz="457200">
              <a:spcBef>
                <a:spcPts val="1600"/>
              </a:spcBef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ru-RU" sz="4400" dirty="0" smtClean="0">
              <a:latin typeface="Candara" pitchFamily="34" charset="0"/>
            </a:endParaRPr>
          </a:p>
          <a:p>
            <a:pPr algn="l" defTabSz="457200">
              <a:spcBef>
                <a:spcPts val="1600"/>
              </a:spcBef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4400" dirty="0" err="1" smtClean="0">
                <a:latin typeface="Candara" pitchFamily="34" charset="0"/>
              </a:rPr>
              <a:t>Почётное</a:t>
            </a:r>
            <a:r>
              <a:rPr sz="4400" dirty="0" smtClean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звание</a:t>
            </a:r>
            <a:r>
              <a:rPr sz="4400" dirty="0">
                <a:latin typeface="Candara" pitchFamily="34" charset="0"/>
              </a:rPr>
              <a:t> «</a:t>
            </a:r>
            <a:r>
              <a:rPr sz="4400" dirty="0" err="1">
                <a:latin typeface="Candara" pitchFamily="34" charset="0"/>
              </a:rPr>
              <a:t>Заслуженный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изобретатель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Российской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Федерации</a:t>
            </a:r>
            <a:r>
              <a:rPr sz="4400" dirty="0">
                <a:latin typeface="Candara" pitchFamily="34" charset="0"/>
              </a:rPr>
              <a:t>» </a:t>
            </a:r>
            <a:r>
              <a:rPr sz="4400" dirty="0" err="1">
                <a:latin typeface="Candara" pitchFamily="34" charset="0"/>
              </a:rPr>
              <a:t>присваивается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авторам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изобретений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имеющих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важное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государственное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значение</a:t>
            </a:r>
            <a:r>
              <a:rPr sz="4400" dirty="0">
                <a:latin typeface="Candara" pitchFamily="34" charset="0"/>
              </a:rPr>
              <a:t> и </a:t>
            </a:r>
            <a:r>
              <a:rPr sz="4400" dirty="0" err="1">
                <a:latin typeface="Candara" pitchFamily="34" charset="0"/>
              </a:rPr>
              <a:t>внедрённых</a:t>
            </a:r>
            <a:r>
              <a:rPr sz="4400" dirty="0">
                <a:latin typeface="Candara" pitchFamily="34" charset="0"/>
              </a:rPr>
              <a:t> в </a:t>
            </a:r>
            <a:r>
              <a:rPr sz="4400" dirty="0" err="1">
                <a:latin typeface="Candara" pitchFamily="34" charset="0"/>
              </a:rPr>
              <a:t>производство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за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крупный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вклад</a:t>
            </a:r>
            <a:r>
              <a:rPr sz="4400" dirty="0">
                <a:latin typeface="Candara" pitchFamily="34" charset="0"/>
              </a:rPr>
              <a:t> в </a:t>
            </a:r>
            <a:r>
              <a:rPr sz="4400" dirty="0" err="1">
                <a:latin typeface="Candara" pitchFamily="34" charset="0"/>
              </a:rPr>
              <a:t>технический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прогресс</a:t>
            </a:r>
            <a:r>
              <a:rPr sz="4400" dirty="0">
                <a:latin typeface="Candara" pitchFamily="34" charset="0"/>
              </a:rPr>
              <a:t> и </a:t>
            </a:r>
            <a:r>
              <a:rPr sz="4400" dirty="0" err="1">
                <a:latin typeface="Candara" pitchFamily="34" charset="0"/>
              </a:rPr>
              <a:t>многолетнюю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плодотворную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изобретательскую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деятельность</a:t>
            </a:r>
            <a:r>
              <a:rPr sz="4400" dirty="0">
                <a:latin typeface="Candara" pitchFamily="34" charset="0"/>
              </a:rPr>
              <a:t>.</a:t>
            </a:r>
          </a:p>
        </p:txBody>
      </p:sp>
      <p:pic>
        <p:nvPicPr>
          <p:cNvPr id="145" name="Изображен." descr="Изображен.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6296456" y="3113584"/>
            <a:ext cx="5976664" cy="7712076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Российским изобретателям принадлежит авторство многих технических средств, изменившие историю человечества: паровая заводская машина, электрический телеграф, гальваническая копия, радиоприемник и многое другое."/>
          <p:cNvSpPr txBox="1"/>
          <p:nvPr/>
        </p:nvSpPr>
        <p:spPr>
          <a:xfrm>
            <a:off x="1894856" y="1241376"/>
            <a:ext cx="20522280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spcBef>
                <a:spcPts val="1300"/>
              </a:spcBef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4400" dirty="0" err="1">
                <a:latin typeface="Candara" pitchFamily="34" charset="0"/>
              </a:rPr>
              <a:t>Российским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изобретателям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принадлежит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авторство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многих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технических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средств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изменившие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историю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человечества</a:t>
            </a:r>
            <a:r>
              <a:rPr sz="4400" dirty="0">
                <a:latin typeface="Candara" pitchFamily="34" charset="0"/>
              </a:rPr>
              <a:t>: </a:t>
            </a:r>
            <a:r>
              <a:rPr sz="4400" dirty="0" err="1">
                <a:latin typeface="Candara" pitchFamily="34" charset="0"/>
              </a:rPr>
              <a:t>паровая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заводская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машина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электрический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телеграф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гальваническая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копия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радиоприемник</a:t>
            </a:r>
            <a:r>
              <a:rPr sz="4400" dirty="0">
                <a:latin typeface="Candara" pitchFamily="34" charset="0"/>
              </a:rPr>
              <a:t> и </a:t>
            </a:r>
            <a:r>
              <a:rPr sz="4400" dirty="0" err="1">
                <a:latin typeface="Candara" pitchFamily="34" charset="0"/>
              </a:rPr>
              <a:t>многое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другое</a:t>
            </a:r>
            <a:r>
              <a:rPr sz="4400" dirty="0">
                <a:latin typeface="Candara" pitchFamily="34" charset="0"/>
              </a:rPr>
              <a:t>.</a:t>
            </a:r>
          </a:p>
        </p:txBody>
      </p:sp>
      <p:pic>
        <p:nvPicPr>
          <p:cNvPr id="9222" name="Picture 6" descr="https://avatars.mds.yandex.net/i?id=8c55b0b75adfb6536abe85b20876b20b_l-9097932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7184" y="3905672"/>
            <a:ext cx="14545616" cy="8426230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Имя известного механика-самоучки Ивана Кулибина стало именем нарицательным для обозначения любого русского изобретателя."/>
          <p:cNvSpPr txBox="1"/>
          <p:nvPr/>
        </p:nvSpPr>
        <p:spPr>
          <a:xfrm>
            <a:off x="3407024" y="2033464"/>
            <a:ext cx="9228665" cy="28110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spcBef>
                <a:spcPts val="1300"/>
              </a:spcBef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4400" dirty="0" err="1">
                <a:latin typeface="Candara" pitchFamily="34" charset="0"/>
              </a:rPr>
              <a:t>Имя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известного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механика-самоучки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Ивана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Кулибина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стало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именем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нарицательным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для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обозначения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любого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русского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изобретателя</a:t>
            </a:r>
            <a:r>
              <a:rPr sz="4400" dirty="0">
                <a:latin typeface="Candara" pitchFamily="34" charset="0"/>
              </a:rPr>
              <a:t>.</a:t>
            </a:r>
          </a:p>
        </p:txBody>
      </p:sp>
      <p:pic>
        <p:nvPicPr>
          <p:cNvPr id="150" name="Изображен." descr="Изображен.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4592300" y="1731552"/>
            <a:ext cx="6350000" cy="7835901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51" name="Иван Петрович Кулибин…"/>
          <p:cNvSpPr txBox="1"/>
          <p:nvPr/>
        </p:nvSpPr>
        <p:spPr>
          <a:xfrm>
            <a:off x="13152967" y="10021168"/>
            <a:ext cx="9228666" cy="180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Иван</a:t>
            </a:r>
            <a:r>
              <a:rPr b="1" dirty="0"/>
              <a:t> </a:t>
            </a:r>
            <a:r>
              <a:rPr b="1" dirty="0" err="1"/>
              <a:t>Петрович</a:t>
            </a:r>
            <a:r>
              <a:rPr b="1" dirty="0"/>
              <a:t> </a:t>
            </a:r>
            <a:r>
              <a:rPr b="1" dirty="0" err="1"/>
              <a:t>Кулибин</a:t>
            </a:r>
            <a:endParaRPr b="1" dirty="0"/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(1735 - 1818)</a:t>
            </a:r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русский</a:t>
            </a:r>
            <a:r>
              <a:rPr dirty="0"/>
              <a:t> </a:t>
            </a:r>
            <a:r>
              <a:rPr dirty="0" err="1"/>
              <a:t>механик-изобретатель</a:t>
            </a:r>
            <a:r>
              <a:rPr dirty="0"/>
              <a:t> </a:t>
            </a:r>
          </a:p>
        </p:txBody>
      </p:sp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6904" y="5057800"/>
            <a:ext cx="11430000" cy="7296151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Александр Николаевич Лодыгин…"/>
          <p:cNvSpPr txBox="1"/>
          <p:nvPr/>
        </p:nvSpPr>
        <p:spPr>
          <a:xfrm>
            <a:off x="841754" y="9133903"/>
            <a:ext cx="6741734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Александр</a:t>
            </a:r>
            <a:r>
              <a:rPr b="1" dirty="0"/>
              <a:t> </a:t>
            </a:r>
            <a:r>
              <a:rPr b="1" dirty="0" err="1"/>
              <a:t>Николаевич</a:t>
            </a:r>
            <a:r>
              <a:rPr b="1" dirty="0"/>
              <a:t> </a:t>
            </a:r>
            <a:r>
              <a:rPr b="1" dirty="0" err="1"/>
              <a:t>Лодыгин</a:t>
            </a:r>
            <a:endParaRPr b="1" dirty="0"/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(1847 - 1923)</a:t>
            </a:r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русский</a:t>
            </a:r>
            <a:r>
              <a:rPr dirty="0"/>
              <a:t> </a:t>
            </a:r>
            <a:r>
              <a:rPr dirty="0" err="1"/>
              <a:t>электротехник</a:t>
            </a:r>
            <a:r>
              <a:rPr dirty="0"/>
              <a:t>, </a:t>
            </a:r>
            <a:r>
              <a:rPr dirty="0" err="1"/>
              <a:t>создатель</a:t>
            </a:r>
            <a:r>
              <a:rPr dirty="0"/>
              <a:t> </a:t>
            </a:r>
            <a:r>
              <a:rPr dirty="0" err="1"/>
              <a:t>лампы</a:t>
            </a:r>
            <a:r>
              <a:rPr dirty="0"/>
              <a:t> </a:t>
            </a:r>
            <a:r>
              <a:rPr dirty="0" err="1"/>
              <a:t>накаливания</a:t>
            </a:r>
            <a:r>
              <a:rPr dirty="0"/>
              <a:t> </a:t>
            </a:r>
          </a:p>
        </p:txBody>
      </p:sp>
      <p:pic>
        <p:nvPicPr>
          <p:cNvPr id="154" name="Изображен." descr="Изображен.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894857" y="1619720"/>
            <a:ext cx="4680520" cy="7091697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55" name="Изображен." descr="Изображен.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080712" y="1025352"/>
            <a:ext cx="5399320" cy="5267985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56" name="Александр Степанович Попов…"/>
          <p:cNvSpPr txBox="1"/>
          <p:nvPr/>
        </p:nvSpPr>
        <p:spPr>
          <a:xfrm>
            <a:off x="16467490" y="9018240"/>
            <a:ext cx="6741734" cy="271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Александр</a:t>
            </a:r>
            <a:r>
              <a:rPr b="1" dirty="0"/>
              <a:t> </a:t>
            </a:r>
            <a:r>
              <a:rPr b="1" dirty="0" err="1"/>
              <a:t>Степанович</a:t>
            </a:r>
            <a:r>
              <a:rPr b="1" dirty="0"/>
              <a:t> </a:t>
            </a:r>
            <a:r>
              <a:rPr b="1" dirty="0" err="1"/>
              <a:t>Попов</a:t>
            </a:r>
            <a:endParaRPr b="1" dirty="0"/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(1859 - 1906)</a:t>
            </a:r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российский</a:t>
            </a:r>
            <a:r>
              <a:rPr dirty="0"/>
              <a:t> </a:t>
            </a:r>
            <a:r>
              <a:rPr dirty="0" err="1"/>
              <a:t>физик</a:t>
            </a:r>
            <a:r>
              <a:rPr dirty="0"/>
              <a:t>,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изобретателей</a:t>
            </a:r>
            <a:r>
              <a:rPr dirty="0"/>
              <a:t> </a:t>
            </a:r>
            <a:r>
              <a:rPr dirty="0" err="1"/>
              <a:t>радиоприёмного</a:t>
            </a:r>
            <a:r>
              <a:rPr dirty="0"/>
              <a:t> </a:t>
            </a:r>
            <a:r>
              <a:rPr dirty="0" err="1"/>
              <a:t>устройства</a:t>
            </a:r>
            <a:endParaRPr dirty="0"/>
          </a:p>
        </p:txBody>
      </p:sp>
      <p:pic>
        <p:nvPicPr>
          <p:cNvPr id="157" name="Изображен." descr="Изображен.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17088544" y="1385392"/>
            <a:ext cx="5601044" cy="7201342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58" name="Изображен." descr="Изображен.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9000158" y="6713984"/>
            <a:ext cx="7512322" cy="5639387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Борис Львович Розинг…"/>
          <p:cNvSpPr txBox="1"/>
          <p:nvPr/>
        </p:nvSpPr>
        <p:spPr>
          <a:xfrm>
            <a:off x="811578" y="9565951"/>
            <a:ext cx="7834260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Борис</a:t>
            </a:r>
            <a:r>
              <a:rPr b="1" dirty="0"/>
              <a:t> </a:t>
            </a:r>
            <a:r>
              <a:rPr b="1" dirty="0" err="1"/>
              <a:t>Львович</a:t>
            </a:r>
            <a:r>
              <a:rPr b="1" dirty="0"/>
              <a:t> </a:t>
            </a:r>
            <a:r>
              <a:rPr b="1" dirty="0" err="1"/>
              <a:t>Розинг</a:t>
            </a:r>
            <a:endParaRPr b="1" dirty="0"/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(1869 - 1933)</a:t>
            </a:r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русский</a:t>
            </a:r>
            <a:r>
              <a:rPr dirty="0"/>
              <a:t> </a:t>
            </a:r>
            <a:r>
              <a:rPr dirty="0" err="1"/>
              <a:t>физик</a:t>
            </a:r>
            <a:r>
              <a:rPr dirty="0"/>
              <a:t>, </a:t>
            </a:r>
            <a:r>
              <a:rPr dirty="0" err="1"/>
              <a:t>учёный</a:t>
            </a:r>
            <a:r>
              <a:rPr dirty="0"/>
              <a:t>, </a:t>
            </a:r>
            <a:r>
              <a:rPr dirty="0" err="1"/>
              <a:t>педагог</a:t>
            </a:r>
            <a:r>
              <a:rPr dirty="0"/>
              <a:t>, </a:t>
            </a:r>
            <a:r>
              <a:rPr dirty="0" err="1"/>
              <a:t>изобретатель</a:t>
            </a:r>
            <a:r>
              <a:rPr dirty="0"/>
              <a:t> </a:t>
            </a:r>
            <a:r>
              <a:rPr dirty="0" err="1"/>
              <a:t>телевидения</a:t>
            </a:r>
            <a:endParaRPr dirty="0"/>
          </a:p>
        </p:txBody>
      </p:sp>
      <p:pic>
        <p:nvPicPr>
          <p:cNvPr id="161" name="Изображен." descr="Изображен.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196892" y="1817440"/>
            <a:ext cx="5114977" cy="7464669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62" name="Изображен." descr="Изображен.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741508" y="1025352"/>
            <a:ext cx="6322700" cy="4742026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63" name="Изображен." descr="Изображен.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16152440" y="2033464"/>
            <a:ext cx="6313497" cy="6619977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64" name="Иван Иванович Ползунов…"/>
          <p:cNvSpPr txBox="1"/>
          <p:nvPr/>
        </p:nvSpPr>
        <p:spPr>
          <a:xfrm>
            <a:off x="15720392" y="8964735"/>
            <a:ext cx="7101118" cy="271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Иван</a:t>
            </a:r>
            <a:r>
              <a:rPr b="1" dirty="0"/>
              <a:t> </a:t>
            </a:r>
            <a:r>
              <a:rPr b="1" dirty="0" err="1"/>
              <a:t>Иванович</a:t>
            </a:r>
            <a:r>
              <a:rPr b="1" dirty="0"/>
              <a:t> </a:t>
            </a:r>
            <a:r>
              <a:rPr b="1" dirty="0" err="1"/>
              <a:t>Ползунов</a:t>
            </a:r>
            <a:endParaRPr b="1" dirty="0"/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(1728 - 1766)</a:t>
            </a:r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русский</a:t>
            </a:r>
            <a:r>
              <a:rPr dirty="0"/>
              <a:t> </a:t>
            </a:r>
            <a:r>
              <a:rPr dirty="0" err="1"/>
              <a:t>изобретатель-теплотехник</a:t>
            </a:r>
            <a:r>
              <a:rPr dirty="0"/>
              <a:t>, </a:t>
            </a:r>
            <a:r>
              <a:rPr dirty="0" err="1"/>
              <a:t>создатель</a:t>
            </a:r>
            <a:r>
              <a:rPr dirty="0"/>
              <a:t> </a:t>
            </a:r>
            <a:r>
              <a:rPr dirty="0" err="1"/>
              <a:t>первой</a:t>
            </a:r>
            <a:r>
              <a:rPr dirty="0"/>
              <a:t> в </a:t>
            </a:r>
            <a:r>
              <a:rPr dirty="0" err="1"/>
              <a:t>России</a:t>
            </a:r>
            <a:r>
              <a:rPr dirty="0"/>
              <a:t> </a:t>
            </a:r>
            <a:r>
              <a:rPr dirty="0" err="1"/>
              <a:t>паросиловой</a:t>
            </a:r>
            <a:r>
              <a:rPr dirty="0"/>
              <a:t> </a:t>
            </a:r>
            <a:r>
              <a:rPr dirty="0" err="1"/>
              <a:t>установки</a:t>
            </a:r>
            <a:endParaRPr dirty="0"/>
          </a:p>
        </p:txBody>
      </p:sp>
      <p:pic>
        <p:nvPicPr>
          <p:cNvPr id="165" name="Изображен." descr="Изображен.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11300403" y="5993904"/>
            <a:ext cx="4347981" cy="6759751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Павел Львович Шиллинг…"/>
          <p:cNvSpPr txBox="1"/>
          <p:nvPr/>
        </p:nvSpPr>
        <p:spPr>
          <a:xfrm>
            <a:off x="12840072" y="8302897"/>
            <a:ext cx="10519083" cy="366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Павел</a:t>
            </a:r>
            <a:r>
              <a:rPr b="1" dirty="0"/>
              <a:t> </a:t>
            </a:r>
            <a:r>
              <a:rPr b="1" dirty="0" err="1"/>
              <a:t>Львович</a:t>
            </a:r>
            <a:r>
              <a:rPr b="1" dirty="0"/>
              <a:t> </a:t>
            </a:r>
            <a:r>
              <a:rPr b="1" dirty="0" err="1"/>
              <a:t>Шиллинг</a:t>
            </a:r>
            <a:endParaRPr b="1" dirty="0"/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(1786 - 1837)</a:t>
            </a:r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российский</a:t>
            </a:r>
            <a:r>
              <a:rPr dirty="0"/>
              <a:t> </a:t>
            </a:r>
            <a:r>
              <a:rPr dirty="0" err="1"/>
              <a:t>учёный</a:t>
            </a:r>
            <a:r>
              <a:rPr dirty="0"/>
              <a:t>, </a:t>
            </a:r>
            <a:r>
              <a:rPr dirty="0" err="1"/>
              <a:t>изобретатель</a:t>
            </a:r>
            <a:r>
              <a:rPr dirty="0"/>
              <a:t> </a:t>
            </a:r>
            <a:r>
              <a:rPr dirty="0" err="1"/>
              <a:t>первых</a:t>
            </a:r>
            <a:r>
              <a:rPr dirty="0"/>
              <a:t> в </a:t>
            </a:r>
            <a:r>
              <a:rPr dirty="0" err="1"/>
              <a:t>мире</a:t>
            </a:r>
            <a:r>
              <a:rPr dirty="0"/>
              <a:t> </a:t>
            </a:r>
            <a:r>
              <a:rPr dirty="0" err="1"/>
              <a:t>электромагнитных</a:t>
            </a:r>
            <a:r>
              <a:rPr dirty="0"/>
              <a:t> </a:t>
            </a:r>
            <a:r>
              <a:rPr dirty="0" err="1"/>
              <a:t>телеграфных</a:t>
            </a:r>
            <a:r>
              <a:rPr dirty="0"/>
              <a:t> </a:t>
            </a:r>
            <a:r>
              <a:rPr dirty="0" err="1"/>
              <a:t>аппаратов</a:t>
            </a:r>
            <a:r>
              <a:rPr dirty="0"/>
              <a:t> и </a:t>
            </a:r>
            <a:r>
              <a:rPr dirty="0" err="1"/>
              <a:t>кабелей</a:t>
            </a:r>
            <a:r>
              <a:rPr dirty="0"/>
              <a:t> </a:t>
            </a:r>
            <a:r>
              <a:rPr dirty="0" err="1"/>
              <a:t>связи</a:t>
            </a:r>
            <a:r>
              <a:rPr dirty="0"/>
              <a:t>, </a:t>
            </a:r>
            <a:r>
              <a:rPr dirty="0" err="1"/>
              <a:t>автор</a:t>
            </a:r>
            <a:r>
              <a:rPr dirty="0"/>
              <a:t> </a:t>
            </a:r>
            <a:r>
              <a:rPr dirty="0" err="1"/>
              <a:t>первого</a:t>
            </a:r>
            <a:r>
              <a:rPr dirty="0"/>
              <a:t> </a:t>
            </a:r>
            <a:r>
              <a:rPr dirty="0" err="1"/>
              <a:t>подрыва</a:t>
            </a:r>
            <a:r>
              <a:rPr dirty="0"/>
              <a:t> </a:t>
            </a:r>
            <a:r>
              <a:rPr dirty="0" err="1"/>
              <a:t>мины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электрическому</a:t>
            </a:r>
            <a:r>
              <a:rPr dirty="0"/>
              <a:t> </a:t>
            </a:r>
            <a:r>
              <a:rPr dirty="0" err="1"/>
              <a:t>проводу</a:t>
            </a:r>
            <a:r>
              <a:rPr dirty="0"/>
              <a:t>, </a:t>
            </a:r>
            <a:r>
              <a:rPr dirty="0" err="1"/>
              <a:t>создатель</a:t>
            </a:r>
            <a:r>
              <a:rPr dirty="0"/>
              <a:t> </a:t>
            </a:r>
            <a:r>
              <a:rPr dirty="0" err="1"/>
              <a:t>первого</a:t>
            </a:r>
            <a:r>
              <a:rPr dirty="0"/>
              <a:t> </a:t>
            </a:r>
            <a:r>
              <a:rPr dirty="0" err="1" smtClean="0"/>
              <a:t>телеграфного</a:t>
            </a:r>
            <a:r>
              <a:rPr dirty="0" smtClean="0"/>
              <a:t> </a:t>
            </a:r>
            <a:r>
              <a:rPr dirty="0" err="1"/>
              <a:t>кода</a:t>
            </a:r>
            <a:r>
              <a:rPr dirty="0"/>
              <a:t> </a:t>
            </a:r>
            <a:r>
              <a:rPr dirty="0" smtClean="0"/>
              <a:t>и </a:t>
            </a:r>
            <a:r>
              <a:rPr dirty="0" err="1"/>
              <a:t>самого</a:t>
            </a:r>
            <a:r>
              <a:rPr dirty="0"/>
              <a:t> </a:t>
            </a:r>
            <a:r>
              <a:rPr dirty="0" err="1"/>
              <a:t>лучшего</a:t>
            </a:r>
            <a:r>
              <a:rPr dirty="0"/>
              <a:t> в XIX </a:t>
            </a:r>
            <a:r>
              <a:rPr dirty="0" err="1"/>
              <a:t>веке</a:t>
            </a:r>
            <a:r>
              <a:rPr dirty="0"/>
              <a:t> </a:t>
            </a:r>
            <a:r>
              <a:rPr dirty="0" err="1"/>
              <a:t>секретного</a:t>
            </a:r>
            <a:r>
              <a:rPr dirty="0"/>
              <a:t> </a:t>
            </a:r>
            <a:r>
              <a:rPr dirty="0" err="1" smtClean="0"/>
              <a:t>шифра</a:t>
            </a:r>
            <a:r>
              <a:rPr lang="ru-RU" dirty="0" smtClean="0"/>
              <a:t>.</a:t>
            </a:r>
            <a:endParaRPr dirty="0"/>
          </a:p>
        </p:txBody>
      </p:sp>
      <p:pic>
        <p:nvPicPr>
          <p:cNvPr id="168" name="Изображен." descr="Изображен.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868969" y="1354911"/>
            <a:ext cx="4722763" cy="6559392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69" name="Изображен." descr="Изображен.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743728" y="1318121"/>
            <a:ext cx="7558249" cy="4917414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70" name="Изображен." descr="Изображен.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2614936" y="1169368"/>
            <a:ext cx="4522975" cy="6941606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71" name="Павел Николаевич Яблочков…"/>
          <p:cNvSpPr txBox="1"/>
          <p:nvPr/>
        </p:nvSpPr>
        <p:spPr>
          <a:xfrm>
            <a:off x="1174777" y="8586192"/>
            <a:ext cx="6984776" cy="412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Павел</a:t>
            </a:r>
            <a:r>
              <a:rPr b="1" dirty="0"/>
              <a:t> </a:t>
            </a:r>
            <a:r>
              <a:rPr b="1" dirty="0" err="1"/>
              <a:t>Николаевич</a:t>
            </a:r>
            <a:r>
              <a:rPr b="1" dirty="0"/>
              <a:t> </a:t>
            </a:r>
            <a:r>
              <a:rPr b="1" dirty="0" err="1"/>
              <a:t>Яблочков</a:t>
            </a:r>
            <a:endParaRPr b="1" dirty="0"/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(1847 - 1894)</a:t>
            </a:r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российский</a:t>
            </a:r>
            <a:r>
              <a:rPr dirty="0"/>
              <a:t> </a:t>
            </a:r>
            <a:r>
              <a:rPr dirty="0" err="1"/>
              <a:t>военный</a:t>
            </a:r>
            <a:r>
              <a:rPr dirty="0"/>
              <a:t> </a:t>
            </a:r>
            <a:r>
              <a:rPr dirty="0" err="1"/>
              <a:t>инженер</a:t>
            </a:r>
            <a:r>
              <a:rPr dirty="0"/>
              <a:t>, </a:t>
            </a:r>
            <a:r>
              <a:rPr dirty="0" err="1"/>
              <a:t>изобретатель</a:t>
            </a:r>
            <a:r>
              <a:rPr dirty="0"/>
              <a:t> и </a:t>
            </a:r>
            <a:r>
              <a:rPr dirty="0" err="1"/>
              <a:t>предприниматель</a:t>
            </a:r>
            <a:r>
              <a:rPr dirty="0"/>
              <a:t>. </a:t>
            </a:r>
            <a:r>
              <a:rPr lang="ru-RU" dirty="0" smtClean="0"/>
              <a:t>Р</a:t>
            </a:r>
            <a:r>
              <a:rPr dirty="0" err="1" smtClean="0"/>
              <a:t>зработ</a:t>
            </a:r>
            <a:r>
              <a:rPr lang="ru-RU" dirty="0" smtClean="0"/>
              <a:t>ал</a:t>
            </a:r>
            <a:r>
              <a:rPr dirty="0" smtClean="0"/>
              <a:t> </a:t>
            </a:r>
            <a:r>
              <a:rPr dirty="0" err="1" smtClean="0"/>
              <a:t>дугов</a:t>
            </a:r>
            <a:r>
              <a:rPr lang="ru-RU" dirty="0" err="1" smtClean="0"/>
              <a:t>ую</a:t>
            </a:r>
            <a:r>
              <a:rPr dirty="0" smtClean="0"/>
              <a:t> </a:t>
            </a:r>
            <a:r>
              <a:rPr dirty="0" err="1" smtClean="0"/>
              <a:t>ламп</a:t>
            </a:r>
            <a:r>
              <a:rPr lang="ru-RU" dirty="0" smtClean="0"/>
              <a:t>у</a:t>
            </a:r>
            <a:r>
              <a:rPr dirty="0" smtClean="0"/>
              <a:t> </a:t>
            </a:r>
            <a:r>
              <a:rPr dirty="0"/>
              <a:t>(</a:t>
            </a:r>
            <a:r>
              <a:rPr dirty="0" err="1" smtClean="0"/>
              <a:t>вошедш</a:t>
            </a:r>
            <a:r>
              <a:rPr lang="ru-RU" dirty="0" err="1" smtClean="0"/>
              <a:t>ую</a:t>
            </a:r>
            <a:r>
              <a:rPr dirty="0" smtClean="0"/>
              <a:t> </a:t>
            </a:r>
            <a:r>
              <a:rPr dirty="0"/>
              <a:t>в </a:t>
            </a:r>
            <a:r>
              <a:rPr dirty="0" err="1"/>
              <a:t>историю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названием</a:t>
            </a:r>
            <a:r>
              <a:rPr dirty="0"/>
              <a:t> «</a:t>
            </a:r>
            <a:r>
              <a:rPr dirty="0" err="1"/>
              <a:t>свеча</a:t>
            </a:r>
            <a:r>
              <a:rPr dirty="0"/>
              <a:t> </a:t>
            </a:r>
            <a:r>
              <a:rPr dirty="0" err="1"/>
              <a:t>Яблочкова</a:t>
            </a:r>
            <a:r>
              <a:rPr dirty="0"/>
              <a:t>») и </a:t>
            </a:r>
            <a:r>
              <a:rPr dirty="0" err="1" smtClean="0"/>
              <a:t>други</a:t>
            </a:r>
            <a:r>
              <a:rPr lang="ru-RU" dirty="0" smtClean="0"/>
              <a:t>е</a:t>
            </a:r>
            <a:r>
              <a:rPr dirty="0" smtClean="0"/>
              <a:t> </a:t>
            </a:r>
            <a:r>
              <a:rPr dirty="0" err="1" smtClean="0"/>
              <a:t>изобретения</a:t>
            </a:r>
            <a:r>
              <a:rPr dirty="0" smtClean="0"/>
              <a:t> </a:t>
            </a:r>
            <a:r>
              <a:rPr dirty="0"/>
              <a:t>в </a:t>
            </a:r>
            <a:r>
              <a:rPr dirty="0" err="1"/>
              <a:t>области</a:t>
            </a:r>
            <a:r>
              <a:rPr dirty="0"/>
              <a:t> </a:t>
            </a:r>
            <a:r>
              <a:rPr dirty="0" err="1"/>
              <a:t>электротехники</a:t>
            </a:r>
            <a:r>
              <a:rPr dirty="0"/>
              <a:t>.</a:t>
            </a:r>
          </a:p>
        </p:txBody>
      </p:sp>
      <p:pic>
        <p:nvPicPr>
          <p:cNvPr id="172" name="Изображен." descr="Изображен.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8375576" y="6569968"/>
            <a:ext cx="3600400" cy="6030467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Николай Егорович Жуковский…"/>
          <p:cNvSpPr txBox="1"/>
          <p:nvPr/>
        </p:nvSpPr>
        <p:spPr>
          <a:xfrm>
            <a:off x="17016536" y="9556650"/>
            <a:ext cx="6768752" cy="3206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Николай</a:t>
            </a:r>
            <a:r>
              <a:rPr b="1" dirty="0"/>
              <a:t> </a:t>
            </a:r>
            <a:r>
              <a:rPr b="1" dirty="0" err="1"/>
              <a:t>Егорович</a:t>
            </a:r>
            <a:r>
              <a:rPr b="1" dirty="0"/>
              <a:t> </a:t>
            </a:r>
            <a:r>
              <a:rPr lang="ru-RU" b="1" dirty="0" smtClean="0"/>
              <a:t> </a:t>
            </a:r>
            <a:r>
              <a:rPr lang="ru-RU" b="1" dirty="0" smtClean="0"/>
              <a:t>                 </a:t>
            </a:r>
            <a:r>
              <a:rPr b="1" dirty="0" err="1" smtClean="0"/>
              <a:t>Жуковский</a:t>
            </a:r>
            <a:endParaRPr b="1" dirty="0"/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(1847 - 1921)</a:t>
            </a:r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российский</a:t>
            </a:r>
            <a:r>
              <a:rPr dirty="0"/>
              <a:t> </a:t>
            </a:r>
            <a:r>
              <a:rPr dirty="0" err="1"/>
              <a:t>ученый</a:t>
            </a:r>
            <a:r>
              <a:rPr dirty="0"/>
              <a:t> в </a:t>
            </a:r>
            <a:r>
              <a:rPr dirty="0" err="1"/>
              <a:t>области</a:t>
            </a:r>
            <a:r>
              <a:rPr dirty="0"/>
              <a:t> </a:t>
            </a:r>
            <a:r>
              <a:rPr dirty="0" err="1"/>
              <a:t>механики</a:t>
            </a:r>
            <a:r>
              <a:rPr dirty="0"/>
              <a:t>, </a:t>
            </a:r>
            <a:r>
              <a:rPr dirty="0" err="1"/>
              <a:t>основоположник</a:t>
            </a:r>
            <a:r>
              <a:rPr dirty="0"/>
              <a:t> </a:t>
            </a:r>
            <a:r>
              <a:rPr dirty="0" err="1"/>
              <a:t>аэродинамики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 smtClean="0"/>
              <a:t>науки</a:t>
            </a:r>
            <a:r>
              <a:rPr lang="ru-RU" dirty="0" smtClean="0"/>
              <a:t>.</a:t>
            </a:r>
            <a:endParaRPr dirty="0"/>
          </a:p>
        </p:txBody>
      </p:sp>
      <p:pic>
        <p:nvPicPr>
          <p:cNvPr id="175" name="Изображен." descr="Изображен.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808624" y="2321496"/>
            <a:ext cx="5394255" cy="7011597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76" name="Изображен." descr="Изображен."/>
          <p:cNvPicPr>
            <a:picLocks noChangeAspect="1"/>
          </p:cNvPicPr>
          <p:nvPr/>
        </p:nvPicPr>
        <p:blipFill>
          <a:blip r:embed="rId3" cstate="print">
            <a:lum bright="10000"/>
            <a:extLst/>
          </a:blip>
          <a:stretch>
            <a:fillRect/>
          </a:stretch>
        </p:blipFill>
        <p:spPr>
          <a:xfrm>
            <a:off x="10679832" y="6281936"/>
            <a:ext cx="6760169" cy="4878676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77" name="Глеб Евгеньевич Котельников…"/>
          <p:cNvSpPr txBox="1"/>
          <p:nvPr/>
        </p:nvSpPr>
        <p:spPr>
          <a:xfrm>
            <a:off x="1822848" y="8370168"/>
            <a:ext cx="6984777" cy="274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 dirty="0" err="1"/>
              <a:t>Глеб</a:t>
            </a:r>
            <a:r>
              <a:rPr b="1" dirty="0"/>
              <a:t> </a:t>
            </a:r>
            <a:r>
              <a:rPr b="1" dirty="0" err="1"/>
              <a:t>Евгеньевич</a:t>
            </a:r>
            <a:r>
              <a:rPr b="1" dirty="0"/>
              <a:t> </a:t>
            </a:r>
            <a:r>
              <a:rPr b="1" dirty="0" err="1"/>
              <a:t>Котельников</a:t>
            </a:r>
            <a:endParaRPr b="1" dirty="0"/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(1872 - 1944)</a:t>
            </a:r>
          </a:p>
          <a:p>
            <a:pPr defTabSz="457200">
              <a:spcBef>
                <a:spcPts val="1300"/>
              </a:spcBef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российский</a:t>
            </a:r>
            <a:r>
              <a:rPr dirty="0"/>
              <a:t> </a:t>
            </a:r>
            <a:r>
              <a:rPr dirty="0" err="1"/>
              <a:t>изобретатель</a:t>
            </a:r>
            <a:r>
              <a:rPr dirty="0"/>
              <a:t>, </a:t>
            </a:r>
            <a:r>
              <a:rPr dirty="0" err="1"/>
              <a:t>создатель</a:t>
            </a:r>
            <a:r>
              <a:rPr dirty="0"/>
              <a:t> в 1912 </a:t>
            </a:r>
            <a:r>
              <a:rPr dirty="0" err="1"/>
              <a:t>году</a:t>
            </a:r>
            <a:r>
              <a:rPr dirty="0"/>
              <a:t> </a:t>
            </a:r>
            <a:r>
              <a:rPr dirty="0" err="1"/>
              <a:t>первого</a:t>
            </a:r>
            <a:r>
              <a:rPr dirty="0"/>
              <a:t> </a:t>
            </a:r>
            <a:r>
              <a:rPr dirty="0" err="1"/>
              <a:t>авиационного</a:t>
            </a:r>
            <a:r>
              <a:rPr dirty="0"/>
              <a:t> </a:t>
            </a:r>
            <a:r>
              <a:rPr dirty="0" err="1"/>
              <a:t>ранцевого</a:t>
            </a:r>
            <a:r>
              <a:rPr dirty="0"/>
              <a:t> </a:t>
            </a:r>
            <a:r>
              <a:rPr dirty="0" err="1"/>
              <a:t>парашюта</a:t>
            </a:r>
            <a:r>
              <a:rPr dirty="0"/>
              <a:t>.</a:t>
            </a:r>
          </a:p>
        </p:txBody>
      </p:sp>
      <p:pic>
        <p:nvPicPr>
          <p:cNvPr id="178" name="Изображен." descr="Изображен.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9383688" y="1582015"/>
            <a:ext cx="7599085" cy="3907833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79" name="Изображен." descr="Изображен.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1462808" y="2761946"/>
            <a:ext cx="7490826" cy="5320190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Каким был бы мир без изобретений? Можно ли представить инновации без идеи? Представьте себе жизнь без музыки, домов, одежды, моторов и даже без членораздельной речи! Таков был бы мир без изобретений, которые изменили течение истории."/>
          <p:cNvSpPr txBox="1"/>
          <p:nvPr/>
        </p:nvSpPr>
        <p:spPr>
          <a:xfrm>
            <a:off x="1545494" y="3842464"/>
            <a:ext cx="10142450" cy="5175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spcBef>
                <a:spcPts val="1300"/>
              </a:spcBef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4400" b="1" dirty="0" err="1">
                <a:latin typeface="Candara" pitchFamily="34" charset="0"/>
              </a:rPr>
              <a:t>Каким</a:t>
            </a:r>
            <a:r>
              <a:rPr sz="4400" b="1" dirty="0">
                <a:latin typeface="Candara" pitchFamily="34" charset="0"/>
              </a:rPr>
              <a:t> </a:t>
            </a:r>
            <a:r>
              <a:rPr sz="4400" b="1" dirty="0" err="1">
                <a:latin typeface="Candara" pitchFamily="34" charset="0"/>
              </a:rPr>
              <a:t>был</a:t>
            </a:r>
            <a:r>
              <a:rPr sz="4400" b="1" dirty="0">
                <a:latin typeface="Candara" pitchFamily="34" charset="0"/>
              </a:rPr>
              <a:t> </a:t>
            </a:r>
            <a:r>
              <a:rPr sz="4400" b="1" dirty="0" err="1">
                <a:latin typeface="Candara" pitchFamily="34" charset="0"/>
              </a:rPr>
              <a:t>бы</a:t>
            </a:r>
            <a:r>
              <a:rPr sz="4400" b="1" dirty="0">
                <a:latin typeface="Candara" pitchFamily="34" charset="0"/>
              </a:rPr>
              <a:t> </a:t>
            </a:r>
            <a:r>
              <a:rPr sz="4400" b="1" dirty="0" err="1">
                <a:latin typeface="Candara" pitchFamily="34" charset="0"/>
              </a:rPr>
              <a:t>мир</a:t>
            </a:r>
            <a:r>
              <a:rPr sz="4400" b="1" dirty="0">
                <a:latin typeface="Candara" pitchFamily="34" charset="0"/>
              </a:rPr>
              <a:t> </a:t>
            </a:r>
            <a:r>
              <a:rPr sz="4400" b="1" dirty="0" err="1">
                <a:latin typeface="Candara" pitchFamily="34" charset="0"/>
              </a:rPr>
              <a:t>без</a:t>
            </a:r>
            <a:r>
              <a:rPr sz="4400" b="1" dirty="0">
                <a:latin typeface="Candara" pitchFamily="34" charset="0"/>
              </a:rPr>
              <a:t> </a:t>
            </a:r>
            <a:r>
              <a:rPr sz="4400" b="1" dirty="0" err="1">
                <a:latin typeface="Candara" pitchFamily="34" charset="0"/>
              </a:rPr>
              <a:t>изобретений</a:t>
            </a:r>
            <a:r>
              <a:rPr sz="4400" b="1" dirty="0">
                <a:latin typeface="Candara" pitchFamily="34" charset="0"/>
              </a:rPr>
              <a:t>? </a:t>
            </a:r>
            <a:endParaRPr lang="ru-RU" sz="4400" b="1" dirty="0" smtClean="0">
              <a:latin typeface="Candara" pitchFamily="34" charset="0"/>
            </a:endParaRPr>
          </a:p>
          <a:p>
            <a:r>
              <a:rPr sz="4400" dirty="0" err="1" smtClean="0">
                <a:latin typeface="Candara" pitchFamily="34" charset="0"/>
              </a:rPr>
              <a:t>Можно</a:t>
            </a:r>
            <a:r>
              <a:rPr sz="4400" dirty="0" smtClean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ли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представить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инновации</a:t>
            </a:r>
            <a:r>
              <a:rPr sz="4400" dirty="0">
                <a:latin typeface="Candara" pitchFamily="34" charset="0"/>
              </a:rPr>
              <a:t> </a:t>
            </a:r>
            <a:r>
              <a:rPr lang="ru-RU" sz="4400" dirty="0" smtClean="0">
                <a:latin typeface="Candara" pitchFamily="34" charset="0"/>
              </a:rPr>
              <a:t>      </a:t>
            </a:r>
            <a:r>
              <a:rPr sz="4400" dirty="0" err="1" smtClean="0">
                <a:latin typeface="Candara" pitchFamily="34" charset="0"/>
              </a:rPr>
              <a:t>без</a:t>
            </a:r>
            <a:r>
              <a:rPr sz="4400" dirty="0" smtClean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идеи</a:t>
            </a:r>
            <a:r>
              <a:rPr sz="4400" dirty="0">
                <a:latin typeface="Candara" pitchFamily="34" charset="0"/>
              </a:rPr>
              <a:t>? </a:t>
            </a:r>
            <a:r>
              <a:rPr sz="4400" dirty="0" err="1">
                <a:latin typeface="Candara" pitchFamily="34" charset="0"/>
              </a:rPr>
              <a:t>Представьте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себе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жизнь</a:t>
            </a:r>
            <a:r>
              <a:rPr sz="4400" dirty="0">
                <a:latin typeface="Candara" pitchFamily="34" charset="0"/>
              </a:rPr>
              <a:t> </a:t>
            </a:r>
            <a:r>
              <a:rPr lang="ru-RU" sz="4400" dirty="0" smtClean="0">
                <a:latin typeface="Candara" pitchFamily="34" charset="0"/>
              </a:rPr>
              <a:t>      </a:t>
            </a:r>
            <a:r>
              <a:rPr sz="4400" dirty="0" err="1" smtClean="0">
                <a:latin typeface="Candara" pitchFamily="34" charset="0"/>
              </a:rPr>
              <a:t>без</a:t>
            </a:r>
            <a:r>
              <a:rPr sz="4400" dirty="0" smtClean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музыки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домов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одежды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моторов</a:t>
            </a:r>
            <a:r>
              <a:rPr sz="4400" dirty="0">
                <a:latin typeface="Candara" pitchFamily="34" charset="0"/>
              </a:rPr>
              <a:t> </a:t>
            </a:r>
            <a:r>
              <a:rPr lang="ru-RU" sz="4400" dirty="0" smtClean="0">
                <a:latin typeface="Candara" pitchFamily="34" charset="0"/>
              </a:rPr>
              <a:t>   </a:t>
            </a:r>
            <a:r>
              <a:rPr sz="4400" dirty="0" smtClean="0">
                <a:latin typeface="Candara" pitchFamily="34" charset="0"/>
              </a:rPr>
              <a:t>и </a:t>
            </a:r>
            <a:r>
              <a:rPr sz="4400" dirty="0" err="1">
                <a:latin typeface="Candara" pitchFamily="34" charset="0"/>
              </a:rPr>
              <a:t>даже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без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членораздельной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речи</a:t>
            </a:r>
            <a:r>
              <a:rPr sz="4400" dirty="0">
                <a:latin typeface="Candara" pitchFamily="34" charset="0"/>
              </a:rPr>
              <a:t>! </a:t>
            </a:r>
            <a:endParaRPr lang="ru-RU" sz="4400" dirty="0" smtClean="0">
              <a:latin typeface="Candara" pitchFamily="34" charset="0"/>
            </a:endParaRPr>
          </a:p>
          <a:p>
            <a:r>
              <a:rPr sz="4400" dirty="0" err="1" smtClean="0">
                <a:latin typeface="Candara" pitchFamily="34" charset="0"/>
              </a:rPr>
              <a:t>Таков</a:t>
            </a:r>
            <a:r>
              <a:rPr sz="4400" dirty="0" smtClean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был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бы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мир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без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изобретений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которые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изменили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течение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истории</a:t>
            </a:r>
            <a:r>
              <a:rPr sz="4400" dirty="0">
                <a:latin typeface="Candara" pitchFamily="34" charset="0"/>
              </a:rPr>
              <a:t>.</a:t>
            </a:r>
          </a:p>
        </p:txBody>
      </p:sp>
      <p:pic>
        <p:nvPicPr>
          <p:cNvPr id="182" name="Изображен." descr="Изображен."/>
          <p:cNvPicPr>
            <a:picLocks noChangeAspect="1"/>
          </p:cNvPicPr>
          <p:nvPr/>
        </p:nvPicPr>
        <p:blipFill>
          <a:blip r:embed="rId2" cstate="print">
            <a:extLst/>
          </a:blip>
          <a:srcRect l="9567" t="33309" r="455" b="4892"/>
          <a:stretch>
            <a:fillRect/>
          </a:stretch>
        </p:blipFill>
        <p:spPr>
          <a:xfrm>
            <a:off x="12119992" y="1817440"/>
            <a:ext cx="10153128" cy="10174266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В основе больших свершений есть всегда лучшие идеи, но, прежде всего, есть кто-то, кто в состоянии дать лучшую их интерпретацию и сделать их материальной и доступной действительностью."/>
          <p:cNvSpPr txBox="1"/>
          <p:nvPr/>
        </p:nvSpPr>
        <p:spPr>
          <a:xfrm>
            <a:off x="13560152" y="2177480"/>
            <a:ext cx="9228665" cy="4165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spcBef>
                <a:spcPts val="1300"/>
              </a:spcBef>
              <a:defRPr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4400" dirty="0">
                <a:latin typeface="Candara" pitchFamily="34" charset="0"/>
              </a:rPr>
              <a:t>В </a:t>
            </a:r>
            <a:r>
              <a:rPr sz="4400" dirty="0" err="1">
                <a:latin typeface="Candara" pitchFamily="34" charset="0"/>
              </a:rPr>
              <a:t>основе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больших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свершений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есть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всегда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лучшие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идеи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 smtClean="0">
                <a:latin typeface="Candara" pitchFamily="34" charset="0"/>
              </a:rPr>
              <a:t>но</a:t>
            </a:r>
            <a:r>
              <a:rPr sz="4400" dirty="0" smtClean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прежде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 smtClean="0">
                <a:latin typeface="Candara" pitchFamily="34" charset="0"/>
              </a:rPr>
              <a:t>всего</a:t>
            </a:r>
            <a:r>
              <a:rPr sz="4400" dirty="0" smtClean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есть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кто-то</a:t>
            </a:r>
            <a:r>
              <a:rPr sz="4400" dirty="0">
                <a:latin typeface="Candara" pitchFamily="34" charset="0"/>
              </a:rPr>
              <a:t>, </a:t>
            </a:r>
            <a:r>
              <a:rPr sz="4400" dirty="0" err="1">
                <a:latin typeface="Candara" pitchFamily="34" charset="0"/>
              </a:rPr>
              <a:t>кто</a:t>
            </a:r>
            <a:r>
              <a:rPr sz="4400" dirty="0">
                <a:latin typeface="Candara" pitchFamily="34" charset="0"/>
              </a:rPr>
              <a:t> в </a:t>
            </a:r>
            <a:r>
              <a:rPr sz="4400" dirty="0" err="1">
                <a:latin typeface="Candara" pitchFamily="34" charset="0"/>
              </a:rPr>
              <a:t>состоянии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дать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лучшую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их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интерпретацию</a:t>
            </a:r>
            <a:r>
              <a:rPr sz="4400" dirty="0">
                <a:latin typeface="Candara" pitchFamily="34" charset="0"/>
              </a:rPr>
              <a:t> и </a:t>
            </a:r>
            <a:r>
              <a:rPr sz="4400" dirty="0" err="1">
                <a:latin typeface="Candara" pitchFamily="34" charset="0"/>
              </a:rPr>
              <a:t>сделать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их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материальной</a:t>
            </a:r>
            <a:r>
              <a:rPr sz="4400" dirty="0">
                <a:latin typeface="Candara" pitchFamily="34" charset="0"/>
              </a:rPr>
              <a:t> и </a:t>
            </a:r>
            <a:r>
              <a:rPr sz="4400" dirty="0" err="1">
                <a:latin typeface="Candara" pitchFamily="34" charset="0"/>
              </a:rPr>
              <a:t>доступной</a:t>
            </a:r>
            <a:r>
              <a:rPr sz="4400" dirty="0">
                <a:latin typeface="Candara" pitchFamily="34" charset="0"/>
              </a:rPr>
              <a:t> </a:t>
            </a:r>
            <a:r>
              <a:rPr sz="4400" dirty="0" err="1">
                <a:latin typeface="Candara" pitchFamily="34" charset="0"/>
              </a:rPr>
              <a:t>действительностью</a:t>
            </a:r>
            <a:r>
              <a:rPr sz="4400" dirty="0">
                <a:latin typeface="Candara" pitchFamily="34" charset="0"/>
              </a:rPr>
              <a:t>.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1303" t="1351"/>
          <a:stretch>
            <a:fillRect/>
          </a:stretch>
        </p:blipFill>
        <p:spPr bwMode="auto">
          <a:xfrm>
            <a:off x="1678832" y="1601416"/>
            <a:ext cx="10909977" cy="10513168"/>
          </a:xfrm>
          <a:prstGeom prst="rect">
            <a:avLst/>
          </a:prstGeom>
          <a:ln w="63500">
            <a:solidFill>
              <a:srgbClr val="F3F7F5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205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60352" y="6785992"/>
            <a:ext cx="5289104" cy="5289105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Источники"/>
          <p:cNvSpPr txBox="1">
            <a:spLocks noGrp="1"/>
          </p:cNvSpPr>
          <p:nvPr>
            <p:ph type="title" idx="4294967295"/>
          </p:nvPr>
        </p:nvSpPr>
        <p:spPr>
          <a:xfrm>
            <a:off x="598712" y="953344"/>
            <a:ext cx="21209000" cy="1778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6600" dirty="0" err="1">
                <a:latin typeface="Candara" pitchFamily="34" charset="0"/>
              </a:rPr>
              <a:t>Источники</a:t>
            </a:r>
            <a:endParaRPr sz="6600" dirty="0">
              <a:latin typeface="Candara" pitchFamily="34" charset="0"/>
            </a:endParaRPr>
          </a:p>
        </p:txBody>
      </p:sp>
      <p:sp>
        <p:nvSpPr>
          <p:cNvPr id="187" name="https://www.calend.ru/holidays/0/0/144/?ysclid=lxyg8gcp9c911389145…"/>
          <p:cNvSpPr txBox="1">
            <a:spLocks noGrp="1"/>
          </p:cNvSpPr>
          <p:nvPr>
            <p:ph type="body" idx="4294967295"/>
          </p:nvPr>
        </p:nvSpPr>
        <p:spPr>
          <a:xfrm>
            <a:off x="1318792" y="2753544"/>
            <a:ext cx="21209000" cy="8890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ts val="2500"/>
              </a:lnSpc>
              <a:buFont typeface="Arial" pitchFamily="34" charset="0"/>
              <a:buChar char="•"/>
            </a:pPr>
            <a:r>
              <a:rPr sz="3200" u="sng" dirty="0">
                <a:latin typeface="Candara" pitchFamily="34" charset="0"/>
                <a:hlinkClick r:id="rId2"/>
              </a:rPr>
              <a:t>https://www.calend.ru/holidays/0/0/144/?ysclid=lxyg8gcp9c911389145</a:t>
            </a:r>
          </a:p>
          <a:p>
            <a:pPr>
              <a:lnSpc>
                <a:spcPts val="2500"/>
              </a:lnSpc>
              <a:buFont typeface="Arial" pitchFamily="34" charset="0"/>
              <a:buChar char="•"/>
            </a:pPr>
            <a:r>
              <a:rPr sz="3200" u="sng" dirty="0">
                <a:latin typeface="Candara" pitchFamily="34" charset="0"/>
                <a:hlinkClick r:id="rId3"/>
              </a:rPr>
              <a:t>https://gudok.ru/zdr/174/?ID=1672760</a:t>
            </a:r>
            <a:r>
              <a:rPr sz="3200" dirty="0">
                <a:latin typeface="Candara" pitchFamily="34" charset="0"/>
              </a:rPr>
              <a:t> </a:t>
            </a:r>
          </a:p>
          <a:p>
            <a:pPr>
              <a:lnSpc>
                <a:spcPts val="2500"/>
              </a:lnSpc>
              <a:buFont typeface="Arial" pitchFamily="34" charset="0"/>
              <a:buChar char="•"/>
            </a:pPr>
            <a:r>
              <a:rPr sz="3200" u="sng" dirty="0">
                <a:latin typeface="Candara" pitchFamily="34" charset="0"/>
                <a:hlinkClick r:id="rId4"/>
              </a:rPr>
              <a:t>https://</a:t>
            </a:r>
            <a:r>
              <a:rPr sz="3200" u="sng" dirty="0" smtClean="0">
                <a:latin typeface="Candara" pitchFamily="34" charset="0"/>
                <a:hlinkClick r:id="rId4"/>
              </a:rPr>
              <a:t>dzen.ru/a/ZinxTQwB83NOV08B</a:t>
            </a:r>
            <a:endParaRPr lang="ru-RU" sz="3200" u="sng" dirty="0" smtClean="0">
              <a:latin typeface="Candara" pitchFamily="34" charset="0"/>
            </a:endParaRPr>
          </a:p>
          <a:p>
            <a:pPr>
              <a:lnSpc>
                <a:spcPts val="25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Candara" pitchFamily="34" charset="0"/>
                <a:hlinkClick r:id="rId5"/>
              </a:rPr>
              <a:t>https://</a:t>
            </a:r>
            <a:r>
              <a:rPr lang="en-US" sz="3200" dirty="0" smtClean="0">
                <a:latin typeface="Candara" pitchFamily="34" charset="0"/>
                <a:hlinkClick r:id="rId5"/>
              </a:rPr>
              <a:t>gas-kvas.com/uploads/posts/2023-02/1676584176_gas-kvas-com-p-professiya-izobretatel-detskii-risunok-13.jpg</a:t>
            </a:r>
            <a:endParaRPr lang="ru-RU" sz="3200" dirty="0" smtClean="0">
              <a:latin typeface="Candara" pitchFamily="34" charset="0"/>
            </a:endParaRPr>
          </a:p>
          <a:p>
            <a:pPr>
              <a:lnSpc>
                <a:spcPts val="25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Candara" pitchFamily="34" charset="0"/>
                <a:hlinkClick r:id="rId6"/>
              </a:rPr>
              <a:t>https://</a:t>
            </a:r>
            <a:r>
              <a:rPr lang="en-US" sz="3200" dirty="0" smtClean="0">
                <a:latin typeface="Candara" pitchFamily="34" charset="0"/>
                <a:hlinkClick r:id="rId6"/>
              </a:rPr>
              <a:t>celes.club/pictures/uploads/posts/2023-06/thumbs/1686188468_celes-club-p-moshchnost-risunok-risunok-7.png</a:t>
            </a:r>
            <a:r>
              <a:rPr lang="ru-RU" sz="3200" dirty="0" smtClean="0">
                <a:latin typeface="Candara" pitchFamily="34" charset="0"/>
              </a:rPr>
              <a:t>  </a:t>
            </a:r>
          </a:p>
          <a:p>
            <a:pPr>
              <a:lnSpc>
                <a:spcPts val="2500"/>
              </a:lnSpc>
              <a:buFont typeface="Arial" pitchFamily="34" charset="0"/>
              <a:buChar char="•"/>
            </a:pPr>
            <a:r>
              <a:rPr sz="3200" dirty="0" smtClean="0">
                <a:latin typeface="Candara" pitchFamily="34" charset="0"/>
              </a:rPr>
              <a:t> </a:t>
            </a:r>
            <a:r>
              <a:rPr lang="en-US" sz="3200" dirty="0" smtClean="0">
                <a:latin typeface="Candara" pitchFamily="34" charset="0"/>
                <a:hlinkClick r:id="rId7"/>
              </a:rPr>
              <a:t>https://</a:t>
            </a:r>
            <a:r>
              <a:rPr lang="en-US" sz="3200" dirty="0" smtClean="0">
                <a:latin typeface="Candara" pitchFamily="34" charset="0"/>
                <a:hlinkClick r:id="rId7"/>
              </a:rPr>
              <a:t>hackaday.com/wp-content/uploads/2017/01/popov.jpg</a:t>
            </a:r>
            <a:endParaRPr lang="ru-RU" sz="3200" dirty="0" smtClean="0">
              <a:latin typeface="Candara" pitchFamily="34" charset="0"/>
            </a:endParaRPr>
          </a:p>
          <a:p>
            <a:pPr>
              <a:lnSpc>
                <a:spcPts val="25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Candara" pitchFamily="34" charset="0"/>
                <a:hlinkClick r:id="rId8"/>
              </a:rPr>
              <a:t>https://</a:t>
            </a:r>
            <a:r>
              <a:rPr lang="en-US" sz="3200" dirty="0" smtClean="0">
                <a:latin typeface="Candara" pitchFamily="34" charset="0"/>
                <a:hlinkClick r:id="rId8"/>
              </a:rPr>
              <a:t>cdn4.iconfinder.com/data/icons/project-management-2-9/65/67-1024.png</a:t>
            </a:r>
            <a:r>
              <a:rPr lang="ru-RU" sz="3200" dirty="0" smtClean="0">
                <a:latin typeface="Candara" pitchFamily="34" charset="0"/>
              </a:rPr>
              <a:t>  </a:t>
            </a:r>
            <a:endParaRPr sz="3200" dirty="0">
              <a:latin typeface="Candara" pitchFamily="34" charset="0"/>
            </a:endParaRPr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008424" y="1241376"/>
            <a:ext cx="5752931" cy="5328592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ypeset">
  <a:themeElements>
    <a:clrScheme name="Typeset">
      <a:dk1>
        <a:srgbClr val="57554B"/>
      </a:dk1>
      <a:lt1>
        <a:srgbClr val="0C1557"/>
      </a:lt1>
      <a:dk2>
        <a:srgbClr val="5F5F5D"/>
      </a:dk2>
      <a:lt2>
        <a:srgbClr val="D8D5CE"/>
      </a:lt2>
      <a:accent1>
        <a:srgbClr val="738CAB"/>
      </a:accent1>
      <a:accent2>
        <a:srgbClr val="7E9769"/>
      </a:accent2>
      <a:accent3>
        <a:srgbClr val="D9C064"/>
      </a:accent3>
      <a:accent4>
        <a:srgbClr val="B99369"/>
      </a:accent4>
      <a:accent5>
        <a:srgbClr val="9A4C3C"/>
      </a:accent5>
      <a:accent6>
        <a:srgbClr val="8E8198"/>
      </a:accent6>
      <a:hlink>
        <a:srgbClr val="0000FF"/>
      </a:hlink>
      <a:folHlink>
        <a:srgbClr val="FF00FF"/>
      </a:folHlink>
    </a:clrScheme>
    <a:fontScheme name="Typeset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Type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127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4">
              <a:hueOff val="-150089"/>
              <a:satOff val="3212"/>
              <a:lumOff val="-17555"/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7554B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ypeset">
  <a:themeElements>
    <a:clrScheme name="Typeset">
      <a:dk1>
        <a:srgbClr val="000000"/>
      </a:dk1>
      <a:lt1>
        <a:srgbClr val="FFFFFF"/>
      </a:lt1>
      <a:dk2>
        <a:srgbClr val="5F5F5D"/>
      </a:dk2>
      <a:lt2>
        <a:srgbClr val="D8D5CE"/>
      </a:lt2>
      <a:accent1>
        <a:srgbClr val="738CAB"/>
      </a:accent1>
      <a:accent2>
        <a:srgbClr val="7E9769"/>
      </a:accent2>
      <a:accent3>
        <a:srgbClr val="D9C064"/>
      </a:accent3>
      <a:accent4>
        <a:srgbClr val="B99369"/>
      </a:accent4>
      <a:accent5>
        <a:srgbClr val="9A4C3C"/>
      </a:accent5>
      <a:accent6>
        <a:srgbClr val="8E8198"/>
      </a:accent6>
      <a:hlink>
        <a:srgbClr val="0000FF"/>
      </a:hlink>
      <a:folHlink>
        <a:srgbClr val="FF00FF"/>
      </a:folHlink>
    </a:clrScheme>
    <a:fontScheme name="Typeset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Type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127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4">
              <a:hueOff val="-150089"/>
              <a:satOff val="3212"/>
              <a:lumOff val="-17555"/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7554B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576</Words>
  <Application>Microsoft Office PowerPoint</Application>
  <PresentationFormat>Произвольный</PresentationFormat>
  <Paragraphs>55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Typeset</vt:lpstr>
      <vt:lpstr>Праздник  новаторов</vt:lpstr>
      <vt:lpstr>Слайд 2</vt:lpstr>
      <vt:lpstr>Ежегодно в последнюю субботу июня  в России отмечается  День изобретателя и рационализатора.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Праздник новаторов</dc:title>
  <cp:lastModifiedBy>ТЕХПРОМ</cp:lastModifiedBy>
  <cp:revision>33</cp:revision>
  <dcterms:modified xsi:type="dcterms:W3CDTF">2024-06-29T09:15:17Z</dcterms:modified>
</cp:coreProperties>
</file>