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5" r:id="rId2"/>
    <p:sldId id="286" r:id="rId3"/>
    <p:sldId id="274" r:id="rId4"/>
    <p:sldId id="256" r:id="rId5"/>
    <p:sldId id="313" r:id="rId6"/>
    <p:sldId id="257" r:id="rId7"/>
    <p:sldId id="258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292" r:id="rId19"/>
    <p:sldId id="314" r:id="rId20"/>
    <p:sldId id="287" r:id="rId21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3366FF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78" autoAdjust="0"/>
    <p:restoredTop sz="96416" autoAdjust="0"/>
  </p:normalViewPr>
  <p:slideViewPr>
    <p:cSldViewPr>
      <p:cViewPr>
        <p:scale>
          <a:sx n="60" d="100"/>
          <a:sy n="60" d="100"/>
        </p:scale>
        <p:origin x="-1164" y="-22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0053-493E-44F4-BAB3-46D76FC29B4B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0116-2310-4690-8930-CF36799AC1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0053-493E-44F4-BAB3-46D76FC29B4B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0116-2310-4690-8930-CF36799AC1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0053-493E-44F4-BAB3-46D76FC29B4B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0116-2310-4690-8930-CF36799AC1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0053-493E-44F4-BAB3-46D76FC29B4B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0116-2310-4690-8930-CF36799AC1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0053-493E-44F4-BAB3-46D76FC29B4B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0116-2310-4690-8930-CF36799AC1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0053-493E-44F4-BAB3-46D76FC29B4B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0116-2310-4690-8930-CF36799AC1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0053-493E-44F4-BAB3-46D76FC29B4B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0116-2310-4690-8930-CF36799AC1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0053-493E-44F4-BAB3-46D76FC29B4B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0116-2310-4690-8930-CF36799AC1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0053-493E-44F4-BAB3-46D76FC29B4B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0116-2310-4690-8930-CF36799AC1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0053-493E-44F4-BAB3-46D76FC29B4B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0116-2310-4690-8930-CF36799AC1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0053-493E-44F4-BAB3-46D76FC29B4B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0116-2310-4690-8930-CF36799AC1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B0053-493E-44F4-BAB3-46D76FC29B4B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40116-2310-4690-8930-CF36799AC19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avatars.dzeninfra.ru/get-zen_doc/1873797/pub_5e8267bdd4abfe57572f697c_5e8267dac312bf0a386f7615/scale_1200" TargetMode="External"/><Relationship Id="rId3" Type="http://schemas.openxmlformats.org/officeDocument/2006/relationships/hyperlink" Target="https://shkola-rf.narod.ru/images/museum/museum2-15.jpg" TargetMode="External"/><Relationship Id="rId7" Type="http://schemas.openxmlformats.org/officeDocument/2006/relationships/hyperlink" Target="https://cdn.iz.ru/sites/default/files/styles/900x506/public/news-2020-03/TASS_5310783_1.jpg?itok=usOGjQ3J" TargetMode="External"/><Relationship Id="rId12" Type="http://schemas.openxmlformats.org/officeDocument/2006/relationships/hyperlink" Target="https://project.orenlib.ru/virtualnaja_vystavka_yurij_bondarev/uploads/images/bond18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odliteratury.ru/articles/2024/03/15/goriachij-sneg-iuriia-bondareva?ysclid=ltsltrylyy292269452" TargetMode="External"/><Relationship Id="rId11" Type="http://schemas.openxmlformats.org/officeDocument/2006/relationships/hyperlink" Target="https://libmir.com/i/56/336656/bondarev_01.png_0.png" TargetMode="External"/><Relationship Id="rId5" Type="http://schemas.openxmlformats.org/officeDocument/2006/relationships/hyperlink" Target="http://book.uraic.ru/project/exhibition/frontoviki/Bondarev.html" TargetMode="External"/><Relationship Id="rId10" Type="http://schemas.openxmlformats.org/officeDocument/2006/relationships/hyperlink" Target="http://nornd.ru/wp-content/uploads/2020/03/&#1043;&#1057;.jpg" TargetMode="External"/><Relationship Id="rId4" Type="http://schemas.openxmlformats.org/officeDocument/2006/relationships/hyperlink" Target="https://www.kp.ru/daily/27579.3/4902651/" TargetMode="External"/><Relationship Id="rId9" Type="http://schemas.openxmlformats.org/officeDocument/2006/relationships/hyperlink" Target="https://bibliokopi.ru/files/calendar/50/image/&#1070;&#1056;&#1048;&#1049;-&#1041;&#1054;&#1053;&#1044;&#1040;&#1056;&#1045;&#1042;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0"/>
            <a:ext cx="9906003" cy="685800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8824" y="2204864"/>
            <a:ext cx="6090677" cy="2622153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Heavy" pitchFamily="34" charset="0"/>
              </a:rPr>
              <a:t>Юрий </a:t>
            </a:r>
            <a:b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Heavy" pitchFamily="34" charset="0"/>
              </a:rPr>
            </a:b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Heavy" pitchFamily="34" charset="0"/>
              </a:rPr>
              <a:t>Бондарев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Heavy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96816" y="5445224"/>
            <a:ext cx="6264696" cy="581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latin typeface="Franklin Gothic Heavy" pitchFamily="34" charset="0"/>
              </a:rPr>
              <a:t>К 100-летию со дня рождения</a:t>
            </a:r>
            <a:endParaRPr lang="ru-RU" dirty="0">
              <a:solidFill>
                <a:srgbClr val="7030A0"/>
              </a:solidFill>
              <a:latin typeface="Franklin Gothic Heavy" pitchFamily="34" charset="0"/>
            </a:endParaRPr>
          </a:p>
        </p:txBody>
      </p:sp>
      <p:pic>
        <p:nvPicPr>
          <p:cNvPr id="21506" name="Picture 2" descr="https://libmir.com/i/56/336656/bondarev_01.png_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49288"/>
            <a:ext cx="3804115" cy="6148064"/>
          </a:xfrm>
          <a:prstGeom prst="rect">
            <a:avLst/>
          </a:prstGeom>
          <a:noFill/>
        </p:spPr>
      </p:pic>
      <p:pic>
        <p:nvPicPr>
          <p:cNvPr id="21505" name="Picture 1" descr="E:\2024 год\Год лейтен. прозы\logo_logo blac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34245" y="0"/>
            <a:ext cx="2871755" cy="2852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0"/>
            <a:ext cx="9906003" cy="685800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116632"/>
            <a:ext cx="8915400" cy="18002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andara" pitchFamily="34" charset="0"/>
                <a:cs typeface="Times New Roman" pitchFamily="18" charset="0"/>
              </a:rPr>
              <a:t>Бондарев</a:t>
            </a:r>
            <a:br>
              <a:rPr lang="ru-RU" b="1" dirty="0" smtClean="0">
                <a:solidFill>
                  <a:srgbClr val="C00000"/>
                </a:solidFill>
                <a:latin typeface="Candara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Candara" pitchFamily="34" charset="0"/>
                <a:cs typeface="Times New Roman" pitchFamily="18" charset="0"/>
              </a:rPr>
              <a:t>Юрий Васильевич</a:t>
            </a:r>
            <a:br>
              <a:rPr lang="ru-RU" b="1" dirty="0" smtClean="0">
                <a:solidFill>
                  <a:srgbClr val="C00000"/>
                </a:solidFill>
                <a:latin typeface="Candara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Candara" pitchFamily="34" charset="0"/>
                <a:cs typeface="Times New Roman" pitchFamily="18" charset="0"/>
              </a:rPr>
              <a:t>(1924 – 2020) </a:t>
            </a:r>
            <a:endParaRPr lang="ru-RU" sz="72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04928" y="2420888"/>
            <a:ext cx="53130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Candara" pitchFamily="34" charset="0"/>
                <a:cs typeface="Times New Roman" pitchFamily="18" charset="0"/>
              </a:rPr>
              <a:t>Русский советский писатель и сценарист, член Союза писателей СССР, общественный деятель.</a:t>
            </a:r>
          </a:p>
          <a:p>
            <a:endParaRPr lang="ru-RU" sz="3200" b="1" dirty="0" smtClean="0">
              <a:latin typeface="Candara" pitchFamily="34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Candara" pitchFamily="34" charset="0"/>
                <a:cs typeface="Times New Roman" pitchFamily="18" charset="0"/>
              </a:rPr>
              <a:t>Участник Великой Отечественной войны.</a:t>
            </a:r>
            <a:endParaRPr lang="ru-RU" sz="3200" b="1" dirty="0">
              <a:latin typeface="Candara" pitchFamily="34" charset="0"/>
            </a:endParaRPr>
          </a:p>
        </p:txBody>
      </p:sp>
      <p:pic>
        <p:nvPicPr>
          <p:cNvPr id="22530" name="Picture 2" descr="https://sun9-45.userapi.com/impg/KW5p-6tAutP4jDE3AaQK9gdKAEM0IhBICSj4oA/agUkYLPBfV8.jpg?size=777x1080&amp;quality=95&amp;sign=6c879ef2b0a7db7c230e713e63000214&amp;c_uniq_tag=0iHnCmG8Po_0TU8v726Xqma04s1CbtyKlZ7ggfEcbKk&amp;type=album"/>
          <p:cNvPicPr>
            <a:picLocks noChangeAspect="1" noChangeArrowheads="1"/>
          </p:cNvPicPr>
          <p:nvPr/>
        </p:nvPicPr>
        <p:blipFill>
          <a:blip r:embed="rId3" cstate="print"/>
          <a:srcRect t="1887"/>
          <a:stretch>
            <a:fillRect/>
          </a:stretch>
        </p:blipFill>
        <p:spPr bwMode="auto">
          <a:xfrm>
            <a:off x="992560" y="2420888"/>
            <a:ext cx="2745508" cy="3744416"/>
          </a:xfrm>
          <a:prstGeom prst="rect">
            <a:avLst/>
          </a:prstGeom>
          <a:noFill/>
        </p:spPr>
      </p:pic>
      <p:pic>
        <p:nvPicPr>
          <p:cNvPr id="41992" name="Picture 8" descr="http://www.picshare.ru/uploads/141107/9Z0s5X3CT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28" y="2204864"/>
            <a:ext cx="3334871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-3"/>
            <a:ext cx="9906003" cy="685800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08984" y="841350"/>
            <a:ext cx="475252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Юрий Бондарев родился 15 марта 1924 года в городе Орске Оренбургской губернии (ныне Оренбургская область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)      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в семье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народного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следователя, адвоката и административного работника Бондарева Василия Васильевича (1896—1988) и Бондаревой Клавдии Иосифовны (1900—1978). </a:t>
            </a:r>
            <a:endParaRPr lang="ru-RU" sz="2400" b="1" dirty="0" smtClean="0">
              <a:latin typeface="Candara" pitchFamily="34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В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1931 году они переехали в Москву. Учился в 516-й средней школе. Детство и послевоенные годы прошли в Замоскворечье.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9458" name="Picture 2" descr="https://cdn-storage-media.tass.ru/resize/976x648/tass_media/2022/03/07/6/1646635037568353_6tLwl1fD.jpg"/>
          <p:cNvPicPr>
            <a:picLocks noChangeAspect="1" noChangeArrowheads="1"/>
          </p:cNvPicPr>
          <p:nvPr/>
        </p:nvPicPr>
        <p:blipFill>
          <a:blip r:embed="rId3" cstate="print"/>
          <a:srcRect l="12482" r="12624"/>
          <a:stretch>
            <a:fillRect/>
          </a:stretch>
        </p:blipFill>
        <p:spPr bwMode="auto">
          <a:xfrm>
            <a:off x="344488" y="1412776"/>
            <a:ext cx="4251619" cy="36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-3"/>
            <a:ext cx="9906003" cy="6858002"/>
          </a:xfrm>
          <a:prstGeom prst="rect">
            <a:avLst/>
          </a:prstGeom>
          <a:noFill/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 rot="10800000" flipV="1">
            <a:off x="4304928" y="1484784"/>
            <a:ext cx="5112568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После окончания средней школы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был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призван в армию и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направлен   в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артиллерийское училище, а затем на фронт. </a:t>
            </a:r>
            <a:endParaRPr lang="ru-RU" sz="2400" b="1" dirty="0" smtClean="0">
              <a:latin typeface="Candara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Командир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артиллерийского орудия Бондарев был дважды ранен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           (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в первый раз – под Сталинградом, 1942). После второго ранения (1945) демобилизовался из армии.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2" name="AutoShape 2" descr="https://cdn.pamyat-naroda.ru/images2/VS/112/033-0686044-2075%2b004-2074/0000038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4" name="AutoShape 4" descr="https://cdn.pamyat-naroda.ru/images2/VS/112/033-0686044-2075%2b004-2074/0000038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9" name="AutoShape 9" descr="https://cdn.pamyat-naroda.ru/images/Images_554_2019%2FDIP%2F006%2F023%2F023-13%2F01523735%2F00000996_pho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11" name="AutoShape 11" descr="https://cdn.pamyat-naroda.ru/images/Images_554_2019%2FDIP%2F006%2F023%2F023-13%2F01523735%2F00000996_pho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4" name="Picture 2" descr="http://book.uraic.ru/project/exhibition/frontoviki/images/img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552" y="1052736"/>
            <a:ext cx="2976330" cy="4464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-3"/>
            <a:ext cx="9906003" cy="6858002"/>
          </a:xfrm>
          <a:prstGeom prst="rect">
            <a:avLst/>
          </a:prstGeom>
          <a:noFill/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 rot="10800000" flipV="1">
            <a:off x="4088904" y="332657"/>
            <a:ext cx="574508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Фронтовой путь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Ю. Бондарева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отмечен боевыми наградами: орденом Отечественной войны I степени,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     двумя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медалями «За отвагу», медалями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«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За оборону Сталинграда», «За победу над Германией».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2" name="AutoShape 2" descr="https://cdn.pamyat-naroda.ru/images2/VS/112/033-0686044-2075%2b004-2074/0000038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4" name="AutoShape 4" descr="https://cdn.pamyat-naroda.ru/images2/VS/112/033-0686044-2075%2b004-2074/0000038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 cstate="print"/>
          <a:srcRect l="36960" t="13407" r="33708" b="6250"/>
          <a:stretch>
            <a:fillRect/>
          </a:stretch>
        </p:blipFill>
        <p:spPr bwMode="auto">
          <a:xfrm>
            <a:off x="484751" y="476672"/>
            <a:ext cx="3460137" cy="53285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609" name="AutoShape 9" descr="https://cdn.pamyat-naroda.ru/images/Images_554_2019%2FDIP%2F006%2F023%2F023-13%2F01523735%2F00000996_pho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11" name="AutoShape 11" descr="https://cdn.pamyat-naroda.ru/images/Images_554_2019%2FDIP%2F006%2F023%2F023-13%2F01523735%2F00000996_pho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Изображение награды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80792" y="3068960"/>
            <a:ext cx="1763781" cy="3461421"/>
          </a:xfrm>
          <a:prstGeom prst="rect">
            <a:avLst/>
          </a:prstGeom>
          <a:noFill/>
        </p:spPr>
      </p:pic>
      <p:pic>
        <p:nvPicPr>
          <p:cNvPr id="10" name="Picture 7" descr="Бондарев Юрий Васильевич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29064" y="2852936"/>
            <a:ext cx="2736304" cy="36484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-3"/>
            <a:ext cx="9906003" cy="68580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097016" y="1052736"/>
            <a:ext cx="446449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В 1946 году Бондарев поступил в Литературный институт имени М. Горького, где занимался в творческом семинаре К.Г. Паустовского. </a:t>
            </a:r>
            <a:endParaRPr lang="ru-RU" sz="2400" b="1" dirty="0" smtClean="0">
              <a:latin typeface="Candara" pitchFamily="34" charset="0"/>
              <a:cs typeface="Times New Roman" pitchFamily="18" charset="0"/>
            </a:endParaRPr>
          </a:p>
          <a:p>
            <a:endParaRPr lang="ru-RU" sz="2400" b="1" dirty="0" smtClean="0">
              <a:latin typeface="Candara" pitchFamily="34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Позднее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он вспоминал: </a:t>
            </a:r>
            <a:r>
              <a:rPr lang="ru-RU" sz="2400" b="1" i="1" dirty="0" smtClean="0">
                <a:latin typeface="Candara" pitchFamily="34" charset="0"/>
                <a:cs typeface="Times New Roman" pitchFamily="18" charset="0"/>
              </a:rPr>
              <a:t>«Паустовский сделал для меня чрезвычайно много, привил любовь к великому таинству искусства и слова, внушил, </a:t>
            </a:r>
            <a:r>
              <a:rPr lang="ru-RU" sz="2400" b="1" i="1" dirty="0" smtClean="0">
                <a:latin typeface="Candara" pitchFamily="34" charset="0"/>
                <a:cs typeface="Times New Roman" pitchFamily="18" charset="0"/>
              </a:rPr>
              <a:t>  что </a:t>
            </a:r>
            <a:r>
              <a:rPr lang="ru-RU" sz="2400" b="1" i="1" dirty="0" smtClean="0">
                <a:latin typeface="Candara" pitchFamily="34" charset="0"/>
                <a:cs typeface="Times New Roman" pitchFamily="18" charset="0"/>
              </a:rPr>
              <a:t>главное в литературе – сказать свое»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.</a:t>
            </a:r>
            <a:endParaRPr lang="ru-RU" dirty="0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1" y="-323165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1" y="-323165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" y="-323165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Alexander Herzen's Birthplace(3).jpg"/>
          <p:cNvPicPr>
            <a:picLocks noChangeAspect="1" noChangeArrowheads="1"/>
          </p:cNvPicPr>
          <p:nvPr/>
        </p:nvPicPr>
        <p:blipFill>
          <a:blip r:embed="rId3" cstate="print"/>
          <a:srcRect t="2268" r="5033" b="4876"/>
          <a:stretch>
            <a:fillRect/>
          </a:stretch>
        </p:blipFill>
        <p:spPr bwMode="auto">
          <a:xfrm>
            <a:off x="344488" y="548680"/>
            <a:ext cx="4467770" cy="3024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386" name="Picture 2" descr="https://avatars.dzeninfra.ru/get-zen_doc/9686459/pub_6476f28ac354192f80fc7661_6476f2a3ef0e395ba30c4d89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3861048"/>
            <a:ext cx="4480497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-3"/>
            <a:ext cx="9906003" cy="68580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440832" y="696754"/>
            <a:ext cx="5934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В 1949 году состоялась первая публикация Бондарева в журнале «Смена» - рассказ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«В пути»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. Начинающий писатель стал печатать свои рассказы в журналах «Октябрь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»,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«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Молодая гвардия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»,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«Огонек», «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Советский воин» и др.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15362" name="Picture 2" descr="Смена 1949 №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60814">
            <a:off x="663564" y="769453"/>
            <a:ext cx="2314183" cy="30449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364" name="Picture 4" descr="Огонёк 1952 №08"/>
          <p:cNvPicPr>
            <a:picLocks noChangeAspect="1" noChangeArrowheads="1"/>
          </p:cNvPicPr>
          <p:nvPr/>
        </p:nvPicPr>
        <p:blipFill>
          <a:blip r:embed="rId4" cstate="print"/>
          <a:srcRect l="3254" r="5029"/>
          <a:stretch>
            <a:fillRect/>
          </a:stretch>
        </p:blipFill>
        <p:spPr bwMode="auto">
          <a:xfrm rot="268765">
            <a:off x="7149790" y="3358061"/>
            <a:ext cx="1983087" cy="2857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366" name="Picture 6" descr="http://qualitybooster.ru/img/uaitgyooter153035-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390752">
            <a:off x="4605810" y="3484303"/>
            <a:ext cx="1905000" cy="28479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368" name="Picture 8" descr="https://sun9-20.userapi.com/impg/eCPQ_EXHHV777L4pbC22HpCYxa4sXfYioxqYaw/LDdzkzOH1T4.jpg?size=537x827&amp;quality=95&amp;sign=40fe39985146f63bc62ab7c6c474567f&amp;c_uniq_tag=BaBBu6EBvngKiwdPotRlX-t3RjhUlkCONovu57JA8QI&amp;type=albu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6244">
            <a:off x="2234534" y="3413664"/>
            <a:ext cx="1894872" cy="29181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-3"/>
            <a:ext cx="9906003" cy="68580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920552" y="332656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В 1951 году Юрий Васильевич окончил Литературный институт и был принят в Союз писателей СССР (по одним журнальным публикациям, без книги, что для того времени было редкостью).</a:t>
            </a:r>
          </a:p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В ранних рассказах писатель раскрывал характеры людей самых разных профессий: врачи, инженеры-строители, конструкторы, капитаны речных судов, инженеры-шахтеры, рыбаки, партийные работники…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14338" name="Picture 2" descr="https://sun9-42.userapi.com/impg/S5cTAKOqEp_G9w071j7XTUKWN3JHSidK2vYi7w/-kj-pNO8hXg.jpg?size=1035x582&amp;quality=96&amp;sign=60f98b076b595f4ab590d47a304963fc&amp;c_uniq_tag=X9DqSzu2oZAt7CD2puo1xwnMs8aZTBLtvHfKBlS1NZg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4848" y="3573016"/>
            <a:ext cx="5369533" cy="30193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340" name="Picture 4" descr="https://msoomsps.ru/assets/images/-4-1-376x36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212976"/>
            <a:ext cx="3581400" cy="3438526"/>
          </a:xfrm>
          <a:prstGeom prst="rect">
            <a:avLst/>
          </a:prstGeom>
          <a:noFill/>
          <a:effectLst>
            <a:softEdge rad="127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0" y="-2"/>
            <a:ext cx="9906003" cy="68580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04528" y="1412776"/>
            <a:ext cx="44946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Из журнальных публикаций составился первый сборник рассказов Бондарева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             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На большой реке»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 (1953).</a:t>
            </a:r>
          </a:p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В 1956 году появилась в печати повесть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«Юность командиров»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о жизни курсантов артиллерийского училища.</a:t>
            </a:r>
            <a:endParaRPr lang="ru-RU" sz="2000" b="1" dirty="0">
              <a:latin typeface="Candara" pitchFamily="34" charset="0"/>
            </a:endParaRPr>
          </a:p>
        </p:txBody>
      </p:sp>
      <p:sp>
        <p:nvSpPr>
          <p:cNvPr id="20482" name="AutoShape 2" descr="http://server.audiopedia.su:8888/staroeradio/images/pics/04674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4" name="Picture 2" descr="https://project.orenlib.ru/virtualnaja_vystavka_yurij_bondarev/uploads/images/bond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5670" y="404664"/>
            <a:ext cx="2080376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/>
          <a:srcRect l="33640" t="4547" r="33708" b="6250"/>
          <a:stretch>
            <a:fillRect/>
          </a:stretch>
        </p:blipFill>
        <p:spPr bwMode="auto">
          <a:xfrm>
            <a:off x="6321152" y="2127682"/>
            <a:ext cx="2769433" cy="4253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-3"/>
            <a:ext cx="9906003" cy="68580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992560" y="4509120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В 1957 году вышла повесть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«Батальоны просят огня»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 - «первое собственно бондаревское произведение»,          «одно из первых истинно новаторских в нашей литературе произведений о Великой Отечественной войне». Повесть стала классикой военной прозы в советской литературе.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19458" name="Picture 2" descr="https://avatars.dzeninfra.ru/get-zen_doc/5235248/pub_62a0bf712390ff4eb03793b3_62a0c17f79cb626681a21b4f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9494" y="332655"/>
            <a:ext cx="2381107" cy="381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0" name="Picture 2" descr="https://iknigi.net/books_files/online_html/142190/i_00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4888" y="260648"/>
            <a:ext cx="5262122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-3"/>
            <a:ext cx="9906003" cy="68580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736976" y="1052736"/>
            <a:ext cx="468052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«Батальоны просят огня»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и повесть о самом конце войны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«Последние залпы»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(1959) принесли Бондареву славу.          В них, как и в повестях В. Быкова и К. Воробьева, была показана «беспримерная, обжигающая правда о войне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».</a:t>
            </a:r>
          </a:p>
          <a:p>
            <a:endParaRPr lang="ru-RU" sz="2400" b="1" dirty="0" smtClean="0">
              <a:latin typeface="Candara" pitchFamily="34" charset="0"/>
              <a:cs typeface="Times New Roman" pitchFamily="18" charset="0"/>
            </a:endParaRPr>
          </a:p>
          <a:p>
            <a:endParaRPr lang="ru-RU" sz="2400" b="1" dirty="0" smtClean="0">
              <a:latin typeface="Candara" pitchFamily="34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latin typeface="Candara" pitchFamily="34" charset="0"/>
                <a:cs typeface="Times New Roman" pitchFamily="18" charset="0"/>
              </a:rPr>
              <a:t>«Мы </a:t>
            </a:r>
            <a:r>
              <a:rPr lang="ru-RU" sz="2400" b="1" i="1" dirty="0" smtClean="0">
                <a:latin typeface="Candara" pitchFamily="34" charset="0"/>
                <a:cs typeface="Times New Roman" pitchFamily="18" charset="0"/>
              </a:rPr>
              <a:t>изображали войну такой, какой видели ее сами, </a:t>
            </a:r>
            <a:endParaRPr lang="ru-RU" sz="2400" b="1" i="1" dirty="0" smtClean="0">
              <a:latin typeface="Candara" pitchFamily="34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latin typeface="Candara" pitchFamily="34" charset="0"/>
                <a:cs typeface="Times New Roman" pitchFamily="18" charset="0"/>
              </a:rPr>
              <a:t>какой </a:t>
            </a:r>
            <a:r>
              <a:rPr lang="ru-RU" sz="2400" b="1" i="1" dirty="0" smtClean="0">
                <a:latin typeface="Candara" pitchFamily="34" charset="0"/>
                <a:cs typeface="Times New Roman" pitchFamily="18" charset="0"/>
              </a:rPr>
              <a:t>она была»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.</a:t>
            </a:r>
            <a:endParaRPr lang="ru-RU" sz="2400" b="1" dirty="0">
              <a:latin typeface="Candara" pitchFamily="34" charset="0"/>
              <a:cs typeface="Times New Roman" pitchFamily="18" charset="0"/>
            </a:endParaRPr>
          </a:p>
        </p:txBody>
      </p:sp>
      <p:pic>
        <p:nvPicPr>
          <p:cNvPr id="18434" name="Picture 2" descr="https://cdnstatic.rg.ru/uploads/images/photogallery/2020/03/29/896e29dd91cf810/896e29dd91cf81015854971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479" y="908720"/>
            <a:ext cx="3918457" cy="50405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-3"/>
            <a:ext cx="9906003" cy="68580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992560" y="404664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Несмотря на то, что критика стала относить творчество Бондарева к «военной прозе», в этих повестях писатель остро ставил перед героями вечные вопросы: о подлинном смысле жизни, человеческом счастье, добре и зле.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17410" name="Picture 2" descr="https://cdn.iz.ru/sites/default/files/styles/900x506/public/news-2020-03/TASS_5310783_1.jpg?itok=usOGjQ3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8584" y="2223106"/>
            <a:ext cx="7560840" cy="42508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0" y="-2"/>
            <a:ext cx="9906003" cy="68580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016896" y="620688"/>
            <a:ext cx="5400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В 1958 году вышел сборник рассказов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«Трудная ночь»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, в 1962 –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«Поздним вечером»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.</a:t>
            </a:r>
          </a:p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В 1960 году появился в печати роман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«Тишина»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- первое масштабное произведение Бондарева, где герои находятся вне экстремальных обстоятельств войны. По мнению критики,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«Тишина»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и повесть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«Родственники»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(1969) «стали шагом на пути создания нового типа романа, по форме психологического, «семейного», но по сути остросоциального, трактующего важные политические проблемы».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9218" name="Picture 2" descr="https://vv-34.ru/images/photos/big/b419beb2c4d3ec30bbc56ec3b9369b8a.jpg"/>
          <p:cNvPicPr>
            <a:picLocks noChangeAspect="1" noChangeArrowheads="1"/>
          </p:cNvPicPr>
          <p:nvPr/>
        </p:nvPicPr>
        <p:blipFill>
          <a:blip r:embed="rId3" cstate="print"/>
          <a:srcRect l="28045" r="29278"/>
          <a:stretch>
            <a:fillRect/>
          </a:stretch>
        </p:blipFill>
        <p:spPr bwMode="auto">
          <a:xfrm>
            <a:off x="416496" y="908720"/>
            <a:ext cx="3214688" cy="50177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-3"/>
            <a:ext cx="9906003" cy="68580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88504" y="332656"/>
            <a:ext cx="900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Роман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«Горячий снег»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(1970) принес Юрию Бондареву поистине ошеломительный успех. «Горячий снег» - «роман дня»: его действие охватывает одни сутки, одно событие – бои на подступах к Сталинграду, боевые действия всего одной батареи.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15362" name="Picture 2" descr="http://nornd.ru/wp-content/uploads/2020/03/%D0%93%D0%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520" y="2132856"/>
            <a:ext cx="8712968" cy="43841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-3"/>
            <a:ext cx="9906003" cy="68580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360712" y="692696"/>
            <a:ext cx="5400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Следующие романы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Бондарева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«Берег»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(1975),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«Выбор»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(1980),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«Игра»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(1985),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«Искушение»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(1991) составили своего рода тетралогию о судьбе русской интеллигенции за последние полвека. В ней писатель повествует    о духовных исканиях своих героев-интеллигентов: писателя Никитина («Берег»), художника Васильева («Выбор»), кинорежиссера Крымова («Игра»), ученого Дроздова («Искушение»).</a:t>
            </a:r>
          </a:p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Романы выдержали множество переизданий, были переведены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            на 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несколько десятков языков.</a:t>
            </a:r>
            <a:endParaRPr lang="ru-RU" sz="2000" b="1" dirty="0">
              <a:latin typeface="Candara" pitchFamily="34" charset="0"/>
            </a:endParaRPr>
          </a:p>
        </p:txBody>
      </p:sp>
      <p:sp>
        <p:nvSpPr>
          <p:cNvPr id="14338" name="AutoShape 2" descr="https://cdn.book24.ru/v2/ITD000000000603247/COVER/cover13d__w82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 l="31980" r="32047"/>
          <a:stretch>
            <a:fillRect/>
          </a:stretch>
        </p:blipFill>
        <p:spPr bwMode="auto">
          <a:xfrm>
            <a:off x="200472" y="332656"/>
            <a:ext cx="1944216" cy="3038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341" name="AutoShape 5" descr="https://niklibrary.ru/images/CPI/Bondarev_U/%D0%98%D0%B3%D1%80%D0%B0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3" name="AutoShape 7" descr="http://static.ozone.ru/multimedia/100436641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6" name="Picture 10"/>
          <p:cNvPicPr>
            <a:picLocks noChangeAspect="1" noChangeArrowheads="1"/>
          </p:cNvPicPr>
          <p:nvPr/>
        </p:nvPicPr>
        <p:blipFill>
          <a:blip r:embed="rId4" cstate="print"/>
          <a:srcRect l="33397" t="5704" r="33397" b="6688"/>
          <a:stretch>
            <a:fillRect/>
          </a:stretch>
        </p:blipFill>
        <p:spPr bwMode="auto">
          <a:xfrm>
            <a:off x="200472" y="3573016"/>
            <a:ext cx="1944216" cy="28839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8" name="Picture 12" descr="https://niklibrary.ru/images/CPI/Bondarev_U/%D0%98%D0%B3%D1%80%D0%B0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14670" y="332656"/>
            <a:ext cx="1944216" cy="2929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350" name="AutoShape 14" descr="http://static.ozone.ru/multimedia/books_covers/10085381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52" name="AutoShape 16" descr="https://www.litres.ru/pub/c/cover_max1500/13407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53" name="Picture 17"/>
          <p:cNvPicPr>
            <a:picLocks noChangeAspect="1" noChangeArrowheads="1"/>
          </p:cNvPicPr>
          <p:nvPr/>
        </p:nvPicPr>
        <p:blipFill>
          <a:blip r:embed="rId6" cstate="print"/>
          <a:srcRect l="34193" t="4547" r="34261" b="8829"/>
          <a:stretch>
            <a:fillRect/>
          </a:stretch>
        </p:blipFill>
        <p:spPr bwMode="auto">
          <a:xfrm>
            <a:off x="7689304" y="3429000"/>
            <a:ext cx="1958944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-3"/>
            <a:ext cx="9906003" cy="68580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376936" y="1124744"/>
            <a:ext cx="52565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Со второй половины 70-х годов           в периодической печати стали появляться этюды, небольшие рассказы, объединенные одним названием – «Страницы из записной книжки». Обратившись к «малой форме», писатель размышлял над теми же проблемами, которые были в центре его романов, - жизни и смерти, добра и зла, молодости и старости. Эти публикации составили цикл миниатюр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«Мгновения»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.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 l="32533" r="32601"/>
          <a:stretch>
            <a:fillRect/>
          </a:stretch>
        </p:blipFill>
        <p:spPr bwMode="auto">
          <a:xfrm>
            <a:off x="776536" y="836712"/>
            <a:ext cx="3108909" cy="5013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-3"/>
            <a:ext cx="9906003" cy="68580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008784" y="521434"/>
            <a:ext cx="65371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Все произведения Юрия Бондарева становились событием в литературной жизни. </a:t>
            </a:r>
          </a:p>
          <a:p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По произведениям сняты художественные фильмы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«Последние залпы»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,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«Горячий снег»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,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«Батальоны просят огня»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,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«Берег»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,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«Выбор»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. По его сценарию снята киноэпопея </a:t>
            </a:r>
            <a:r>
              <a:rPr lang="ru-RU" sz="2400" b="1" dirty="0" smtClean="0">
                <a:solidFill>
                  <a:srgbClr val="0033CC"/>
                </a:solidFill>
                <a:latin typeface="Candara" pitchFamily="34" charset="0"/>
                <a:cs typeface="Times New Roman" pitchFamily="18" charset="0"/>
              </a:rPr>
              <a:t>«Освобождение»</a:t>
            </a: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.</a:t>
            </a:r>
            <a:endParaRPr lang="ru-RU" sz="2400" b="1" dirty="0"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2290" name="AutoShape 2" descr="Батальоны просят огня (сериал 1985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2" name="AutoShape 4" descr="https://www.kinopoisk.ru/u2a8a9401/ab1e32WEW7l7/a9IpD68V9C5CZ5zNGloNVkre4JSLmf0Yw6oGyuktkvhW4SRxR-2vbn0L7t0kOtnCTOz_G_RykhsBXoo09T99Xh_iHPse9WE7o5Yc-M8vzMfKa4G1fxyZWRKf038b3pB7dHYGErVvrahpP6qs8e9MNkj8Gs-UkwNaBnheYWH7uqpbAyltGJVGfuYmX4z7iByA2w7Qwhubvu5SabZIaw_yKacXJdLHH3wKeT6amvOPvIfJLth-xRUSGXaa6iPQefpratIIP5m1tz429U3Om1lOAgitwMBbGuwNUjrWiul9ALk2lrZih159-ksP6erwHQzn-a6YvOcn0ovF68pwMyipS4vjew_qxfR9VASOvwsIbHI43lFgSVseLiKIRPsqnCCaJhcVkXedvymYHCjZYY--5EiOuS3VNoM4xpn7w4BLGbgoEPoNyYVV_6QkTG6bWu2gOuxxkduIL3zACIUKW05CCDZHFYA1fT_ris5LmNAcvObZDnicx0ZA2SQICVDj2skrKaMqnCpXlX5HBm19qGgN4QrP4nFLqT19MkhFqwrOEHoU91XjN90sKcjeSnmQ_UxEeT_If7dFsplHCZpzAaiYiVgReRwL1CTPhsTMH5rY3GAbv7Cy6_v_TEGrp1oIbcF69_VWIvSsrhjI36mLQv1t1ZuMKt3GRPKod2lKokOIuik7gNitGndm7EbXDf8YCCxwiP5DAhl7Hs7B6KdKum3A6VbUZPNEnl4o-j4bCYMvn0QozqsPtFSwK7WqCOMAyftZKPFIPYt0BW4HxM28e5vec9geI3LpiO0s4XkEavh-AMolRKaB1K2dy5h8m5qC_u_Gm64KrNd3YAtGmigCczibSvoBaT27dgS8JwQdr-rIvOD5DpNyaNm8L0PbBmq5TgA7lVc2MSU__cmoD0iLIg3-liitqc7XprAJJyioUnJZ-UmYQ1r-eyY2fmT2rp0radwziOyRofnJHIyRqbTaiO-DCURnNcH23Iw6Gix7KmL_zheIvXnc1Fegm7SZSuLQKyhKSnLLPNu1Fu9n1P4dmgsO4tp_kYN6qt1dkYqGyukt8Su2tNXxRc3vaLhcqRkSTb7myMyafaSnArh3mukj09i4uboRCO0JtzR-NieuXbr5XPHKjlOj-bttPNPa57koz9PKJWTX4dXeXJran_jrE_1vlqt9-Lw3dfE7N2kK4COJiFmI87t-eyQFP4a3PZ66yW7hiK_zgRibf25ACma6-4-i6vT0V5FkjNxY-nx6S3J9vrXKfIocR6bzevaqOKHAm3r7CiO7rzk19s52BF-t6IjuMJkvkpPpC0wMQfrGuit-YjpW9lbCBozOKeque2ljPS3HmoyrD7S3sit3SJoT0osZCliBG4w65xZ-NHYt7cm47_ELnOFAyUkfPlHKtglY3zNoVnWF0VffnQgojgkKgR_shzisuq_XdvJIVViLQUBY2YkIoPl8yURWLAZUnfyLmJ6xqN3h83rp7OwDu8dJek2heOQFlqKW7z6aSWy5qkP_PCRpnorO5vWz6WbZmwHiewhYKgK4z-sUNN9lppxfy0v8kYrOY2KJeT0e8gm3CSuswSnnZpWCxVzuGjkPSMrRnk_GWbyariaFcMl12VojMJka2Cmi2q-4Voc9Npaeb1kaf4HbDbCDaYn8TyM6pEpLfBA75WaXwJeez5srLXu6Ql1M9cquS9xFhGNa96n6E6P7y0hrEokuOxWUnUeU7K8ouB6AmV5A4VsJnhxxemcIuO5CiPdGdkEFDK5a6i366oNNPYbY7Bks1oSAyTX7mzOCuym72jNYjIuEBB7XJJz-iQpOwglts7H5iZ5vQlvmyblfcUmVF2bBVHysetpfW2oj7Wz0GVzYnib1cykXqgjhUdlY-aiAaM3ZtgReJEWfz2gKjsEonmEBSdg8TDJbBIlKXiPLhidEcyUezgj7LvqZsZ79VSm9qB23dQHoNTtY4NLK2UmaQ6hNytfEHjYFrlxrumxyWV4w8slY3G-B2PcpO2wTSdTk5pEWbZ45qHz5WXAtvqXK75v89SeRCTQZuKFg67ppmZG6_nqGVNw11C9fSsieEksMwKH4aVx9U3hVK3r-Qij09YQi9TzPm5tdunqSHFz2-v3L3ITVU-uG2plhYhm6OnvxC72blFYdZAV_v9pIjOH5H4NDSPqObIA6N7iLvvPp11aH8_Wfz2ho_5m4Mz9u9dufe300l7D4JZl5cHHqmwrbM1h8WGdk_tZWH96qO81w-G_DMztrnA-yWQeLS34iK1bnxbN1zo-5yz_KqmDOXZX47YtuxvShOkWpyJOQ-_rZ6rIojjul9t03BxxfKxk_gaoPgtLqSr0_I6n3aHm848rHJ8TDd2-tWtveyrkSX85EeUy7f7SGsUh22bnz4cmLWEpTCgx45lTf9cbt3lspPjILHPNi-2mdT5K4BzooTCCo9VdmQKRfjKnorZjY00y-Vvqtq9805fK5d3vJccJrCulo87rP25UHbuakrm97K8-Rmu_SkpspDCzRigSJOV4zKsZG98LHzU24SG7rSCD_LYcrXFi8xVSAWRb62UIRq5iZKoN4j-qmtf4HhPwtaNt9QHu8ErA5C79MoAmGW2k94EnHxaZQhK5_GJhf2FozHoxmSu3Kf-SVoWvVOwiQc_tqiHhzCj6rtAUsNcb97au6z1IK_oKA-WkdPZHq5Eg4fEFL5gckYQVu3Fp6LbvKwf1eBhrPm_zGtaJbFQlZMRAKmOuZAAtduNfEf5f3rm-ZmByh2k8zMysLzo1hKOWrWP2TWaT3p6CHrWxI6BzpmKOs_BZqnJr-BGchaHdLySMxCwr5W_BrTapmNx4GtBzuexifkhrPkwDKqe7vMfrnCql9UWukJwZSBK1P-ClfmXti_I1H6azYDuVlkds3Kdpz8jlqyHnzSs06p0QdpGWeP5iIv-K7LAPDOpruDoEqxEgJDcPKdSbE8gV9L_vJzJn7M_1-lij8mszkhSJo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 cstate="print"/>
          <a:srcRect l="40835" t="25219" r="38135" b="16704"/>
          <a:stretch>
            <a:fillRect/>
          </a:stretch>
        </p:blipFill>
        <p:spPr bwMode="auto">
          <a:xfrm>
            <a:off x="560512" y="3401754"/>
            <a:ext cx="1930240" cy="2996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295" name="AutoShape 7" descr="https://www.kinopoisk.ru/u2a8a9401/ab1e32WEW7l7/a9IpD68V9C5CZ5zNGloNVkre4JSLmf0Yw6oGyuktkvhW4SRxR-2vbn0Lrq1UWrnCTPzPyzFXpxthXt9U4O99Xu_XTPsLlTFbo6Zp-L-P3LffvoGF7xyZWRKf038b3pB7dHYGErVvrahpP6qs8e9MNkj8Gs-UkwNaBnheYWH7uqpbAyltGJVGfuYmX4z7iByA2w7Qwhubvu5SabZIaw_yKacXJdLHH3wKeT6amvOPvIfJLth-xRUSGXaa6iPQefpratIIP5m1tz429U3Om1lOAgitwMBbGuwNUjrWiul9ALk2lrZih159-ksP6erwHQzn-a6YvOcn0ovF68pwMyipS4vjew_qxfR9VASOvwsIbHI43lFgSVseLiKIRPsqnCCaJhcVkXedvymYHCjZYY--5EiOuS3VNoM4xpn7w4BLGbgoEPoNyYVV_6QkTG6bWu2gOuxxkduIL3zACIUKW05CCDZHFYA1fT_ris5LmNAcvObZDnicx0ZA2SQICVDj2skrKaMqnCpXlX5HBm19qGgN4QrP4nFLqT19MkhFqwrOEHoU91XjN90sKcjeSnmQ_UxEeT_If7dFsplHCZpzAaiYiVgReRwL1CTPhsTMH5rY3GAbv7Cy6_v_TEGrp1oIbcF69_VWIvSsrhjI36mLQv1t1ZuMKt3GRPKod2lKokOIuik7gNitGndm7EbXDf8YCCxwiP5DAhl7Hs7B6KdKum3A6VbUZPNEnl4o-j4bCYMvn0QozqsPtFSwK7WqCOMAyftZKPFIPYt0BW4HxM28e5vec9geI3LpiO0s4XkEavh-AMolRKaB1K2dy5h8m5qC_u_Gm64KrNd3YAtGmigCczibSvoBaT27dgS8JwQdr-rIvOD5DpNyaNm8L0PbBmq5TgA7lVc2MSU__cmoD0iLIg3-liitqc7XprAJJyioUnJZ-UmYQ1r-eyY2fmT2rp0radwziOyRofnJHIyRqbTaiO-DCURnNcH23Iw6Gix7KmL_zheIvXnc1Fegm7SZSuLQKyhKSnLLPNu1Fu9n1P4dmgsO4tp_kYN6qt1dkYqGyukt8Su2tNXxRc3vaLhcqRkSTb7myMyafaSnArh3mukj09i4uboRCO0JtzR-NieuXbr5XPHKjlOj-bttPNPa57koz9PKJWTX4dXeXJran_jrE_1vlqt9-Lw3dfE7N2kK4COJiFmI87t-eyQFP4a3PZ66yW7hiK_zgRibf25ACma6-4-i6vT0V5FkjNxY-nx6S3J9vrXKfIocR6bzevaqOKHAm3r7CiO7rzk19s52BF-t6IjuMJkvkpPpC0wMQfrGuit-YjpW9lbCBozOKeque2ljPS3HmoyrD7S3sit3SJoT0osZCliBG4w65xZ-NHYt7cm47_ELnOFAyUkfPlHKtglY3zNoVnWF0VffnQgojgkKgR_shzisuq_XdvJIVViLQUBY2YkIoPl8yURWLAZUnfyLmJ6xqN3h83rp7OwDu8dJek2heOQFlqKW7z6aSWy5qkP_PCRpnorO5vWz6WbZmwHiewhYKgK4z-sUNN9lppxfy0v8kYrOY2KJeT0e8gm3CSuswSnnZpWCxVzuGjkPSMrRnk_GWbyariaFcMl12VojMJka2Cmi2q-4Voc9Npaeb1kaf4HbDbCDaYn8TyM6pEpLfBA75WaXwJeez5srLXu6Ql1M9cquS9xFhGNa96n6E6P7y0hrEokuOxWUnUeU7K8ouB6AmV5A4VsJnhxxemcIuO5CiPdGdkEFDK5a6i366oNNPYbY7Bks1oSAyTX7mzOCuym72jNYjIuEBB7XJJz-iQpOwglts7H5iZ5vQlvmyblfcUmVF2bBVHysetpfW2oj7Wz0GVzYnib1cykXqgjhUdlY-aiAaM3ZtgReJEWfz2gKjsEonmEBSdg8TDJbBIlKXiPLhidEcyUezgj7LvqZsZ79VSm9qB23dQHoNTtY4NLK2UmaQ6hNytfEHjYFrlxrumxyWV4w8slY3G-B2PcpO2wTSdTk5pEWbZ45qHz5WXAtvqXK75v89SeRCTQZuKFg67ppmZG6_nqGVNw11C9fSsieEksMwKH4aVx9U3hVK3r-Qij09YQi9TzPm5tdunqSHFz2-v3L3ITVU-uG2plhYhm6OnvxC72blFYdZAV_v9pIjOH5H4NDSPqObIA6N7iLvvPp11aH8_Wfz2ho_5m4Mz9u9dufe300l7D4JZl5cHHqmwrbM1h8WGdk_tZWH96qO81w-G_DMztrnA-yWQeLS34iK1bnxbN1zo-5yz_KqmDOXZX47YtuxvShOkWpyJOQ-_rZ6rIojjul9t03BxxfKxk_gaoPgtLqSr0_I6n3aHm848rHJ8TDd2-tWtveyrkSX85EeUy7f7SGsUh22bnz4cmLWEpTCgx45lTf9cbt3lspPjILHPNi-2mdT5K4BzooTCCo9VdmQKRfjKnorZjY00y-Vvqtq9805fK5d3vJccJrCulo87rP25UHbuakrm97K8-Rmu_SkpspDCzRigSJOV4zKsZG98LHzU24SG7rSCD_LYcrXFi8xVSAWRb62UIRq5iZKoN4j-qmtf4HhPwtaNt9QHu8ErA5C79MoAmGW2k94EnHxaZQhK5_GJhf2FozHoxmSu3Kf-SVoWvVOwiQc_tqiHhzCj6rtAUsNcb97au6z1IK_oKA-WkdPZHq5Eg4fEFL5gckYQVu3Fp6LbvKwf1eBhrPm_zGtaJbFQlZMRAKmOuZAAtduNfEf5f3rm-ZmByh2k8zMysLzo1hKOWrWP2TWaT3p6CHrWxI6BzpmKOs_BZqnJr-BGchaHdLySMxCwr5W_BrTapmNx4GtBzuexifkhrPkwDKqe7vMfrnCql9UWukJwZSBK1P-ClfmXti_I1H6azYDuVlkds3Kdpz8jlqyHnzSs06p0QdpGWeP5iIv-K7LAPDOpruDoEqxEgJDcPKdSbE8gV9L_vJzJn7M_1-lij8mszkhSJo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4" cstate="print"/>
          <a:srcRect l="40592" t="25391" r="37824" b="17516"/>
          <a:stretch>
            <a:fillRect/>
          </a:stretch>
        </p:blipFill>
        <p:spPr bwMode="auto">
          <a:xfrm>
            <a:off x="560512" y="377418"/>
            <a:ext cx="1888348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5" cstate="print"/>
          <a:srcRect l="40592" t="25391" r="37824" b="17516"/>
          <a:stretch>
            <a:fillRect/>
          </a:stretch>
        </p:blipFill>
        <p:spPr bwMode="auto">
          <a:xfrm>
            <a:off x="2792760" y="3427603"/>
            <a:ext cx="2016224" cy="2998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299" name="AutoShape 11" descr="Берег (1983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300" name="Picture 12"/>
          <p:cNvPicPr>
            <a:picLocks noChangeAspect="1" noChangeArrowheads="1"/>
          </p:cNvPicPr>
          <p:nvPr/>
        </p:nvPicPr>
        <p:blipFill>
          <a:blip r:embed="rId6" cstate="print"/>
          <a:srcRect l="41145" t="25391" r="38378" b="19485"/>
          <a:stretch>
            <a:fillRect/>
          </a:stretch>
        </p:blipFill>
        <p:spPr bwMode="auto">
          <a:xfrm>
            <a:off x="7401272" y="3401754"/>
            <a:ext cx="2016224" cy="3051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301" name="Picture 13"/>
          <p:cNvPicPr>
            <a:picLocks noChangeAspect="1" noChangeArrowheads="1"/>
          </p:cNvPicPr>
          <p:nvPr/>
        </p:nvPicPr>
        <p:blipFill>
          <a:blip r:embed="rId7" cstate="print"/>
          <a:srcRect l="40592" t="26375" r="37824" b="19485"/>
          <a:stretch>
            <a:fillRect/>
          </a:stretch>
        </p:blipFill>
        <p:spPr bwMode="auto">
          <a:xfrm>
            <a:off x="5025008" y="3401754"/>
            <a:ext cx="2160240" cy="3046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-3"/>
            <a:ext cx="9906003" cy="685800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200" dirty="0" smtClean="0">
                <a:solidFill>
                  <a:srgbClr val="FF0000"/>
                </a:solidFill>
              </a:rPr>
              <a:t/>
            </a:r>
            <a:br>
              <a:rPr lang="ru-RU" sz="7200" dirty="0" smtClean="0">
                <a:solidFill>
                  <a:srgbClr val="FF0000"/>
                </a:solidFill>
              </a:rPr>
            </a:b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76536" y="404664"/>
            <a:ext cx="8688965" cy="18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В 2004 году Бондареву Юрию Васильевичу присвоено звание «Почетный гражданин города-героя Волгограда». Его именем названа улица в этом городе.</a:t>
            </a:r>
          </a:p>
        </p:txBody>
      </p:sp>
      <p:sp>
        <p:nvSpPr>
          <p:cNvPr id="34820" name="AutoShape 4" descr="http://fb.ru/misc/i/gallery/28078/650943.jpg"/>
          <p:cNvSpPr>
            <a:spLocks noChangeAspect="1" noChangeArrowheads="1"/>
          </p:cNvSpPr>
          <p:nvPr/>
        </p:nvSpPr>
        <p:spPr bwMode="auto">
          <a:xfrm>
            <a:off x="168540" y="-144463"/>
            <a:ext cx="3302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2" descr="https://avatars.dzeninfra.ru/get-zen_doc/1873797/pub_5e8267bdd4abfe57572f697c_5e8267dac312bf0a386f7615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2600" y="1988839"/>
            <a:ext cx="3118283" cy="43325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5" name="Picture 3" descr="undefin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3040" y="1988840"/>
            <a:ext cx="3096344" cy="43650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-3"/>
            <a:ext cx="9906003" cy="685800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200" dirty="0" smtClean="0">
                <a:solidFill>
                  <a:srgbClr val="FF0000"/>
                </a:solidFill>
              </a:rPr>
              <a:t/>
            </a:r>
            <a:br>
              <a:rPr lang="ru-RU" sz="7200" dirty="0" smtClean="0">
                <a:solidFill>
                  <a:srgbClr val="FF0000"/>
                </a:solidFill>
              </a:rPr>
            </a:b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25008" y="1412776"/>
            <a:ext cx="4320480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  <a:cs typeface="Times New Roman" pitchFamily="18" charset="0"/>
              </a:rPr>
              <a:t>Ю. Бондарев – Герой Социалистического Труда (1984), награжден двумя орденами Ленина, орденами Трудового Красного Знамени, Октябрьской Революции, «Знак почета», золотой медалью А.А. Фадеева и другими наградами, лауреат государственных премий. </a:t>
            </a:r>
          </a:p>
        </p:txBody>
      </p:sp>
      <p:sp>
        <p:nvSpPr>
          <p:cNvPr id="34820" name="AutoShape 4" descr="http://fb.ru/misc/i/gallery/28078/650943.jpg"/>
          <p:cNvSpPr>
            <a:spLocks noChangeAspect="1" noChangeArrowheads="1"/>
          </p:cNvSpPr>
          <p:nvPr/>
        </p:nvSpPr>
        <p:spPr bwMode="auto">
          <a:xfrm>
            <a:off x="168540" y="-144463"/>
            <a:ext cx="3302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bibliokopi.ru/files/calendar/50/image/%D0%AE%D0%A0%D0%98%D0%99-%D0%91%D0%9E%D0%9D%D0%94%D0%90%D0%A0%D0%95%D0%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536" y="548680"/>
            <a:ext cx="3744416" cy="56166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.vaseneva\Pictures\Новые фоны классные\1458628864-14.jpg"/>
          <p:cNvPicPr>
            <a:picLocks noChangeAspect="1" noChangeArrowheads="1"/>
          </p:cNvPicPr>
          <p:nvPr/>
        </p:nvPicPr>
        <p:blipFill>
          <a:blip r:embed="rId2" cstate="print"/>
          <a:srcRect t="35904" r="14539"/>
          <a:stretch>
            <a:fillRect/>
          </a:stretch>
        </p:blipFill>
        <p:spPr bwMode="auto">
          <a:xfrm flipV="1">
            <a:off x="-3" y="-3"/>
            <a:ext cx="9906003" cy="685800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48544" y="260648"/>
            <a:ext cx="835292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Candara" pitchFamily="34" charset="0"/>
                <a:cs typeface="Times New Roman" pitchFamily="18" charset="0"/>
              </a:rPr>
              <a:t>Источники</a:t>
            </a:r>
          </a:p>
          <a:p>
            <a:pPr algn="ctr"/>
            <a:endParaRPr lang="ru-RU" sz="2800" b="1" dirty="0" smtClean="0">
              <a:latin typeface="Candara" pitchFamily="34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Candara" pitchFamily="34" charset="0"/>
                <a:cs typeface="Times New Roman" pitchFamily="18" charset="0"/>
              </a:rPr>
              <a:t>Русские </a:t>
            </a:r>
            <a:r>
              <a:rPr lang="ru-RU" sz="2000" b="1" dirty="0" smtClean="0">
                <a:latin typeface="Candara" pitchFamily="34" charset="0"/>
                <a:cs typeface="Times New Roman" pitchFamily="18" charset="0"/>
              </a:rPr>
              <a:t>писатели, </a:t>
            </a:r>
            <a:r>
              <a:rPr lang="en-US" sz="2000" b="1" dirty="0" smtClean="0">
                <a:latin typeface="Candara" pitchFamily="34" charset="0"/>
                <a:cs typeface="Times New Roman" pitchFamily="18" charset="0"/>
              </a:rPr>
              <a:t>XX</a:t>
            </a:r>
            <a:r>
              <a:rPr lang="ru-RU" sz="2000" b="1" dirty="0" smtClean="0">
                <a:latin typeface="Candara" pitchFamily="34" charset="0"/>
                <a:cs typeface="Times New Roman" pitchFamily="18" charset="0"/>
              </a:rPr>
              <a:t> век. Биобиблиографический словарь. В 2 ч. Ч. </a:t>
            </a:r>
            <a:r>
              <a:rPr lang="en-US" sz="2000" b="1" dirty="0" smtClean="0">
                <a:latin typeface="Candara" pitchFamily="34" charset="0"/>
                <a:cs typeface="Times New Roman" pitchFamily="18" charset="0"/>
              </a:rPr>
              <a:t>I / </a:t>
            </a:r>
            <a:r>
              <a:rPr lang="ru-RU" sz="2000" b="1" dirty="0" smtClean="0">
                <a:latin typeface="Candara" pitchFamily="34" charset="0"/>
                <a:cs typeface="Times New Roman" pitchFamily="18" charset="0"/>
              </a:rPr>
              <a:t>под редакцией Н.Н. </a:t>
            </a:r>
            <a:r>
              <a:rPr lang="ru-RU" sz="2000" b="1" dirty="0" err="1" smtClean="0">
                <a:latin typeface="Candara" pitchFamily="34" charset="0"/>
                <a:cs typeface="Times New Roman" pitchFamily="18" charset="0"/>
              </a:rPr>
              <a:t>Скатова</a:t>
            </a:r>
            <a:r>
              <a:rPr lang="ru-RU" sz="2000" b="1" dirty="0" smtClean="0">
                <a:latin typeface="Candara" pitchFamily="34" charset="0"/>
                <a:cs typeface="Times New Roman" pitchFamily="18" charset="0"/>
              </a:rPr>
              <a:t>. – Москва : Просвещение, 1998. – 784 с. : ил.</a:t>
            </a:r>
          </a:p>
          <a:p>
            <a:r>
              <a:rPr lang="en-US" sz="2000" b="1" dirty="0" smtClean="0">
                <a:latin typeface="Candara" pitchFamily="34" charset="0"/>
                <a:cs typeface="Times New Roman" pitchFamily="18" charset="0"/>
                <a:hlinkClick r:id="rId3"/>
              </a:rPr>
              <a:t>https://shkola-rf.narod.ru/images/museum/museum2-15.jpg</a:t>
            </a:r>
            <a:endParaRPr lang="ru-RU" sz="2000" b="1" dirty="0" smtClean="0">
              <a:latin typeface="Candara" pitchFamily="34" charset="0"/>
              <a:cs typeface="Times New Roman" pitchFamily="18" charset="0"/>
            </a:endParaRPr>
          </a:p>
          <a:p>
            <a:r>
              <a:rPr lang="en-US" sz="2000" b="1" dirty="0" smtClean="0">
                <a:latin typeface="Candara" pitchFamily="34" charset="0"/>
                <a:cs typeface="Times New Roman" pitchFamily="18" charset="0"/>
                <a:hlinkClick r:id="rId4"/>
              </a:rPr>
              <a:t>https://www.kp.ru/daily/27579.3/4902651</a:t>
            </a:r>
            <a:r>
              <a:rPr lang="en-US" sz="2000" b="1" dirty="0" smtClean="0">
                <a:latin typeface="Candara" pitchFamily="34" charset="0"/>
                <a:cs typeface="Times New Roman" pitchFamily="18" charset="0"/>
                <a:hlinkClick r:id="rId4"/>
              </a:rPr>
              <a:t>/</a:t>
            </a:r>
            <a:endParaRPr lang="ru-RU" sz="2000" b="1" dirty="0" smtClean="0">
              <a:latin typeface="Candara" pitchFamily="34" charset="0"/>
              <a:cs typeface="Times New Roman" pitchFamily="18" charset="0"/>
            </a:endParaRPr>
          </a:p>
          <a:p>
            <a:r>
              <a:rPr lang="en-US" sz="2000" b="1" dirty="0" smtClean="0">
                <a:latin typeface="Candara" pitchFamily="34" charset="0"/>
                <a:cs typeface="Times New Roman" pitchFamily="18" charset="0"/>
                <a:hlinkClick r:id="rId5"/>
              </a:rPr>
              <a:t>http://</a:t>
            </a:r>
            <a:r>
              <a:rPr lang="en-US" sz="2000" b="1" dirty="0" smtClean="0">
                <a:latin typeface="Candara" pitchFamily="34" charset="0"/>
                <a:cs typeface="Times New Roman" pitchFamily="18" charset="0"/>
                <a:hlinkClick r:id="rId5"/>
              </a:rPr>
              <a:t>book.uraic.ru/project/exhibition/frontoviki/Bondarev.html</a:t>
            </a:r>
            <a:endParaRPr lang="ru-RU" sz="2000" b="1" dirty="0" smtClean="0">
              <a:latin typeface="Candara" pitchFamily="34" charset="0"/>
              <a:cs typeface="Times New Roman" pitchFamily="18" charset="0"/>
            </a:endParaRPr>
          </a:p>
          <a:p>
            <a:r>
              <a:rPr lang="en-US" sz="2000" b="1" dirty="0" smtClean="0">
                <a:latin typeface="Candara" pitchFamily="34" charset="0"/>
                <a:cs typeface="Times New Roman" pitchFamily="18" charset="0"/>
                <a:hlinkClick r:id="rId6"/>
              </a:rPr>
              <a:t>https://</a:t>
            </a:r>
            <a:r>
              <a:rPr lang="en-US" sz="2000" b="1" dirty="0" smtClean="0">
                <a:latin typeface="Candara" pitchFamily="34" charset="0"/>
                <a:cs typeface="Times New Roman" pitchFamily="18" charset="0"/>
                <a:hlinkClick r:id="rId6"/>
              </a:rPr>
              <a:t>godliteratury.ru/articles/2024/03/15/goriachij-sneg-iuriia-bondareva?ysclid=ltsltrylyy292269452</a:t>
            </a:r>
            <a:r>
              <a:rPr lang="ru-RU" sz="2000" b="1" dirty="0" smtClean="0">
                <a:latin typeface="Candara" pitchFamily="34" charset="0"/>
                <a:cs typeface="Times New Roman" pitchFamily="18" charset="0"/>
              </a:rPr>
              <a:t>  </a:t>
            </a:r>
            <a:r>
              <a:rPr lang="ru-RU" sz="2000" b="1" dirty="0" smtClean="0">
                <a:latin typeface="Candara" pitchFamily="34" charset="0"/>
                <a:cs typeface="Times New Roman" pitchFamily="18" charset="0"/>
              </a:rPr>
              <a:t> </a:t>
            </a:r>
            <a:endParaRPr lang="ru-RU" sz="2000" b="1" dirty="0" smtClean="0">
              <a:latin typeface="Candara" pitchFamily="34" charset="0"/>
              <a:cs typeface="Times New Roman" pitchFamily="18" charset="0"/>
            </a:endParaRPr>
          </a:p>
          <a:p>
            <a:r>
              <a:rPr lang="en-US" sz="2000" b="1" dirty="0" smtClean="0">
                <a:latin typeface="Candara" pitchFamily="34" charset="0"/>
                <a:cs typeface="Times New Roman" pitchFamily="18" charset="0"/>
                <a:hlinkClick r:id="rId7"/>
              </a:rPr>
              <a:t>https://cdn.iz.ru/sites/default/files/styles/900x506/public/news-2020-03/TASS_5310783_1.jpg?itok=usOGjQ3J</a:t>
            </a:r>
            <a:r>
              <a:rPr lang="ru-RU" sz="2000" b="1" dirty="0" smtClean="0">
                <a:latin typeface="Candara" pitchFamily="34" charset="0"/>
                <a:cs typeface="Times New Roman" pitchFamily="18" charset="0"/>
              </a:rPr>
              <a:t> </a:t>
            </a:r>
          </a:p>
          <a:p>
            <a:r>
              <a:rPr lang="en-US" sz="2000" b="1" dirty="0" smtClean="0">
                <a:latin typeface="Candara" pitchFamily="34" charset="0"/>
                <a:cs typeface="Times New Roman" pitchFamily="18" charset="0"/>
                <a:hlinkClick r:id="rId8"/>
              </a:rPr>
              <a:t>https://avatars.dzeninfra.ru/get-zen_doc/1873797/pub_5e8267bdd4abfe57572f697c_5e8267dac312bf0a386f7615/scale_1200</a:t>
            </a:r>
            <a:r>
              <a:rPr lang="ru-RU" sz="2000" b="1" dirty="0" smtClean="0">
                <a:latin typeface="Candara" pitchFamily="34" charset="0"/>
                <a:cs typeface="Times New Roman" pitchFamily="18" charset="0"/>
              </a:rPr>
              <a:t> </a:t>
            </a:r>
          </a:p>
          <a:p>
            <a:r>
              <a:rPr lang="en-US" sz="2000" b="1" dirty="0" smtClean="0">
                <a:latin typeface="Candara" pitchFamily="34" charset="0"/>
                <a:cs typeface="Times New Roman" pitchFamily="18" charset="0"/>
                <a:hlinkClick r:id="rId9"/>
              </a:rPr>
              <a:t>https://bibliokopi.ru/files/calendar/50/image/</a:t>
            </a:r>
            <a:r>
              <a:rPr lang="ru-RU" sz="2000" b="1" dirty="0" smtClean="0">
                <a:latin typeface="Candara" pitchFamily="34" charset="0"/>
                <a:cs typeface="Times New Roman" pitchFamily="18" charset="0"/>
                <a:hlinkClick r:id="rId9"/>
              </a:rPr>
              <a:t>ЮРИЙ-БОНДАРЕВ.</a:t>
            </a:r>
            <a:r>
              <a:rPr lang="en-US" sz="2000" b="1" dirty="0" smtClean="0">
                <a:latin typeface="Candara" pitchFamily="34" charset="0"/>
                <a:cs typeface="Times New Roman" pitchFamily="18" charset="0"/>
                <a:hlinkClick r:id="rId9"/>
              </a:rPr>
              <a:t>jpg</a:t>
            </a:r>
            <a:r>
              <a:rPr lang="ru-RU" sz="2000" b="1" dirty="0" smtClean="0">
                <a:latin typeface="Candara" pitchFamily="34" charset="0"/>
                <a:cs typeface="Times New Roman" pitchFamily="18" charset="0"/>
              </a:rPr>
              <a:t> </a:t>
            </a:r>
          </a:p>
          <a:p>
            <a:r>
              <a:rPr lang="en-US" sz="2000" b="1" dirty="0" smtClean="0">
                <a:latin typeface="Candara" pitchFamily="34" charset="0"/>
                <a:cs typeface="Times New Roman" pitchFamily="18" charset="0"/>
                <a:hlinkClick r:id="rId10"/>
              </a:rPr>
              <a:t>http://nornd.ru/wp-content/uploads/2020/03/</a:t>
            </a:r>
            <a:r>
              <a:rPr lang="ru-RU" sz="2000" b="1" dirty="0" smtClean="0">
                <a:latin typeface="Candara" pitchFamily="34" charset="0"/>
                <a:cs typeface="Times New Roman" pitchFamily="18" charset="0"/>
                <a:hlinkClick r:id="rId10"/>
              </a:rPr>
              <a:t>ГС.</a:t>
            </a:r>
            <a:r>
              <a:rPr lang="en-US" sz="2000" b="1" dirty="0" smtClean="0">
                <a:latin typeface="Candara" pitchFamily="34" charset="0"/>
                <a:cs typeface="Times New Roman" pitchFamily="18" charset="0"/>
                <a:hlinkClick r:id="rId10"/>
              </a:rPr>
              <a:t>jpg</a:t>
            </a:r>
            <a:endParaRPr lang="ru-RU" sz="2000" b="1" dirty="0" smtClean="0">
              <a:latin typeface="Candara" pitchFamily="34" charset="0"/>
              <a:cs typeface="Times New Roman" pitchFamily="18" charset="0"/>
            </a:endParaRPr>
          </a:p>
          <a:p>
            <a:r>
              <a:rPr lang="en-US" sz="2000" b="1" dirty="0" smtClean="0">
                <a:latin typeface="Candara" pitchFamily="34" charset="0"/>
                <a:cs typeface="Times New Roman" pitchFamily="18" charset="0"/>
                <a:hlinkClick r:id="rId11"/>
              </a:rPr>
              <a:t>https://</a:t>
            </a:r>
            <a:r>
              <a:rPr lang="en-US" sz="2000" b="1" dirty="0" smtClean="0">
                <a:latin typeface="Candara" pitchFamily="34" charset="0"/>
                <a:cs typeface="Times New Roman" pitchFamily="18" charset="0"/>
                <a:hlinkClick r:id="rId11"/>
              </a:rPr>
              <a:t>libmir.com/i/56/336656/bondarev_01.png_0.png</a:t>
            </a:r>
            <a:endParaRPr lang="ru-RU" sz="2000" b="1" dirty="0" smtClean="0">
              <a:latin typeface="Candara" pitchFamily="34" charset="0"/>
              <a:cs typeface="Times New Roman" pitchFamily="18" charset="0"/>
            </a:endParaRPr>
          </a:p>
          <a:p>
            <a:r>
              <a:rPr lang="en-US" sz="2000" b="1" dirty="0" smtClean="0">
                <a:latin typeface="Candara" pitchFamily="34" charset="0"/>
                <a:cs typeface="Times New Roman" pitchFamily="18" charset="0"/>
                <a:hlinkClick r:id="rId12"/>
              </a:rPr>
              <a:t>https://</a:t>
            </a:r>
            <a:r>
              <a:rPr lang="en-US" sz="2000" b="1" dirty="0" smtClean="0">
                <a:latin typeface="Candara" pitchFamily="34" charset="0"/>
                <a:cs typeface="Times New Roman" pitchFamily="18" charset="0"/>
                <a:hlinkClick r:id="rId12"/>
              </a:rPr>
              <a:t>project.orenlib.ru/virtualnaja_vystavka_yurij_bondarev/uploads/images/bond18.JPG</a:t>
            </a:r>
            <a:r>
              <a:rPr lang="ru-RU" sz="2000" b="1" dirty="0" smtClean="0">
                <a:latin typeface="Candara" pitchFamily="34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Candara" pitchFamily="34" charset="0"/>
                <a:cs typeface="Times New Roman" pitchFamily="18" charset="0"/>
              </a:rPr>
              <a:t>    </a:t>
            </a:r>
            <a:endParaRPr lang="ru-RU" sz="2000" b="1" dirty="0" smtClean="0">
              <a:latin typeface="Candara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1109</TotalTime>
  <Words>900</Words>
  <Application>Microsoft Office PowerPoint</Application>
  <PresentationFormat>Лист A4 (210x297 мм)</PresentationFormat>
  <Paragraphs>51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Юрий  Бондарев</vt:lpstr>
      <vt:lpstr>Бондарев Юрий Васильевич (1924 – 2020)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 </vt:lpstr>
      <vt:lpstr> 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Пользователь Windows</dc:creator>
  <cp:lastModifiedBy>e.vaseneva</cp:lastModifiedBy>
  <cp:revision>208</cp:revision>
  <dcterms:created xsi:type="dcterms:W3CDTF">2017-01-05T13:47:27Z</dcterms:created>
  <dcterms:modified xsi:type="dcterms:W3CDTF">2024-03-15T12:35:28Z</dcterms:modified>
</cp:coreProperties>
</file>