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80" r:id="rId5"/>
    <p:sldId id="278" r:id="rId6"/>
    <p:sldId id="282" r:id="rId7"/>
    <p:sldId id="277" r:id="rId8"/>
    <p:sldId id="283" r:id="rId9"/>
    <p:sldId id="279" r:id="rId10"/>
    <p:sldId id="284" r:id="rId11"/>
    <p:sldId id="267" r:id="rId12"/>
    <p:sldId id="285" r:id="rId13"/>
    <p:sldId id="265" r:id="rId14"/>
    <p:sldId id="271" r:id="rId15"/>
    <p:sldId id="270" r:id="rId16"/>
    <p:sldId id="272" r:id="rId17"/>
    <p:sldId id="273" r:id="rId18"/>
    <p:sldId id="274" r:id="rId19"/>
    <p:sldId id="268" r:id="rId20"/>
    <p:sldId id="287" r:id="rId21"/>
    <p:sldId id="276" r:id="rId22"/>
    <p:sldId id="269" r:id="rId23"/>
    <p:sldId id="286" r:id="rId24"/>
    <p:sldId id="275" r:id="rId25"/>
  </p:sldIdLst>
  <p:sldSz cx="9906000" cy="6858000" type="A4"/>
  <p:notesSz cx="6858000" cy="9144000"/>
  <p:defaultTextStyle>
    <a:defPPr>
      <a:defRPr lang="ru-RU"/>
    </a:defPPr>
    <a:lvl1pPr marL="0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5813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1626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7439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63252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9065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94878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10691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26504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7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5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63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9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94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1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26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6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58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162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74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632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9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948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10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265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76870" cy="63976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813" indent="0">
              <a:buNone/>
              <a:defRPr sz="2300" b="1"/>
            </a:lvl2pPr>
            <a:lvl3pPr marL="1031626" indent="0">
              <a:buNone/>
              <a:defRPr sz="2000" b="1"/>
            </a:lvl3pPr>
            <a:lvl4pPr marL="1547439" indent="0">
              <a:buNone/>
              <a:defRPr sz="1800" b="1"/>
            </a:lvl4pPr>
            <a:lvl5pPr marL="2063252" indent="0">
              <a:buNone/>
              <a:defRPr sz="1800" b="1"/>
            </a:lvl5pPr>
            <a:lvl6pPr marL="2579065" indent="0">
              <a:buNone/>
              <a:defRPr sz="1800" b="1"/>
            </a:lvl6pPr>
            <a:lvl7pPr marL="3094878" indent="0">
              <a:buNone/>
              <a:defRPr sz="1800" b="1"/>
            </a:lvl7pPr>
            <a:lvl8pPr marL="3610691" indent="0">
              <a:buNone/>
              <a:defRPr sz="1800" b="1"/>
            </a:lvl8pPr>
            <a:lvl9pPr marL="412650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4"/>
            <a:ext cx="4378590" cy="63976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813" indent="0">
              <a:buNone/>
              <a:defRPr sz="2300" b="1"/>
            </a:lvl2pPr>
            <a:lvl3pPr marL="1031626" indent="0">
              <a:buNone/>
              <a:defRPr sz="2000" b="1"/>
            </a:lvl3pPr>
            <a:lvl4pPr marL="1547439" indent="0">
              <a:buNone/>
              <a:defRPr sz="1800" b="1"/>
            </a:lvl4pPr>
            <a:lvl5pPr marL="2063252" indent="0">
              <a:buNone/>
              <a:defRPr sz="1800" b="1"/>
            </a:lvl5pPr>
            <a:lvl6pPr marL="2579065" indent="0">
              <a:buNone/>
              <a:defRPr sz="1800" b="1"/>
            </a:lvl6pPr>
            <a:lvl7pPr marL="3094878" indent="0">
              <a:buNone/>
              <a:defRPr sz="1800" b="1"/>
            </a:lvl7pPr>
            <a:lvl8pPr marL="3610691" indent="0">
              <a:buNone/>
              <a:defRPr sz="1800" b="1"/>
            </a:lvl8pPr>
            <a:lvl9pPr marL="412650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15813" indent="0">
              <a:buNone/>
              <a:defRPr sz="1400"/>
            </a:lvl2pPr>
            <a:lvl3pPr marL="1031626" indent="0">
              <a:buNone/>
              <a:defRPr sz="1100"/>
            </a:lvl3pPr>
            <a:lvl4pPr marL="1547439" indent="0">
              <a:buNone/>
              <a:defRPr sz="1000"/>
            </a:lvl4pPr>
            <a:lvl5pPr marL="2063252" indent="0">
              <a:buNone/>
              <a:defRPr sz="1000"/>
            </a:lvl5pPr>
            <a:lvl6pPr marL="2579065" indent="0">
              <a:buNone/>
              <a:defRPr sz="1000"/>
            </a:lvl6pPr>
            <a:lvl7pPr marL="3094878" indent="0">
              <a:buNone/>
              <a:defRPr sz="1000"/>
            </a:lvl7pPr>
            <a:lvl8pPr marL="3610691" indent="0">
              <a:buNone/>
              <a:defRPr sz="1000"/>
            </a:lvl8pPr>
            <a:lvl9pPr marL="41265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600"/>
            </a:lvl1pPr>
            <a:lvl2pPr marL="515813" indent="0">
              <a:buNone/>
              <a:defRPr sz="3200"/>
            </a:lvl2pPr>
            <a:lvl3pPr marL="1031626" indent="0">
              <a:buNone/>
              <a:defRPr sz="2700"/>
            </a:lvl3pPr>
            <a:lvl4pPr marL="1547439" indent="0">
              <a:buNone/>
              <a:defRPr sz="2300"/>
            </a:lvl4pPr>
            <a:lvl5pPr marL="2063252" indent="0">
              <a:buNone/>
              <a:defRPr sz="2300"/>
            </a:lvl5pPr>
            <a:lvl6pPr marL="2579065" indent="0">
              <a:buNone/>
              <a:defRPr sz="2300"/>
            </a:lvl6pPr>
            <a:lvl7pPr marL="3094878" indent="0">
              <a:buNone/>
              <a:defRPr sz="2300"/>
            </a:lvl7pPr>
            <a:lvl8pPr marL="3610691" indent="0">
              <a:buNone/>
              <a:defRPr sz="2300"/>
            </a:lvl8pPr>
            <a:lvl9pPr marL="412650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600"/>
            </a:lvl1pPr>
            <a:lvl2pPr marL="515813" indent="0">
              <a:buNone/>
              <a:defRPr sz="1400"/>
            </a:lvl2pPr>
            <a:lvl3pPr marL="1031626" indent="0">
              <a:buNone/>
              <a:defRPr sz="1100"/>
            </a:lvl3pPr>
            <a:lvl4pPr marL="1547439" indent="0">
              <a:buNone/>
              <a:defRPr sz="1000"/>
            </a:lvl4pPr>
            <a:lvl5pPr marL="2063252" indent="0">
              <a:buNone/>
              <a:defRPr sz="1000"/>
            </a:lvl5pPr>
            <a:lvl6pPr marL="2579065" indent="0">
              <a:buNone/>
              <a:defRPr sz="1000"/>
            </a:lvl6pPr>
            <a:lvl7pPr marL="3094878" indent="0">
              <a:buNone/>
              <a:defRPr sz="1000"/>
            </a:lvl7pPr>
            <a:lvl8pPr marL="3610691" indent="0">
              <a:buNone/>
              <a:defRPr sz="1000"/>
            </a:lvl8pPr>
            <a:lvl9pPr marL="41265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103163" tIns="51581" rIns="103163" bIns="5158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3162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6860" indent="-386860" algn="l" defTabSz="1031626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8196" indent="-322383" algn="l" defTabSz="103162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533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5346" indent="-257907" algn="l" defTabSz="103162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21159" indent="-257907" algn="l" defTabSz="103162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36972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52785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68598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84411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813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1626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7439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3252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9065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4878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10691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6504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fantlab.ru/autor14" TargetMode="External"/><Relationship Id="rId7" Type="http://schemas.openxmlformats.org/officeDocument/2006/relationships/hyperlink" Target="https://illustrators.ru/uploads/illustration/image/845943/main_&#1040;&#1083;&#1077;&#1082;&#1089;&#1072;&#1085;&#1076;&#1088;_&#1041;&#1077;&#1083;&#1103;&#1077;&#1074;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.mycdn.me/i?r=BDGmhjfL9BzD6NIU04xipmtv6h3y7HZUWCUdtNcgeN5VBR5GE9FNV2FDBV6nX9F4SII" TargetMode="External"/><Relationship Id="rId5" Type="http://schemas.openxmlformats.org/officeDocument/2006/relationships/hyperlink" Target="https://cdn.fishki.net/upload/post/2022/01/05/4046267/07.jpg" TargetMode="External"/><Relationship Id="rId4" Type="http://schemas.openxmlformats.org/officeDocument/2006/relationships/hyperlink" Target="https://moiarussia.ru/wp-content/uploads/2015/03/belyaev-min-e145488095641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906000" cy="69269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Литературный календарь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 l="13716" t="16360" r="13784" b="15719"/>
          <a:stretch>
            <a:fillRect/>
          </a:stretch>
        </p:blipFill>
        <p:spPr bwMode="auto">
          <a:xfrm>
            <a:off x="0" y="836712"/>
            <a:ext cx="9906000" cy="5217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6093296"/>
            <a:ext cx="9906000" cy="692696"/>
          </a:xfrm>
          <a:prstGeom prst="rect">
            <a:avLst/>
          </a:prstGeom>
        </p:spPr>
        <p:txBody>
          <a:bodyPr vert="horz" lIns="103163" tIns="51581" rIns="103163" bIns="51581" rtlCol="0" anchor="ctr">
            <a:noAutofit/>
          </a:bodyPr>
          <a:lstStyle/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16 марта                  140 лет со дня рождения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642194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Беляе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 Александр Романович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(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1884 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- 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1942)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472" y="2276872"/>
            <a:ext cx="6177136" cy="409391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Русский </a:t>
            </a:r>
            <a:r>
              <a:rPr lang="ru-RU" sz="2800" b="1" dirty="0" smtClean="0">
                <a:latin typeface="Candara" pitchFamily="34" charset="0"/>
              </a:rPr>
              <a:t>писатель-фантаст, </a:t>
            </a:r>
            <a:r>
              <a:rPr lang="ru-RU" sz="2800" b="1" dirty="0" smtClean="0">
                <a:latin typeface="Candara" pitchFamily="34" charset="0"/>
              </a:rPr>
              <a:t>адвокат</a:t>
            </a:r>
            <a:r>
              <a:rPr lang="ru-RU" sz="2800" b="1" dirty="0" smtClean="0">
                <a:latin typeface="Candara" pitchFamily="34" charset="0"/>
              </a:rPr>
              <a:t>, журналист.</a:t>
            </a:r>
          </a:p>
          <a:p>
            <a:r>
              <a:rPr lang="ru-RU" sz="2800" b="1" dirty="0" smtClean="0">
                <a:latin typeface="Candara" pitchFamily="34" charset="0"/>
              </a:rPr>
              <a:t>Один из основоположников советской научно-фантастической литературы, первый из советских писателей, целиком посвятивший себя этому жанру</a:t>
            </a:r>
            <a:r>
              <a:rPr lang="ru-RU" sz="2800" b="1" dirty="0" smtClean="0">
                <a:latin typeface="Candara" pitchFamily="34" charset="0"/>
              </a:rPr>
              <a:t>.</a:t>
            </a:r>
            <a:endParaRPr lang="ru-RU" sz="2800" b="1" dirty="0" smtClean="0">
              <a:latin typeface="Candara" pitchFamily="34" charset="0"/>
            </a:endParaRPr>
          </a:p>
        </p:txBody>
      </p:sp>
      <p:pic>
        <p:nvPicPr>
          <p:cNvPr id="6146" name="Picture 2" descr="https://sun9-77.userapi.com/impg/Sw8rXpubmqhX4YAOytk2GJSiX5y1S8zX6pekCg/lnqVZELBH8o.jpg?size=520x717&amp;quality=96&amp;sign=fdef8ea5747fc439d23b1cf99d650a76&amp;c_uniq_tag=1_Gckl-e2ZM2lqob5PPs8i-i9jKWs8_ODLlkcr1TpcY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3160" y="2060848"/>
            <a:ext cx="2914481" cy="4018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338262"/>
            <a:ext cx="9905999" cy="786482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Жизненный и творческий путь писателя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44488" y="1556792"/>
            <a:ext cx="6048672" cy="4824536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Александр Романович Беляев </a:t>
            </a:r>
            <a:r>
              <a:rPr lang="ru-RU" sz="2400" dirty="0" smtClean="0">
                <a:latin typeface="Candara" pitchFamily="34" charset="0"/>
              </a:rPr>
              <a:t>родился       </a:t>
            </a:r>
            <a:r>
              <a:rPr lang="ru-RU" sz="2400" b="1" dirty="0" smtClean="0">
                <a:latin typeface="Candara" pitchFamily="34" charset="0"/>
              </a:rPr>
              <a:t>16 </a:t>
            </a:r>
            <a:r>
              <a:rPr lang="ru-RU" sz="2400" b="1" dirty="0" smtClean="0">
                <a:latin typeface="Candara" pitchFamily="34" charset="0"/>
              </a:rPr>
              <a:t>марта </a:t>
            </a:r>
            <a:r>
              <a:rPr lang="ru-RU" sz="2400" b="1" dirty="0" smtClean="0">
                <a:latin typeface="Candara" pitchFamily="34" charset="0"/>
              </a:rPr>
              <a:t>1884 года </a:t>
            </a:r>
            <a:r>
              <a:rPr lang="ru-RU" sz="2400" dirty="0" smtClean="0">
                <a:latin typeface="Candara" pitchFamily="34" charset="0"/>
              </a:rPr>
              <a:t>в Смоленске в семье священника. С детства много читал, увлекался приключенческой литературой, особенно </a:t>
            </a:r>
            <a:r>
              <a:rPr lang="ru-RU" sz="2400" dirty="0" smtClean="0">
                <a:latin typeface="Candara" pitchFamily="34" charset="0"/>
              </a:rPr>
              <a:t>книгами Ж. Верна. </a:t>
            </a:r>
            <a:r>
              <a:rPr lang="ru-RU" sz="2400" dirty="0" smtClean="0">
                <a:latin typeface="Candara" pitchFamily="34" charset="0"/>
              </a:rPr>
              <a:t>Впоследствии летал на аэропланах одной из первых конструкций, сам мастерил планеры.</a:t>
            </a:r>
          </a:p>
          <a:p>
            <a:r>
              <a:rPr lang="ru-RU" sz="2400" dirty="0" smtClean="0">
                <a:latin typeface="Candara" pitchFamily="34" charset="0"/>
              </a:rPr>
              <a:t>В 1901 окончил духовную семинарию</a:t>
            </a:r>
            <a:r>
              <a:rPr lang="ru-RU" sz="2400" dirty="0" smtClean="0">
                <a:latin typeface="Candara" pitchFamily="34" charset="0"/>
              </a:rPr>
              <a:t>,</a:t>
            </a:r>
          </a:p>
          <a:p>
            <a:r>
              <a:rPr lang="ru-RU" sz="2400" dirty="0" smtClean="0">
                <a:latin typeface="Candara" pitchFamily="34" charset="0"/>
              </a:rPr>
              <a:t>но </a:t>
            </a:r>
            <a:r>
              <a:rPr lang="ru-RU" sz="2400" dirty="0" smtClean="0">
                <a:latin typeface="Candara" pitchFamily="34" charset="0"/>
              </a:rPr>
              <a:t>священником не </a:t>
            </a:r>
            <a:r>
              <a:rPr lang="ru-RU" sz="2400" dirty="0" smtClean="0">
                <a:latin typeface="Candara" pitchFamily="34" charset="0"/>
              </a:rPr>
              <a:t>стал. </a:t>
            </a:r>
          </a:p>
          <a:p>
            <a:r>
              <a:rPr lang="ru-RU" sz="2400" dirty="0" smtClean="0">
                <a:latin typeface="Candara" pitchFamily="34" charset="0"/>
              </a:rPr>
              <a:t>Любил </a:t>
            </a:r>
            <a:r>
              <a:rPr lang="ru-RU" sz="2400" dirty="0" smtClean="0">
                <a:latin typeface="Candara" pitchFamily="34" charset="0"/>
              </a:rPr>
              <a:t>живопись, музыку, театр, играл 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любительских спектаклях, занимался фотографией, </a:t>
            </a:r>
            <a:r>
              <a:rPr lang="ru-RU" sz="2400" dirty="0" smtClean="0">
                <a:latin typeface="Candara" pitchFamily="34" charset="0"/>
              </a:rPr>
              <a:t>изучал технику.</a:t>
            </a: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5122" name="Picture 2" descr="Наталья Фёдоровна и Роман Петрович Беляевы, родители писател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9184" y="1700808"/>
            <a:ext cx="2699166" cy="3600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105128" y="5445224"/>
            <a:ext cx="3728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latin typeface="Candara" pitchFamily="34" charset="0"/>
              </a:rPr>
              <a:t>Наталья Фёдоровна и </a:t>
            </a:r>
            <a:endParaRPr lang="ru-RU" sz="1800" dirty="0" smtClean="0">
              <a:latin typeface="Candara" pitchFamily="34" charset="0"/>
            </a:endParaRPr>
          </a:p>
          <a:p>
            <a:pPr algn="ctr"/>
            <a:r>
              <a:rPr lang="ru-RU" sz="1800" dirty="0" smtClean="0">
                <a:latin typeface="Candara" pitchFamily="34" charset="0"/>
              </a:rPr>
              <a:t>Роман </a:t>
            </a:r>
            <a:r>
              <a:rPr lang="ru-RU" sz="1800" dirty="0" smtClean="0">
                <a:latin typeface="Candara" pitchFamily="34" charset="0"/>
              </a:rPr>
              <a:t>Петрович Беляевы, </a:t>
            </a:r>
            <a:endParaRPr lang="ru-RU" sz="1800" dirty="0" smtClean="0">
              <a:latin typeface="Candara" pitchFamily="34" charset="0"/>
            </a:endParaRPr>
          </a:p>
          <a:p>
            <a:pPr algn="ctr"/>
            <a:r>
              <a:rPr lang="ru-RU" sz="1800" dirty="0" smtClean="0">
                <a:latin typeface="Candara" pitchFamily="34" charset="0"/>
              </a:rPr>
              <a:t>родители </a:t>
            </a:r>
            <a:r>
              <a:rPr lang="ru-RU" sz="1800" dirty="0" smtClean="0">
                <a:latin typeface="Candara" pitchFamily="34" charset="0"/>
              </a:rPr>
              <a:t>писателя</a:t>
            </a:r>
            <a:endParaRPr lang="ru-RU" sz="18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016896" y="1052736"/>
            <a:ext cx="5416152" cy="558924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 1902 г. поступил </a:t>
            </a:r>
            <a:r>
              <a:rPr lang="ru-RU" sz="2400" dirty="0" smtClean="0">
                <a:latin typeface="Candara" pitchFamily="34" charset="0"/>
              </a:rPr>
              <a:t>в юридический лицей </a:t>
            </a:r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Ярославле и одновременно учился в </a:t>
            </a:r>
            <a:r>
              <a:rPr lang="ru-RU" sz="2400" dirty="0" smtClean="0">
                <a:latin typeface="Candara" pitchFamily="34" charset="0"/>
              </a:rPr>
              <a:t>консерватории по </a:t>
            </a:r>
            <a:r>
              <a:rPr lang="ru-RU" sz="2400" dirty="0" smtClean="0">
                <a:latin typeface="Candara" pitchFamily="34" charset="0"/>
              </a:rPr>
              <a:t>классу скрипки. Чтобы заработать деньги </a:t>
            </a:r>
            <a:r>
              <a:rPr lang="ru-RU" sz="2400" dirty="0" smtClean="0">
                <a:latin typeface="Candara" pitchFamily="34" charset="0"/>
              </a:rPr>
              <a:t>    на </a:t>
            </a:r>
            <a:r>
              <a:rPr lang="ru-RU" sz="2400" dirty="0" smtClean="0">
                <a:latin typeface="Candara" pitchFamily="34" charset="0"/>
              </a:rPr>
              <a:t>учебу, играл в цирковом оркестре, рисовал театральные декорации, занимался журналистикой. В </a:t>
            </a:r>
            <a:r>
              <a:rPr lang="ru-RU" sz="2400" dirty="0" smtClean="0">
                <a:latin typeface="Candara" pitchFamily="34" charset="0"/>
              </a:rPr>
              <a:t>1909 г., </a:t>
            </a:r>
            <a:r>
              <a:rPr lang="ru-RU" sz="2400" dirty="0" smtClean="0">
                <a:latin typeface="Candara" pitchFamily="34" charset="0"/>
              </a:rPr>
              <a:t>окончив лицей, вернулся в Смоленск, работал присяжным поверенным. Выступал в качестве музыкального критика, театрального рецензента </a:t>
            </a:r>
            <a:r>
              <a:rPr lang="ru-RU" sz="2400" dirty="0" smtClean="0">
                <a:latin typeface="Candara" pitchFamily="34" charset="0"/>
              </a:rPr>
              <a:t>      в </a:t>
            </a:r>
            <a:r>
              <a:rPr lang="ru-RU" sz="2400" dirty="0" smtClean="0">
                <a:latin typeface="Candara" pitchFamily="34" charset="0"/>
              </a:rPr>
              <a:t>газете «Смоленский вестник</a:t>
            </a:r>
            <a:r>
              <a:rPr lang="ru-RU" sz="2400" dirty="0" smtClean="0">
                <a:latin typeface="Candara" pitchFamily="34" charset="0"/>
              </a:rPr>
              <a:t>».</a:t>
            </a: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33794" name="Picture 2" descr="Александр Беляев в Смоленске. 1905 г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1052736"/>
            <a:ext cx="3246906" cy="446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6496" y="1268760"/>
            <a:ext cx="5904656" cy="432048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Беляев </a:t>
            </a:r>
            <a:r>
              <a:rPr lang="ru-RU" sz="2400" dirty="0" smtClean="0">
                <a:latin typeface="Candara" pitchFamily="34" charset="0"/>
              </a:rPr>
              <a:t>не переставал мечтать о дальних странах и, накопив </a:t>
            </a:r>
            <a:r>
              <a:rPr lang="ru-RU" sz="2400" dirty="0" smtClean="0">
                <a:latin typeface="Candara" pitchFamily="34" charset="0"/>
              </a:rPr>
              <a:t>деньги, </a:t>
            </a:r>
            <a:r>
              <a:rPr lang="ru-RU" sz="2400" dirty="0" smtClean="0">
                <a:latin typeface="Candara" pitchFamily="34" charset="0"/>
              </a:rPr>
              <a:t>в 1913 </a:t>
            </a:r>
            <a:r>
              <a:rPr lang="ru-RU" sz="2400" dirty="0" smtClean="0">
                <a:latin typeface="Candara" pitchFamily="34" charset="0"/>
              </a:rPr>
              <a:t>году отправился в путешествие </a:t>
            </a:r>
            <a:r>
              <a:rPr lang="ru-RU" sz="2400" dirty="0" smtClean="0">
                <a:latin typeface="Candara" pitchFamily="34" charset="0"/>
              </a:rPr>
              <a:t>по Италии, Франции, Швейцарии. Впечатления от этой поездки он сохранил на всю жизнь. </a:t>
            </a:r>
            <a:endParaRPr lang="ru-RU" sz="2400" dirty="0" smtClean="0">
              <a:latin typeface="Candara" pitchFamily="34" charset="0"/>
            </a:endParaRPr>
          </a:p>
          <a:p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Вернувшись </a:t>
            </a:r>
            <a:r>
              <a:rPr lang="ru-RU" sz="2400" dirty="0" smtClean="0">
                <a:latin typeface="Candara" pitchFamily="34" charset="0"/>
              </a:rPr>
              <a:t>в Смоленск, работал 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«Смоленском вестнике», через год </a:t>
            </a:r>
            <a:r>
              <a:rPr lang="ru-RU" sz="2400" dirty="0" smtClean="0">
                <a:latin typeface="Candara" pitchFamily="34" charset="0"/>
              </a:rPr>
              <a:t>    стал </a:t>
            </a:r>
            <a:r>
              <a:rPr lang="ru-RU" sz="2400" dirty="0" smtClean="0">
                <a:latin typeface="Candara" pitchFamily="34" charset="0"/>
              </a:rPr>
              <a:t>редактором этого издания</a:t>
            </a:r>
            <a:r>
              <a:rPr lang="ru-RU" sz="2400" dirty="0" smtClean="0">
                <a:latin typeface="Candara" pitchFamily="34" charset="0"/>
              </a:rPr>
              <a:t>.</a:t>
            </a: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35842" name="Picture 2" descr="Александр Беляев в городе Ярцево в качестве корреспондента газеты «Смоленский вестник». 1914 год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r="2602"/>
          <a:stretch>
            <a:fillRect/>
          </a:stretch>
        </p:blipFill>
        <p:spPr bwMode="auto">
          <a:xfrm>
            <a:off x="6321152" y="908720"/>
            <a:ext cx="2880320" cy="4073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601072" y="5157192"/>
            <a:ext cx="4248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latin typeface="Candara" pitchFamily="34" charset="0"/>
              </a:rPr>
              <a:t>Александр Беляев в городе Ярцево </a:t>
            </a:r>
            <a:endParaRPr lang="ru-RU" sz="1800" dirty="0" smtClean="0">
              <a:latin typeface="Candara" pitchFamily="34" charset="0"/>
            </a:endParaRPr>
          </a:p>
          <a:p>
            <a:pPr algn="ctr"/>
            <a:r>
              <a:rPr lang="ru-RU" sz="1800" dirty="0" smtClean="0">
                <a:latin typeface="Candara" pitchFamily="34" charset="0"/>
              </a:rPr>
              <a:t>в </a:t>
            </a:r>
            <a:r>
              <a:rPr lang="ru-RU" sz="1800" dirty="0" smtClean="0">
                <a:latin typeface="Candara" pitchFamily="34" charset="0"/>
              </a:rPr>
              <a:t>качестве корреспондента газеты «Смоленский вестник». </a:t>
            </a:r>
            <a:r>
              <a:rPr lang="ru-RU" sz="1800" dirty="0" smtClean="0">
                <a:latin typeface="Candara" pitchFamily="34" charset="0"/>
              </a:rPr>
              <a:t>1914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425280" y="1268760"/>
            <a:ext cx="6480720" cy="432048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Тяжелая </a:t>
            </a:r>
            <a:r>
              <a:rPr lang="ru-RU" sz="2400" dirty="0" smtClean="0">
                <a:latin typeface="Candara" pitchFamily="34" charset="0"/>
              </a:rPr>
              <a:t>болезнь — костный туберкулез — </a:t>
            </a:r>
            <a:r>
              <a:rPr lang="ru-RU" sz="2400" dirty="0" smtClean="0">
                <a:latin typeface="Candara" pitchFamily="34" charset="0"/>
              </a:rPr>
              <a:t>   на </a:t>
            </a:r>
            <a:r>
              <a:rPr lang="ru-RU" sz="2400" dirty="0" smtClean="0">
                <a:latin typeface="Candara" pitchFamily="34" charset="0"/>
              </a:rPr>
              <a:t>шесть лет, три из которых он был в гипсе, приковала его к постели. Не поддаваясь отчаянию, он </a:t>
            </a:r>
            <a:r>
              <a:rPr lang="ru-RU" sz="2400" dirty="0" smtClean="0">
                <a:latin typeface="Candara" pitchFamily="34" charset="0"/>
              </a:rPr>
              <a:t>занимался </a:t>
            </a:r>
            <a:r>
              <a:rPr lang="ru-RU" sz="2400" dirty="0" smtClean="0">
                <a:latin typeface="Candara" pitchFamily="34" charset="0"/>
              </a:rPr>
              <a:t>самообразованием: </a:t>
            </a:r>
            <a:r>
              <a:rPr lang="ru-RU" sz="2400" dirty="0" smtClean="0">
                <a:latin typeface="Candara" pitchFamily="34" charset="0"/>
              </a:rPr>
              <a:t>изучал </a:t>
            </a:r>
            <a:r>
              <a:rPr lang="ru-RU" sz="2400" dirty="0" smtClean="0">
                <a:latin typeface="Candara" pitchFamily="34" charset="0"/>
              </a:rPr>
              <a:t>иностранные языки, медицину, биологию, историю, технику, много </a:t>
            </a:r>
            <a:r>
              <a:rPr lang="ru-RU" sz="2400" dirty="0" smtClean="0">
                <a:latin typeface="Candara" pitchFamily="34" charset="0"/>
              </a:rPr>
              <a:t>читал. </a:t>
            </a:r>
          </a:p>
          <a:p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Победив </a:t>
            </a:r>
            <a:r>
              <a:rPr lang="ru-RU" sz="2400" dirty="0" smtClean="0">
                <a:latin typeface="Candara" pitchFamily="34" charset="0"/>
              </a:rPr>
              <a:t>болезнь, в 1922 </a:t>
            </a:r>
            <a:r>
              <a:rPr lang="ru-RU" sz="2400" dirty="0" smtClean="0">
                <a:latin typeface="Candara" pitchFamily="34" charset="0"/>
              </a:rPr>
              <a:t>году вернулся </a:t>
            </a:r>
            <a:r>
              <a:rPr lang="ru-RU" sz="2400" dirty="0" smtClean="0">
                <a:latin typeface="Candara" pitchFamily="34" charset="0"/>
              </a:rPr>
              <a:t>к полноценной </a:t>
            </a:r>
            <a:r>
              <a:rPr lang="ru-RU" sz="2400" dirty="0" smtClean="0">
                <a:latin typeface="Candara" pitchFamily="34" charset="0"/>
              </a:rPr>
              <a:t>жизни. </a:t>
            </a:r>
            <a:r>
              <a:rPr lang="ru-RU" sz="2400" dirty="0" smtClean="0">
                <a:latin typeface="Candara" pitchFamily="34" charset="0"/>
              </a:rPr>
              <a:t>По совету врачей </a:t>
            </a:r>
            <a:r>
              <a:rPr lang="ru-RU" sz="2400" dirty="0" smtClean="0">
                <a:latin typeface="Candara" pitchFamily="34" charset="0"/>
              </a:rPr>
              <a:t>Беляев жил </a:t>
            </a:r>
            <a:r>
              <a:rPr lang="ru-RU" sz="2400" dirty="0" smtClean="0">
                <a:latin typeface="Candara" pitchFamily="34" charset="0"/>
              </a:rPr>
              <a:t>в Ялте, </a:t>
            </a:r>
            <a:r>
              <a:rPr lang="ru-RU" sz="2400" dirty="0" smtClean="0">
                <a:latin typeface="Candara" pitchFamily="34" charset="0"/>
              </a:rPr>
              <a:t>работал заведующим в школе-колонии, инспектором уголовного розыска.</a:t>
            </a:r>
            <a:endParaRPr lang="ru-RU" sz="2400" dirty="0" smtClean="0">
              <a:latin typeface="Candara" pitchFamily="34" charset="0"/>
            </a:endParaRPr>
          </a:p>
        </p:txBody>
      </p:sp>
      <p:sp>
        <p:nvSpPr>
          <p:cNvPr id="31746" name="AutoShape 2" descr="https://r1.mt.ru/r8/photoA59A/20247221647-0/jpg/bp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https://r1.mt.ru/r8/photoA59A/20247221647-0/jpg/bp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 cstate="print"/>
          <a:srcRect l="33640" t="10454" r="30387" b="6250"/>
          <a:stretch>
            <a:fillRect/>
          </a:stretch>
        </p:blipFill>
        <p:spPr bwMode="auto">
          <a:xfrm>
            <a:off x="272480" y="1340767"/>
            <a:ext cx="3024336" cy="3937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44488" y="908720"/>
            <a:ext cx="6984776" cy="432048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 1923 Беляев </a:t>
            </a:r>
            <a:r>
              <a:rPr lang="ru-RU" sz="2400" dirty="0" smtClean="0">
                <a:latin typeface="Candara" pitchFamily="34" charset="0"/>
              </a:rPr>
              <a:t>с семьей переезжает </a:t>
            </a:r>
            <a:r>
              <a:rPr lang="ru-RU" sz="2400" dirty="0" smtClean="0">
                <a:latin typeface="Candara" pitchFamily="34" charset="0"/>
              </a:rPr>
              <a:t>в Москву, начинает серьезную литературную деятельность. Печатает научно-фантастические рассказы, повести в журналах «Вокруг света», «</a:t>
            </a:r>
            <a:r>
              <a:rPr lang="ru-RU" sz="2400" dirty="0" smtClean="0">
                <a:latin typeface="Candara" pitchFamily="34" charset="0"/>
              </a:rPr>
              <a:t>Знание - сила</a:t>
            </a:r>
            <a:r>
              <a:rPr lang="ru-RU" sz="2400" dirty="0" smtClean="0">
                <a:latin typeface="Candara" pitchFamily="34" charset="0"/>
              </a:rPr>
              <a:t>», «Всемирный следопыт», заслужив титул «советского Жюля Верна». </a:t>
            </a:r>
            <a:endParaRPr lang="ru-RU" sz="2400" dirty="0" smtClean="0">
              <a:latin typeface="Candara" pitchFamily="34" charset="0"/>
            </a:endParaRPr>
          </a:p>
          <a:p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1925 публикует </a:t>
            </a:r>
            <a:r>
              <a:rPr lang="ru-RU" sz="2400" dirty="0" smtClean="0">
                <a:latin typeface="Candara" pitchFamily="34" charset="0"/>
              </a:rPr>
              <a:t>книгу «Голова </a:t>
            </a:r>
            <a:r>
              <a:rPr lang="ru-RU" sz="2400" dirty="0" smtClean="0">
                <a:latin typeface="Candara" pitchFamily="34" charset="0"/>
              </a:rPr>
              <a:t>профессора Доуэля», которую сам </a:t>
            </a:r>
            <a:r>
              <a:rPr lang="ru-RU" sz="2400" dirty="0" smtClean="0">
                <a:latin typeface="Candara" pitchFamily="34" charset="0"/>
              </a:rPr>
              <a:t>называл </a:t>
            </a:r>
            <a:r>
              <a:rPr lang="ru-RU" sz="2400" dirty="0" smtClean="0">
                <a:latin typeface="Candara" pitchFamily="34" charset="0"/>
              </a:rPr>
              <a:t>историей автобиографической: хотел рассказать</a:t>
            </a:r>
            <a:r>
              <a:rPr lang="ru-RU" sz="2400" dirty="0" smtClean="0">
                <a:latin typeface="Candara" pitchFamily="34" charset="0"/>
              </a:rPr>
              <a:t>,</a:t>
            </a:r>
          </a:p>
          <a:p>
            <a:r>
              <a:rPr lang="ru-RU" sz="2400" dirty="0" smtClean="0">
                <a:latin typeface="Candara" pitchFamily="34" charset="0"/>
              </a:rPr>
              <a:t> </a:t>
            </a:r>
            <a:r>
              <a:rPr lang="ru-RU" sz="2400" dirty="0" smtClean="0">
                <a:latin typeface="Candara" pitchFamily="34" charset="0"/>
              </a:rPr>
              <a:t>«что может испытать голова без тела</a:t>
            </a:r>
            <a:r>
              <a:rPr lang="ru-RU" sz="2400" dirty="0" smtClean="0">
                <a:latin typeface="Candara" pitchFamily="34" charset="0"/>
              </a:rPr>
              <a:t>».</a:t>
            </a: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36866" name="Picture 2" descr="https://cdn.fishki.net/upload/post/2022/01/05/4046267/07.jpg"/>
          <p:cNvPicPr>
            <a:picLocks noChangeAspect="1" noChangeArrowheads="1"/>
          </p:cNvPicPr>
          <p:nvPr/>
        </p:nvPicPr>
        <p:blipFill>
          <a:blip r:embed="rId3" cstate="print"/>
          <a:srcRect l="5078"/>
          <a:stretch>
            <a:fillRect/>
          </a:stretch>
        </p:blipFill>
        <p:spPr bwMode="auto">
          <a:xfrm>
            <a:off x="6825208" y="1844824"/>
            <a:ext cx="2691946" cy="4343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448944" y="1268760"/>
            <a:ext cx="5184576" cy="432048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1920-е вышли такие известные произведения, как «Остров погибших кораблей», «Человек-амфибия», «Над бездной», «Борьба </a:t>
            </a:r>
            <a:r>
              <a:rPr lang="ru-RU" sz="2400" dirty="0" smtClean="0">
                <a:latin typeface="Candara" pitchFamily="34" charset="0"/>
              </a:rPr>
              <a:t> в </a:t>
            </a:r>
            <a:r>
              <a:rPr lang="ru-RU" sz="2400" dirty="0" smtClean="0">
                <a:latin typeface="Candara" pitchFamily="34" charset="0"/>
              </a:rPr>
              <a:t>эфире». </a:t>
            </a:r>
            <a:r>
              <a:rPr lang="ru-RU" sz="2400" dirty="0" smtClean="0">
                <a:latin typeface="Candara" pitchFamily="34" charset="0"/>
              </a:rPr>
              <a:t>Также Беляев писал </a:t>
            </a:r>
            <a:r>
              <a:rPr lang="ru-RU" sz="2400" dirty="0" smtClean="0">
                <a:latin typeface="Candara" pitchFamily="34" charset="0"/>
              </a:rPr>
              <a:t>очерки о великих русских ученых — Ломоносове, Менделееве, Павлове, Циолковском</a:t>
            </a:r>
            <a:r>
              <a:rPr lang="ru-RU" sz="2400" dirty="0" smtClean="0">
                <a:latin typeface="Candara" pitchFamily="34" charset="0"/>
              </a:rPr>
              <a:t>.</a:t>
            </a: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30722" name="Picture 2" descr="https://bibliotecamironcostin.files.wordpress.com/2021/03/d0a2d180d191d185d182d0bed0bcd0bdd0b8d0ba-d090.-d091d0b5d0bbd18fd0b5d0b2d0b0.jpg?strip=info&amp;w=79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512" y="620688"/>
            <a:ext cx="3679072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72480" y="1268760"/>
            <a:ext cx="6696744" cy="432048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1931 </a:t>
            </a:r>
            <a:r>
              <a:rPr lang="ru-RU" sz="2400" dirty="0" smtClean="0">
                <a:latin typeface="Candara" pitchFamily="34" charset="0"/>
              </a:rPr>
              <a:t>писатель переезжает </a:t>
            </a:r>
            <a:r>
              <a:rPr lang="ru-RU" sz="2400" dirty="0" smtClean="0">
                <a:latin typeface="Candara" pitchFamily="34" charset="0"/>
              </a:rPr>
              <a:t>в Ленинград, продолжая много работать. Особенно </a:t>
            </a:r>
            <a:r>
              <a:rPr lang="ru-RU" sz="2400" dirty="0" smtClean="0">
                <a:latin typeface="Candara" pitchFamily="34" charset="0"/>
              </a:rPr>
              <a:t>он интересовался </a:t>
            </a:r>
            <a:r>
              <a:rPr lang="ru-RU" sz="2400" dirty="0" smtClean="0">
                <a:latin typeface="Candara" pitchFamily="34" charset="0"/>
              </a:rPr>
              <a:t>проблемами освоения </a:t>
            </a:r>
            <a:r>
              <a:rPr lang="ru-RU" sz="2400" dirty="0" smtClean="0">
                <a:latin typeface="Candara" pitchFamily="34" charset="0"/>
              </a:rPr>
              <a:t>космоса  </a:t>
            </a:r>
            <a:r>
              <a:rPr lang="ru-RU" sz="2400" dirty="0" smtClean="0">
                <a:latin typeface="Candara" pitchFamily="34" charset="0"/>
              </a:rPr>
              <a:t>и океанских глубин. </a:t>
            </a:r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1934, прочитав роман Беляева «Воздушный корабль», </a:t>
            </a:r>
            <a:r>
              <a:rPr lang="ru-RU" sz="2400" dirty="0" smtClean="0">
                <a:latin typeface="Candara" pitchFamily="34" charset="0"/>
              </a:rPr>
              <a:t>К. Циолковский </a:t>
            </a:r>
            <a:r>
              <a:rPr lang="ru-RU" sz="2400" dirty="0" smtClean="0">
                <a:latin typeface="Candara" pitchFamily="34" charset="0"/>
              </a:rPr>
              <a:t>написал: «... </a:t>
            </a:r>
            <a:r>
              <a:rPr lang="ru-RU" sz="2400" dirty="0" smtClean="0">
                <a:latin typeface="Candara" pitchFamily="34" charset="0"/>
              </a:rPr>
              <a:t>остроумно написан и достаточно научен для фантазии. Позволю себе изъявить удовольствие т. </a:t>
            </a:r>
            <a:r>
              <a:rPr lang="ru-RU" sz="2400" dirty="0" smtClean="0">
                <a:latin typeface="Candara" pitchFamily="34" charset="0"/>
              </a:rPr>
              <a:t>Беляеву</a:t>
            </a:r>
            <a:r>
              <a:rPr lang="ru-RU" sz="2400" dirty="0" smtClean="0">
                <a:latin typeface="Candara" pitchFamily="34" charset="0"/>
              </a:rPr>
              <a:t>».</a:t>
            </a:r>
            <a:endParaRPr lang="ru-RU" sz="2400" dirty="0" smtClean="0">
              <a:latin typeface="Candara" pitchFamily="34" charset="0"/>
            </a:endParaRPr>
          </a:p>
        </p:txBody>
      </p:sp>
      <p:pic>
        <p:nvPicPr>
          <p:cNvPr id="34818" name="Picture 2" descr="https://svetapp.rusneb.ru/files/svet/4d3d63d32be26c9f8990393c9f43a0a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7216" y="404664"/>
            <a:ext cx="2298495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0" name="Picture 4" descr="https://antiqrussia.ru/wp-content/uploads/2018/02/x-product-4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3080" y="4149080"/>
            <a:ext cx="3535916" cy="2369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224808" y="5879013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800" dirty="0" smtClean="0">
                <a:latin typeface="Candara" pitchFamily="34" charset="0"/>
              </a:rPr>
              <a:t>К.Э. Циолковский, </a:t>
            </a:r>
          </a:p>
          <a:p>
            <a:pPr algn="r"/>
            <a:r>
              <a:rPr lang="ru-RU" sz="1800" dirty="0" smtClean="0">
                <a:latin typeface="Candara" pitchFamily="34" charset="0"/>
              </a:rPr>
              <a:t>1934 </a:t>
            </a:r>
            <a:r>
              <a:rPr lang="ru-RU" sz="1800" dirty="0" smtClean="0">
                <a:latin typeface="Candara" pitchFamily="34" charset="0"/>
              </a:rPr>
              <a:t>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32520" y="260648"/>
            <a:ext cx="9001000" cy="432048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1933 выходит книга «Прыжок в ничто», 1935 — «Вторая Луна». </a:t>
            </a:r>
            <a:r>
              <a:rPr lang="ru-RU" sz="2400" dirty="0" smtClean="0">
                <a:latin typeface="Candara" pitchFamily="34" charset="0"/>
              </a:rPr>
              <a:t>  В </a:t>
            </a:r>
            <a:r>
              <a:rPr lang="ru-RU" sz="2400" dirty="0" smtClean="0">
                <a:latin typeface="Candara" pitchFamily="34" charset="0"/>
              </a:rPr>
              <a:t>1930-е были написаны «Звезда КЭЦ», «Чудесное око», 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«</a:t>
            </a:r>
            <a:r>
              <a:rPr lang="ru-RU" sz="2400" dirty="0" smtClean="0">
                <a:latin typeface="Candara" pitchFamily="34" charset="0"/>
              </a:rPr>
              <a:t>Под небом Арктики».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Последние годы жизни провел под Ленинградом, в г. </a:t>
            </a:r>
            <a:r>
              <a:rPr lang="ru-RU" sz="2400" dirty="0" smtClean="0">
                <a:latin typeface="Candara" pitchFamily="34" charset="0"/>
              </a:rPr>
              <a:t>Пушкине. 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Войну А.Р. </a:t>
            </a:r>
            <a:r>
              <a:rPr lang="ru-RU" sz="2400" dirty="0" smtClean="0">
                <a:latin typeface="Candara" pitchFamily="34" charset="0"/>
              </a:rPr>
              <a:t>Б</a:t>
            </a:r>
            <a:r>
              <a:rPr lang="ru-RU" sz="2400" dirty="0" smtClean="0">
                <a:latin typeface="Candara" pitchFamily="34" charset="0"/>
              </a:rPr>
              <a:t>еляев встретил </a:t>
            </a:r>
            <a:r>
              <a:rPr lang="ru-RU" sz="2400" dirty="0" smtClean="0">
                <a:latin typeface="Candara" pitchFamily="34" charset="0"/>
              </a:rPr>
              <a:t>в больнице</a:t>
            </a:r>
            <a:r>
              <a:rPr lang="ru-RU" sz="2400" dirty="0" smtClean="0">
                <a:latin typeface="Candara" pitchFamily="34" charset="0"/>
              </a:rPr>
              <a:t>. Он </a:t>
            </a:r>
            <a:r>
              <a:rPr lang="ru-RU" sz="2400" dirty="0" smtClean="0">
                <a:latin typeface="Candara" pitchFamily="34" charset="0"/>
              </a:rPr>
              <a:t>умер от </a:t>
            </a:r>
            <a:r>
              <a:rPr lang="ru-RU" sz="2400" dirty="0" smtClean="0">
                <a:latin typeface="Candara" pitchFamily="34" charset="0"/>
              </a:rPr>
              <a:t>голода </a:t>
            </a:r>
          </a:p>
          <a:p>
            <a:r>
              <a:rPr lang="ru-RU" sz="2400" dirty="0" smtClean="0">
                <a:latin typeface="Candara" pitchFamily="34" charset="0"/>
              </a:rPr>
              <a:t>6 </a:t>
            </a:r>
            <a:r>
              <a:rPr lang="ru-RU" sz="2400" dirty="0" smtClean="0">
                <a:latin typeface="Candara" pitchFamily="34" charset="0"/>
              </a:rPr>
              <a:t>января 1942 </a:t>
            </a:r>
            <a:r>
              <a:rPr lang="ru-RU" sz="2400" dirty="0" smtClean="0">
                <a:latin typeface="Candara" pitchFamily="34" charset="0"/>
              </a:rPr>
              <a:t>года в </a:t>
            </a:r>
            <a:r>
              <a:rPr lang="ru-RU" sz="2400" dirty="0" smtClean="0">
                <a:latin typeface="Candara" pitchFamily="34" charset="0"/>
              </a:rPr>
              <a:t>оккупированном </a:t>
            </a:r>
            <a:r>
              <a:rPr lang="ru-RU" sz="2400" dirty="0" smtClean="0">
                <a:latin typeface="Candara" pitchFamily="34" charset="0"/>
              </a:rPr>
              <a:t>Пушкине</a:t>
            </a:r>
            <a:r>
              <a:rPr lang="ru-RU" sz="2400" dirty="0" smtClean="0">
                <a:latin typeface="Candara" pitchFamily="34" charset="0"/>
              </a:rPr>
              <a:t>.</a:t>
            </a:r>
          </a:p>
        </p:txBody>
      </p:sp>
      <p:pic>
        <p:nvPicPr>
          <p:cNvPr id="29698" name="Picture 2" descr="https://moiarussia.ru/wp-content/uploads/2015/03/belyaev-min-e1454880956414.jpg"/>
          <p:cNvPicPr>
            <a:picLocks noChangeAspect="1" noChangeArrowheads="1"/>
          </p:cNvPicPr>
          <p:nvPr/>
        </p:nvPicPr>
        <p:blipFill>
          <a:blip r:embed="rId3" cstate="print"/>
          <a:srcRect b="7434"/>
          <a:stretch>
            <a:fillRect/>
          </a:stretch>
        </p:blipFill>
        <p:spPr bwMode="auto">
          <a:xfrm>
            <a:off x="2144688" y="2722818"/>
            <a:ext cx="5616624" cy="3883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197768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Научная фантастика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1307901"/>
            <a:ext cx="8418140" cy="485740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andara" pitchFamily="34" charset="0"/>
              </a:rPr>
              <a:t>Жанр в литературе, кино и других видах искусства, </a:t>
            </a:r>
            <a:r>
              <a:rPr lang="ru-RU" sz="2400" dirty="0" smtClean="0">
                <a:latin typeface="Candara" pitchFamily="34" charset="0"/>
              </a:rPr>
              <a:t>    одна </a:t>
            </a:r>
            <a:r>
              <a:rPr lang="ru-RU" sz="2400" dirty="0" smtClean="0">
                <a:latin typeface="Candara" pitchFamily="34" charset="0"/>
              </a:rPr>
              <a:t>из разновидностей фантастики. </a:t>
            </a:r>
          </a:p>
          <a:p>
            <a:r>
              <a:rPr lang="ru-RU" sz="2400" dirty="0" smtClean="0">
                <a:latin typeface="Candara" pitchFamily="34" charset="0"/>
              </a:rPr>
              <a:t>Научная фантастика основывается на фантастических допущениях (вымысле) в области науки, включая как точные, так и естественные, и гуманитарные науки. </a:t>
            </a:r>
          </a:p>
          <a:p>
            <a:r>
              <a:rPr lang="ru-RU" sz="2400" dirty="0" smtClean="0">
                <a:latin typeface="Candara" pitchFamily="34" charset="0"/>
              </a:rPr>
              <a:t>Научная фантастика описывает вымышленные технологии и научные открытия, контакты с нечеловеческим разумом, возможное будущее или альтернативный </a:t>
            </a:r>
            <a:r>
              <a:rPr lang="ru-RU" sz="2400" dirty="0" smtClean="0">
                <a:latin typeface="Candara" pitchFamily="34" charset="0"/>
              </a:rPr>
              <a:t>      ход </a:t>
            </a:r>
            <a:r>
              <a:rPr lang="ru-RU" sz="2400" dirty="0" smtClean="0">
                <a:latin typeface="Candara" pitchFamily="34" charset="0"/>
              </a:rPr>
              <a:t>истории, </a:t>
            </a:r>
            <a:r>
              <a:rPr lang="ru-RU" sz="2400" dirty="0" smtClean="0">
                <a:latin typeface="Candara" pitchFamily="34" charset="0"/>
              </a:rPr>
              <a:t>а </a:t>
            </a:r>
            <a:r>
              <a:rPr lang="ru-RU" sz="2400" dirty="0" smtClean="0">
                <a:latin typeface="Candara" pitchFamily="34" charset="0"/>
              </a:rPr>
              <a:t>также влияние этих допущений </a:t>
            </a:r>
            <a:r>
              <a:rPr lang="ru-RU" sz="2400" dirty="0" smtClean="0">
                <a:latin typeface="Candara" pitchFamily="34" charset="0"/>
              </a:rPr>
              <a:t>                   на </a:t>
            </a:r>
            <a:r>
              <a:rPr lang="ru-RU" sz="2400" dirty="0" smtClean="0">
                <a:latin typeface="Candara" pitchFamily="34" charset="0"/>
              </a:rPr>
              <a:t>человеческое общество и личность. </a:t>
            </a:r>
          </a:p>
          <a:p>
            <a:r>
              <a:rPr lang="ru-RU" sz="2400" dirty="0" smtClean="0">
                <a:latin typeface="Candara" pitchFamily="34" charset="0"/>
              </a:rPr>
              <a:t>Действие научной фантастики часто происходит </a:t>
            </a:r>
            <a:r>
              <a:rPr lang="ru-RU" sz="2400" dirty="0" smtClean="0">
                <a:latin typeface="Candara" pitchFamily="34" charset="0"/>
              </a:rPr>
              <a:t> </a:t>
            </a:r>
            <a:r>
              <a:rPr lang="ru-RU" sz="2400" dirty="0" smtClean="0">
                <a:latin typeface="Candara" pitchFamily="34" charset="0"/>
              </a:rPr>
              <a:t>                 </a:t>
            </a:r>
            <a:r>
              <a:rPr lang="ru-RU" sz="2400" dirty="0" smtClean="0">
                <a:latin typeface="Candara" pitchFamily="34" charset="0"/>
              </a:rPr>
              <a:t>в </a:t>
            </a:r>
            <a:r>
              <a:rPr lang="ru-RU" sz="2400" dirty="0" smtClean="0">
                <a:latin typeface="Candara" pitchFamily="34" charset="0"/>
              </a:rPr>
              <a:t>прошлом или будущем.</a:t>
            </a:r>
            <a:endParaRPr lang="ru-RU" sz="24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48544" y="1023119"/>
            <a:ext cx="388843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выход в открытый космос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480" y="2103239"/>
            <a:ext cx="316835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подводные фермы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61112" y="1268760"/>
            <a:ext cx="352839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пластическая хирургия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488" y="3356992"/>
            <a:ext cx="295232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трансплантология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7136" y="2420888"/>
            <a:ext cx="351284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орбитальные станции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93160" y="3789040"/>
            <a:ext cx="309634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создание новых органов человека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0552" y="5949280"/>
            <a:ext cx="365685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операции на хрусталике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7056" y="5517232"/>
            <a:ext cx="403244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б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еспилотные летательные аппараты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509120"/>
            <a:ext cx="329681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ранцы-буксировщики для водолазов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16496" y="188640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Предсказания Александра Беляева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37890" name="Picture 2" descr="https://illustrators.ru/uploads/illustration/image/845943/main_%D0%90%D0%BB%D0%B5%D0%BA%D1%81%D0%B0%D0%BD%D0%B4%D1%80_%D0%91%D0%B5%D0%BB%D1%8F%D0%B5%D0%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0872" y="2060848"/>
            <a:ext cx="2235472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016896" y="1196752"/>
            <a:ext cx="5472608" cy="5328592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</a:rPr>
              <a:t>Молодой изобретатель </a:t>
            </a:r>
            <a:r>
              <a:rPr lang="ru-RU" sz="2400" dirty="0" err="1" smtClean="0">
                <a:latin typeface="Candara" pitchFamily="34" charset="0"/>
              </a:rPr>
              <a:t>Штирнер</a:t>
            </a:r>
            <a:r>
              <a:rPr lang="ru-RU" sz="2400" dirty="0" smtClean="0">
                <a:latin typeface="Candara" pitchFamily="34" charset="0"/>
              </a:rPr>
              <a:t> изучает деятельность мозга живых существ и передачу мысли на </a:t>
            </a:r>
            <a:r>
              <a:rPr lang="ru-RU" sz="2400" dirty="0" smtClean="0">
                <a:latin typeface="Candara" pitchFamily="34" charset="0"/>
              </a:rPr>
              <a:t>расстоянии. </a:t>
            </a:r>
            <a:r>
              <a:rPr lang="ru-RU" sz="2400" dirty="0" smtClean="0">
                <a:latin typeface="Candara" pitchFamily="34" charset="0"/>
              </a:rPr>
              <a:t>За поддержкой своих научных проектов </a:t>
            </a:r>
            <a:r>
              <a:rPr lang="ru-RU" sz="2400" dirty="0" smtClean="0">
                <a:latin typeface="Candara" pitchFamily="34" charset="0"/>
              </a:rPr>
              <a:t>он обращается          к </a:t>
            </a:r>
            <a:r>
              <a:rPr lang="ru-RU" sz="2400" dirty="0" smtClean="0">
                <a:latin typeface="Candara" pitchFamily="34" charset="0"/>
              </a:rPr>
              <a:t>крупному банкиру Карлу </a:t>
            </a:r>
            <a:r>
              <a:rPr lang="ru-RU" sz="2400" dirty="0" err="1" smtClean="0">
                <a:latin typeface="Candara" pitchFamily="34" charset="0"/>
              </a:rPr>
              <a:t>Готлибу</a:t>
            </a:r>
            <a:r>
              <a:rPr lang="ru-RU" sz="2400" dirty="0" smtClean="0">
                <a:latin typeface="Candara" pitchFamily="34" charset="0"/>
              </a:rPr>
              <a:t>. Многочисленные опыты над животными и людьми дают поразительные результаты. </a:t>
            </a:r>
            <a:r>
              <a:rPr lang="ru-RU" sz="2400" dirty="0" smtClean="0">
                <a:latin typeface="Candara" pitchFamily="34" charset="0"/>
              </a:rPr>
              <a:t>                  Но </a:t>
            </a:r>
            <a:r>
              <a:rPr lang="ru-RU" sz="2400" dirty="0" err="1" smtClean="0">
                <a:latin typeface="Candara" pitchFamily="34" charset="0"/>
              </a:rPr>
              <a:t>Штирнер</a:t>
            </a:r>
            <a:r>
              <a:rPr lang="ru-RU" sz="2400" dirty="0" smtClean="0">
                <a:latin typeface="Candara" pitchFamily="34" charset="0"/>
              </a:rPr>
              <a:t> не хочет быть </a:t>
            </a:r>
            <a:r>
              <a:rPr lang="ru-RU" sz="2400" dirty="0" smtClean="0">
                <a:latin typeface="Candara" pitchFamily="34" charset="0"/>
              </a:rPr>
              <a:t>простым наемным </a:t>
            </a:r>
            <a:r>
              <a:rPr lang="ru-RU" sz="2400" dirty="0" smtClean="0">
                <a:latin typeface="Candara" pitchFamily="34" charset="0"/>
              </a:rPr>
              <a:t>прислужником. </a:t>
            </a:r>
            <a:r>
              <a:rPr lang="ru-RU" sz="2400" dirty="0" smtClean="0">
                <a:latin typeface="Candara" pitchFamily="34" charset="0"/>
              </a:rPr>
              <a:t>Его амбиции — стать властелином мира, внушить любовь, подчинить </a:t>
            </a:r>
            <a:r>
              <a:rPr lang="ru-RU" sz="2400" dirty="0" smtClean="0">
                <a:latin typeface="Candara" pitchFamily="34" charset="0"/>
              </a:rPr>
              <a:t>всех </a:t>
            </a:r>
            <a:r>
              <a:rPr lang="ru-RU" sz="2400" dirty="0" smtClean="0">
                <a:latin typeface="Candara" pitchFamily="34" charset="0"/>
              </a:rPr>
              <a:t>свой власти, диктовать свои условия </a:t>
            </a:r>
            <a:r>
              <a:rPr lang="ru-RU" sz="2400" dirty="0" smtClean="0">
                <a:latin typeface="Candara" pitchFamily="34" charset="0"/>
              </a:rPr>
              <a:t>миру.</a:t>
            </a:r>
            <a:endParaRPr lang="ru-RU" sz="2400" b="1" dirty="0" smtClean="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«Властелин мира» (1926)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050" name="Picture 2" descr="https://cdn.img-gorod.ru/nomenclature/26/006/26006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1268760"/>
            <a:ext cx="2952328" cy="4618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32920" y="1772816"/>
            <a:ext cx="5112568" cy="3528392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</a:rPr>
              <a:t>В Атлантическом океане, в районе Бермудских островов образовалось скопление саргассовых водорослей. Эти водоросли расположены настолько плотно, что все суда, попадающие в скопление, остаются в нем навсегда. </a:t>
            </a:r>
            <a:r>
              <a:rPr lang="ru-RU" sz="2400" dirty="0" smtClean="0">
                <a:latin typeface="Candara" pitchFamily="34" charset="0"/>
              </a:rPr>
              <a:t>Вместе с людьми, находящимися на борту, </a:t>
            </a:r>
            <a:r>
              <a:rPr lang="ru-RU" sz="2400" dirty="0" smtClean="0">
                <a:latin typeface="Candara" pitchFamily="34" charset="0"/>
              </a:rPr>
              <a:t>попадают   </a:t>
            </a:r>
            <a:r>
              <a:rPr lang="ru-RU" sz="2400" dirty="0" smtClean="0">
                <a:latin typeface="Candara" pitchFamily="34" charset="0"/>
              </a:rPr>
              <a:t>в это скопление и герои </a:t>
            </a:r>
            <a:r>
              <a:rPr lang="ru-RU" sz="2400" dirty="0" smtClean="0">
                <a:latin typeface="Candara" pitchFamily="34" charset="0"/>
              </a:rPr>
              <a:t>книги.</a:t>
            </a:r>
            <a:endParaRPr lang="ru-RU" sz="2400" b="1" dirty="0" smtClean="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«Остров Погибших Кораблей» (1926)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3554" name="Picture 2" descr="http://nm-library.rzn.muzkult.ru/media/2023/03/14/1276396376/396293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889" y="1412776"/>
            <a:ext cx="3269136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368824" y="1196752"/>
            <a:ext cx="6336704" cy="5328592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 далёкой жаркой стране на вершине прибрежной скалы стоит дом. </a:t>
            </a:r>
            <a:r>
              <a:rPr lang="ru-RU" sz="2400" dirty="0" smtClean="0">
                <a:latin typeface="Candara" pitchFamily="34" charset="0"/>
              </a:rPr>
              <a:t>В этом доме </a:t>
            </a:r>
            <a:r>
              <a:rPr lang="ru-RU" sz="2400" dirty="0" smtClean="0">
                <a:latin typeface="Candara" pitchFamily="34" charset="0"/>
              </a:rPr>
              <a:t>живет доктор </a:t>
            </a:r>
            <a:r>
              <a:rPr lang="ru-RU" sz="2400" dirty="0" err="1" smtClean="0">
                <a:latin typeface="Candara" pitchFamily="34" charset="0"/>
              </a:rPr>
              <a:t>Сальватор</a:t>
            </a:r>
            <a:r>
              <a:rPr lang="ru-RU" sz="2400" dirty="0" smtClean="0">
                <a:latin typeface="Candara" pitchFamily="34" charset="0"/>
              </a:rPr>
              <a:t> </a:t>
            </a:r>
            <a:r>
              <a:rPr lang="ru-RU" sz="2400" dirty="0" smtClean="0">
                <a:latin typeface="Candara" pitchFamily="34" charset="0"/>
              </a:rPr>
              <a:t>— </a:t>
            </a:r>
            <a:r>
              <a:rPr lang="ru-RU" sz="2400" dirty="0" smtClean="0">
                <a:latin typeface="Candara" pitchFamily="34" charset="0"/>
              </a:rPr>
              <a:t>гениальный хирург, </a:t>
            </a:r>
            <a:r>
              <a:rPr lang="ru-RU" sz="2400" dirty="0" smtClean="0">
                <a:latin typeface="Candara" pitchFamily="34" charset="0"/>
              </a:rPr>
              <a:t>который своим благородным трудом безвозмездно помогает бедным крестьянам и рыбакам. Но доктор не только лечит, исправляет ошибки и несправедливости природы, он ещё и </a:t>
            </a:r>
            <a:r>
              <a:rPr lang="ru-RU" sz="2400" dirty="0" smtClean="0">
                <a:latin typeface="Candara" pitchFamily="34" charset="0"/>
              </a:rPr>
              <a:t>творит. </a:t>
            </a:r>
            <a:r>
              <a:rPr lang="ru-RU" sz="2400" dirty="0" smtClean="0">
                <a:latin typeface="Candara" pitchFamily="34" charset="0"/>
              </a:rPr>
              <a:t>Благодаря новейшим достижениям науки и собственному таланту </a:t>
            </a:r>
            <a:r>
              <a:rPr lang="ru-RU" sz="2400" dirty="0" err="1" smtClean="0">
                <a:latin typeface="Candara" pitchFamily="34" charset="0"/>
              </a:rPr>
              <a:t>Сальватор</a:t>
            </a:r>
            <a:r>
              <a:rPr lang="ru-RU" sz="2400" dirty="0" smtClean="0">
                <a:latin typeface="Candara" pitchFamily="34" charset="0"/>
              </a:rPr>
              <a:t> создал человека, способного существовать в двух стихиях, но совершенно неприспособленного к реалиям человеческого общества</a:t>
            </a:r>
            <a:r>
              <a:rPr lang="ru-RU" sz="2400" dirty="0" smtClean="0">
                <a:latin typeface="Candara" pitchFamily="34" charset="0"/>
              </a:rPr>
              <a:t>.</a:t>
            </a:r>
            <a:endParaRPr lang="ru-RU" sz="2400" dirty="0" smtClean="0"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«Человек-амфибия» (1928)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2530" name="Picture 2" descr="https://cdn.img-gorod.ru/nomenclature/25/374/25374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1412776"/>
            <a:ext cx="2807805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84848" y="1268760"/>
            <a:ext cx="6264696" cy="5328592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Увлекательная, захватывающая история противостояния бесстрашного молодого метеоролога </a:t>
            </a:r>
            <a:r>
              <a:rPr lang="ru-RU" sz="2400" dirty="0" err="1" smtClean="0">
                <a:latin typeface="Candara" pitchFamily="34" charset="0"/>
              </a:rPr>
              <a:t>Клименко</a:t>
            </a:r>
            <a:r>
              <a:rPr lang="ru-RU" sz="2400" dirty="0" smtClean="0">
                <a:latin typeface="Candara" pitchFamily="34" charset="0"/>
              </a:rPr>
              <a:t> и </a:t>
            </a:r>
            <a:r>
              <a:rPr lang="ru-RU" sz="2400" dirty="0" smtClean="0">
                <a:latin typeface="Candara" pitchFamily="34" charset="0"/>
              </a:rPr>
              <a:t>полубезумного </a:t>
            </a:r>
            <a:r>
              <a:rPr lang="ru-RU" sz="2400" dirty="0" smtClean="0">
                <a:latin typeface="Candara" pitchFamily="34" charset="0"/>
              </a:rPr>
              <a:t>гениального авантюриста </a:t>
            </a:r>
            <a:r>
              <a:rPr lang="ru-RU" sz="2400" dirty="0" err="1" smtClean="0">
                <a:latin typeface="Candara" pitchFamily="34" charset="0"/>
              </a:rPr>
              <a:t>Бейли</a:t>
            </a:r>
            <a:r>
              <a:rPr lang="ru-RU" sz="2400" dirty="0" smtClean="0">
                <a:latin typeface="Candara" pitchFamily="34" charset="0"/>
              </a:rPr>
              <a:t>, научившегося сжижать воздух из атмосферы и пускать полученные шарики воздушного </a:t>
            </a:r>
            <a:r>
              <a:rPr lang="ru-RU" sz="2400" dirty="0" err="1" smtClean="0">
                <a:latin typeface="Candara" pitchFamily="34" charset="0"/>
              </a:rPr>
              <a:t>газогидрата</a:t>
            </a:r>
            <a:r>
              <a:rPr lang="ru-RU" sz="2400" dirty="0" smtClean="0">
                <a:latin typeface="Candara" pitchFamily="34" charset="0"/>
              </a:rPr>
              <a:t> на продажу.</a:t>
            </a:r>
            <a:br>
              <a:rPr lang="ru-RU" sz="2400" dirty="0" smtClean="0">
                <a:latin typeface="Candara" pitchFamily="34" charset="0"/>
              </a:rPr>
            </a:br>
            <a:r>
              <a:rPr lang="ru-RU" sz="2400" dirty="0" smtClean="0">
                <a:latin typeface="Candara" pitchFamily="34" charset="0"/>
              </a:rPr>
              <a:t>Преступная деятельность </a:t>
            </a:r>
            <a:r>
              <a:rPr lang="ru-RU" sz="2400" dirty="0" err="1" smtClean="0">
                <a:latin typeface="Candara" pitchFamily="34" charset="0"/>
              </a:rPr>
              <a:t>Бейли</a:t>
            </a:r>
            <a:r>
              <a:rPr lang="ru-RU" sz="2400" dirty="0" smtClean="0">
                <a:latin typeface="Candara" pitchFamily="34" charset="0"/>
              </a:rPr>
              <a:t> приводит </a:t>
            </a:r>
            <a:r>
              <a:rPr lang="ru-RU" sz="2400" dirty="0" smtClean="0">
                <a:latin typeface="Candara" pitchFamily="34" charset="0"/>
              </a:rPr>
              <a:t>    к </a:t>
            </a:r>
            <a:r>
              <a:rPr lang="ru-RU" sz="2400" dirty="0" smtClean="0">
                <a:latin typeface="Candara" pitchFamily="34" charset="0"/>
              </a:rPr>
              <a:t>радикальным изменениям климата. </a:t>
            </a:r>
            <a:r>
              <a:rPr lang="ru-RU" sz="2400" dirty="0" smtClean="0">
                <a:latin typeface="Candara" pitchFamily="34" charset="0"/>
              </a:rPr>
              <a:t>Земля начинает терять атмосферу. </a:t>
            </a:r>
            <a:r>
              <a:rPr lang="ru-RU" sz="2400" dirty="0" smtClean="0">
                <a:latin typeface="Candara" pitchFamily="34" charset="0"/>
              </a:rPr>
              <a:t>Как же остановить </a:t>
            </a:r>
            <a:r>
              <a:rPr lang="ru-RU" sz="2400" dirty="0" smtClean="0">
                <a:latin typeface="Candara" pitchFamily="34" charset="0"/>
              </a:rPr>
              <a:t>«продавца воздуха», </a:t>
            </a:r>
            <a:r>
              <a:rPr lang="ru-RU" sz="2400" dirty="0" smtClean="0">
                <a:latin typeface="Candara" pitchFamily="34" charset="0"/>
              </a:rPr>
              <a:t>пока он </a:t>
            </a:r>
            <a:r>
              <a:rPr lang="ru-RU" sz="2400" dirty="0" smtClean="0">
                <a:latin typeface="Candara" pitchFamily="34" charset="0"/>
              </a:rPr>
              <a:t>     не </a:t>
            </a:r>
            <a:r>
              <a:rPr lang="ru-RU" sz="2400" dirty="0" smtClean="0">
                <a:latin typeface="Candara" pitchFamily="34" charset="0"/>
              </a:rPr>
              <a:t>погубил всю жизнь на планете</a:t>
            </a:r>
            <a:r>
              <a:rPr lang="ru-RU" sz="2400" dirty="0" smtClean="0">
                <a:latin typeface="Candara" pitchFamily="34" charset="0"/>
              </a:rPr>
              <a:t>?..</a:t>
            </a:r>
            <a:endParaRPr lang="ru-RU" sz="2400" dirty="0" smtClean="0"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«Продавец воздуха» (1929)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4578" name="Picture 2" descr="Александр Беляев - Продавец воздуха обложка книги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416496" y="1268760"/>
            <a:ext cx="2810879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84848" y="1484784"/>
            <a:ext cx="6264696" cy="5112568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 книге рассказывается история гениального комика-коротышки </a:t>
            </a:r>
            <a:r>
              <a:rPr lang="ru-RU" sz="2400" dirty="0" err="1" smtClean="0">
                <a:latin typeface="Candara" pitchFamily="34" charset="0"/>
              </a:rPr>
              <a:t>Тонио</a:t>
            </a:r>
            <a:r>
              <a:rPr lang="ru-RU" sz="2400" dirty="0" smtClean="0">
                <a:latin typeface="Candara" pitchFamily="34" charset="0"/>
              </a:rPr>
              <a:t> Престо, который отказывается от гротескной внешности, приносившей ему известность публики и миллионы. После череды операций он становится другим человеком. Однако оказывается, что таким он никому не нужен. Теперь </a:t>
            </a:r>
            <a:r>
              <a:rPr lang="ru-RU" sz="2400" dirty="0" err="1" smtClean="0">
                <a:latin typeface="Candara" pitchFamily="34" charset="0"/>
              </a:rPr>
              <a:t>Тонио</a:t>
            </a:r>
            <a:r>
              <a:rPr lang="ru-RU" sz="2400" dirty="0" smtClean="0">
                <a:latin typeface="Candara" pitchFamily="34" charset="0"/>
              </a:rPr>
              <a:t> вынужден строить свои отношения с миром с чистого </a:t>
            </a:r>
            <a:r>
              <a:rPr lang="ru-RU" sz="2400" dirty="0" smtClean="0">
                <a:latin typeface="Candara" pitchFamily="34" charset="0"/>
              </a:rPr>
              <a:t>листа.</a:t>
            </a:r>
            <a:endParaRPr lang="ru-RU" sz="2400" dirty="0" smtClean="0"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«Человек, потерявший лицо» (1929)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5602" name="Picture 2" descr="https://fkniga.ru/media/product/04/040412/KA-002878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1196752"/>
            <a:ext cx="2899863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088904" y="1556792"/>
            <a:ext cx="5328592" cy="360040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latin typeface="Candara" pitchFamily="34" charset="0"/>
              </a:rPr>
              <a:t>Второй, более поздний вариант романа «Человек, потерявший своё лицо». </a:t>
            </a:r>
            <a:r>
              <a:rPr lang="ru-RU" sz="2400" dirty="0" smtClean="0">
                <a:latin typeface="Candara" pitchFamily="34" charset="0"/>
              </a:rPr>
              <a:t>Здесь почти нет фантастики</a:t>
            </a:r>
            <a:r>
              <a:rPr lang="ru-RU" sz="2400" dirty="0" smtClean="0">
                <a:latin typeface="Candara" pitchFamily="34" charset="0"/>
              </a:rPr>
              <a:t>. </a:t>
            </a:r>
            <a:r>
              <a:rPr lang="ru-RU" sz="2400" dirty="0" smtClean="0">
                <a:latin typeface="Candara" pitchFamily="34" charset="0"/>
              </a:rPr>
              <a:t>Это история поиска Престо своего настоящего нравственного, общественного лица. </a:t>
            </a:r>
            <a:r>
              <a:rPr lang="ru-RU" sz="2400" dirty="0" smtClean="0">
                <a:latin typeface="Candara" pitchFamily="34" charset="0"/>
              </a:rPr>
              <a:t>Роман о том, как человек в борьбе осуществляет мечту своей жизни....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«Человек, нашедший свое лицо» (1940)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5602" name="Picture 2" descr="https://fkniga.ru/media/product/04/040412/KA-002878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544" y="1196752"/>
            <a:ext cx="2899863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088904" y="1484784"/>
            <a:ext cx="5400600" cy="432048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</a:rPr>
              <a:t>Профессор </a:t>
            </a:r>
            <a:r>
              <a:rPr lang="ru-RU" sz="2400" dirty="0" err="1" smtClean="0">
                <a:latin typeface="Candara" pitchFamily="34" charset="0"/>
              </a:rPr>
              <a:t>Цандер</a:t>
            </a:r>
            <a:r>
              <a:rPr lang="ru-RU" sz="2400" dirty="0" smtClean="0">
                <a:latin typeface="Candara" pitchFamily="34" charset="0"/>
              </a:rPr>
              <a:t> — </a:t>
            </a:r>
            <a:r>
              <a:rPr lang="ru-RU" sz="2400" dirty="0" smtClean="0">
                <a:latin typeface="Candara" pitchFamily="34" charset="0"/>
              </a:rPr>
              <a:t>инженер- </a:t>
            </a:r>
            <a:r>
              <a:rPr lang="ru-RU" sz="2400" dirty="0" smtClean="0">
                <a:latin typeface="Candara" pitchFamily="34" charset="0"/>
              </a:rPr>
              <a:t>ракетостроитель с мировым именем создает корабль «Ноев ковчег», позволяющий совершить прыжок на иные планеты. Акционерное общество «Ноев ковчег» состоит из богатых аристократов и банкиров, готовых финансировать строительство корабля, и на этом корабле убежать от назревающих революций и войн . </a:t>
            </a:r>
            <a:r>
              <a:rPr lang="ru-RU" sz="2400" dirty="0" smtClean="0">
                <a:latin typeface="Candara" pitchFamily="34" charset="0"/>
              </a:rPr>
              <a:t>Чем </a:t>
            </a:r>
            <a:r>
              <a:rPr lang="ru-RU" sz="2400" dirty="0" smtClean="0">
                <a:latin typeface="Candara" pitchFamily="34" charset="0"/>
              </a:rPr>
              <a:t>же завершится этот </a:t>
            </a:r>
            <a:r>
              <a:rPr lang="ru-RU" sz="2400" dirty="0" smtClean="0">
                <a:latin typeface="Candara" pitchFamily="34" charset="0"/>
              </a:rPr>
              <a:t>полет?</a:t>
            </a:r>
            <a:endParaRPr lang="ru-RU" sz="2400" dirty="0" smtClean="0"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«Прыжок в ничто» (1933)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0486" name="Picture 6" descr="Александр Беляев - Прыжок в ничто обложка кни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1196752"/>
            <a:ext cx="2896369" cy="4551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72880" y="1268760"/>
            <a:ext cx="5832648" cy="5256584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</a:rPr>
              <a:t>Молодой биолог Леонид Артемьев неожиданно оказывается в гуще невероятных событий: из </a:t>
            </a:r>
            <a:r>
              <a:rPr lang="ru-RU" sz="2400" dirty="0" smtClean="0">
                <a:latin typeface="Candara" pitchFamily="34" charset="0"/>
              </a:rPr>
              <a:t>Ленинграда </a:t>
            </a:r>
            <a:r>
              <a:rPr lang="ru-RU" sz="2400" dirty="0" smtClean="0">
                <a:latin typeface="Candara" pitchFamily="34" charset="0"/>
              </a:rPr>
              <a:t>он отправляется на Памир, а оттуда – прямо в космос! На искусственном спутнике Земли, названном КЭЦ в честь </a:t>
            </a:r>
            <a:r>
              <a:rPr lang="ru-RU" sz="2400" dirty="0" smtClean="0">
                <a:latin typeface="Candara" pitchFamily="34" charset="0"/>
              </a:rPr>
              <a:t>К.Э</a:t>
            </a:r>
            <a:r>
              <a:rPr lang="ru-RU" sz="2400" dirty="0" smtClean="0">
                <a:latin typeface="Candara" pitchFamily="34" charset="0"/>
              </a:rPr>
              <a:t>. </a:t>
            </a:r>
            <a:r>
              <a:rPr lang="ru-RU" sz="2400" dirty="0" smtClean="0">
                <a:latin typeface="Candara" pitchFamily="34" charset="0"/>
              </a:rPr>
              <a:t>Циолковского, </a:t>
            </a:r>
            <a:r>
              <a:rPr lang="ru-RU" sz="2400" dirty="0" smtClean="0">
                <a:latin typeface="Candara" pitchFamily="34" charset="0"/>
              </a:rPr>
              <a:t>расположены научные лаборатории. Ученые здесь заняты самой причудливой работой </a:t>
            </a:r>
            <a:r>
              <a:rPr lang="ru-RU" sz="2400" dirty="0" smtClean="0">
                <a:latin typeface="Candara" pitchFamily="34" charset="0"/>
              </a:rPr>
              <a:t>(выращивание </a:t>
            </a:r>
            <a:r>
              <a:rPr lang="ru-RU" sz="2400" dirty="0" smtClean="0">
                <a:latin typeface="Candara" pitchFamily="34" charset="0"/>
              </a:rPr>
              <a:t>гигантских овощей с помощью преображенной солнечной энергии, создание </a:t>
            </a:r>
            <a:r>
              <a:rPr lang="ru-RU" sz="2400" dirty="0" err="1" smtClean="0">
                <a:latin typeface="Candara" pitchFamily="34" charset="0"/>
              </a:rPr>
              <a:t>полуразумных</a:t>
            </a:r>
            <a:r>
              <a:rPr lang="ru-RU" sz="2400" dirty="0" smtClean="0">
                <a:latin typeface="Candara" pitchFamily="34" charset="0"/>
              </a:rPr>
              <a:t> животных – </a:t>
            </a:r>
            <a:r>
              <a:rPr lang="ru-RU" sz="2400" dirty="0" smtClean="0">
                <a:latin typeface="Candara" pitchFamily="34" charset="0"/>
              </a:rPr>
              <a:t>гибридов), разными </a:t>
            </a:r>
            <a:r>
              <a:rPr lang="ru-RU" sz="2400" dirty="0" smtClean="0">
                <a:latin typeface="Candara" pitchFamily="34" charset="0"/>
              </a:rPr>
              <a:t>невероятными, поистине чудесными опытами</a:t>
            </a:r>
            <a:r>
              <a:rPr lang="ru-RU" sz="2400" dirty="0" smtClean="0">
                <a:latin typeface="Candara" pitchFamily="34" charset="0"/>
              </a:rPr>
              <a:t>.</a:t>
            </a:r>
            <a:endParaRPr lang="ru-RU" sz="2400" b="1" dirty="0" smtClean="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«Звезда КЭЦ» (1936)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0484" name="Picture 4" descr="Александр Беляев - Звезда КЭЦ обложка кни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1340768"/>
            <a:ext cx="2933951" cy="462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376936" y="1700808"/>
            <a:ext cx="5184576" cy="3024336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</a:rPr>
              <a:t>Профессор Керн проводит в своей лаборатории эксперименты </a:t>
            </a:r>
            <a:r>
              <a:rPr lang="ru-RU" sz="2400" dirty="0" smtClean="0">
                <a:latin typeface="Candara" pitchFamily="34" charset="0"/>
              </a:rPr>
              <a:t>             по </a:t>
            </a:r>
            <a:r>
              <a:rPr lang="ru-RU" sz="2400" dirty="0" smtClean="0">
                <a:latin typeface="Candara" pitchFamily="34" charset="0"/>
              </a:rPr>
              <a:t>оживлению органов, отделенных от человеческого тела. Пренебрегая морально-этическими принципами поведения врача, для достижения личных, эгоистических целей </a:t>
            </a:r>
            <a:r>
              <a:rPr lang="ru-RU" sz="2400" dirty="0" smtClean="0">
                <a:latin typeface="Candara" pitchFamily="34" charset="0"/>
              </a:rPr>
              <a:t>он      не </a:t>
            </a:r>
            <a:r>
              <a:rPr lang="ru-RU" sz="2400" dirty="0" smtClean="0">
                <a:latin typeface="Candara" pitchFamily="34" charset="0"/>
              </a:rPr>
              <a:t>останавливается ни перед </a:t>
            </a:r>
            <a:r>
              <a:rPr lang="ru-RU" sz="2400" dirty="0" smtClean="0">
                <a:latin typeface="Candara" pitchFamily="34" charset="0"/>
              </a:rPr>
              <a:t>чем…</a:t>
            </a:r>
            <a:endParaRPr lang="ru-RU" sz="2400" b="1" dirty="0" smtClean="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«Голова профессора Доуэля» (1937)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0482" name="Picture 2" descr="https://cdn2.static1-sima-land.com/items/2654442/0/700-nw.jpg"/>
          <p:cNvPicPr>
            <a:picLocks noChangeAspect="1" noChangeArrowheads="1"/>
          </p:cNvPicPr>
          <p:nvPr/>
        </p:nvPicPr>
        <p:blipFill>
          <a:blip r:embed="rId3" cstate="print"/>
          <a:srcRect l="18127" r="18154"/>
          <a:stretch>
            <a:fillRect/>
          </a:stretch>
        </p:blipFill>
        <p:spPr bwMode="auto">
          <a:xfrm>
            <a:off x="776536" y="1196752"/>
            <a:ext cx="3193166" cy="5011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808984" y="1916832"/>
            <a:ext cx="4320480" cy="3024336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 smtClean="0">
                <a:latin typeface="Candara" pitchFamily="34" charset="0"/>
              </a:rPr>
              <a:t>Неподалеку </a:t>
            </a:r>
            <a:r>
              <a:rPr lang="ru-RU" sz="2400" dirty="0" smtClean="0">
                <a:latin typeface="Candara" pitchFamily="34" charset="0"/>
              </a:rPr>
              <a:t>от </a:t>
            </a:r>
            <a:r>
              <a:rPr lang="ru-RU" sz="2400" dirty="0" err="1" smtClean="0">
                <a:latin typeface="Candara" pitchFamily="34" charset="0"/>
              </a:rPr>
              <a:t>Мадраса</a:t>
            </a:r>
            <a:r>
              <a:rPr lang="ru-RU" sz="2400" dirty="0" smtClean="0">
                <a:latin typeface="Candara" pitchFamily="34" charset="0"/>
              </a:rPr>
              <a:t>, где расположилась таинственная школа </a:t>
            </a:r>
            <a:r>
              <a:rPr lang="ru-RU" sz="2400" dirty="0" err="1" smtClean="0">
                <a:latin typeface="Candara" pitchFamily="34" charset="0"/>
              </a:rPr>
              <a:t>Дандарат</a:t>
            </a:r>
            <a:r>
              <a:rPr lang="ru-RU" sz="2400" dirty="0" smtClean="0">
                <a:latin typeface="Candara" pitchFamily="34" charset="0"/>
              </a:rPr>
              <a:t>, великий, но не признанный ученый доктор </a:t>
            </a:r>
            <a:r>
              <a:rPr lang="ru-RU" sz="2400" dirty="0" err="1" smtClean="0">
                <a:latin typeface="Candara" pitchFamily="34" charset="0"/>
              </a:rPr>
              <a:t>Хайд</a:t>
            </a:r>
            <a:r>
              <a:rPr lang="ru-RU" sz="2400" dirty="0" smtClean="0">
                <a:latin typeface="Candara" pitchFamily="34" charset="0"/>
              </a:rPr>
              <a:t> изобретает средство, при помощи которого человек может летать без всякого технического </a:t>
            </a:r>
            <a:r>
              <a:rPr lang="ru-RU" sz="2400" dirty="0" smtClean="0">
                <a:latin typeface="Candara" pitchFamily="34" charset="0"/>
              </a:rPr>
              <a:t>устройства.</a:t>
            </a:r>
            <a:endParaRPr lang="ru-RU" sz="2400" b="1" dirty="0" smtClean="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4488" y="260649"/>
            <a:ext cx="9073008" cy="720080"/>
          </a:xfrm>
          <a:prstGeom prst="rect">
            <a:avLst/>
          </a:prstGeom>
        </p:spPr>
        <p:txBody>
          <a:bodyPr/>
          <a:lstStyle/>
          <a:p>
            <a:pPr marR="0" lvl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Роман «Ариэль» (1941)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1506" name="Picture 2" descr="Александр Беляев - Ариэль обложка кни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1124744"/>
            <a:ext cx="3262565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197768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А.Р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Беляев. Цитаты из книг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307901"/>
            <a:ext cx="9217024" cy="485740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andara" pitchFamily="34" charset="0"/>
              </a:rPr>
              <a:t>«Самый </a:t>
            </a:r>
            <a:r>
              <a:rPr lang="ru-RU" sz="2400" dirty="0" smtClean="0">
                <a:latin typeface="Candara" pitchFamily="34" charset="0"/>
              </a:rPr>
              <a:t>великий источник энергии - это человеческая мысль... Электромагнитные колебания, которые возникают в клеточках человеческого мозга — это сила, которая владеет </a:t>
            </a:r>
            <a:r>
              <a:rPr lang="ru-RU" sz="2400" dirty="0" smtClean="0">
                <a:latin typeface="Candara" pitchFamily="34" charset="0"/>
              </a:rPr>
              <a:t>миром».</a:t>
            </a:r>
            <a:r>
              <a:rPr lang="ru-RU" sz="2400" dirty="0" smtClean="0">
                <a:latin typeface="Candara" pitchFamily="34" charset="0"/>
              </a:rPr>
              <a:t> 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«Беда </a:t>
            </a:r>
            <a:r>
              <a:rPr lang="ru-RU" sz="2400" dirty="0" smtClean="0">
                <a:latin typeface="Candara" pitchFamily="34" charset="0"/>
              </a:rPr>
              <a:t>не в том, что человек произошёл от животного, а в том, что он не перестал быть животным… Грубым, злым, </a:t>
            </a:r>
            <a:r>
              <a:rPr lang="ru-RU" sz="2400" dirty="0" smtClean="0">
                <a:latin typeface="Candara" pitchFamily="34" charset="0"/>
              </a:rPr>
              <a:t>неразумным».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«Есть </a:t>
            </a:r>
            <a:r>
              <a:rPr lang="ru-RU" sz="2400" dirty="0" smtClean="0">
                <a:latin typeface="Candara" pitchFamily="34" charset="0"/>
              </a:rPr>
              <a:t>безрассудство, которое стоит </a:t>
            </a:r>
            <a:r>
              <a:rPr lang="ru-RU" sz="2400" dirty="0" smtClean="0">
                <a:latin typeface="Candara" pitchFamily="34" charset="0"/>
              </a:rPr>
              <a:t>мудрости».</a:t>
            </a:r>
            <a:r>
              <a:rPr lang="ru-RU" sz="2400" dirty="0" smtClean="0">
                <a:latin typeface="Candara" pitchFamily="34" charset="0"/>
              </a:rPr>
              <a:t> </a:t>
            </a:r>
            <a:endParaRPr lang="ru-RU" sz="2400" dirty="0" smtClean="0"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«Ты </a:t>
            </a:r>
            <a:r>
              <a:rPr lang="ru-RU" sz="2400" dirty="0" smtClean="0">
                <a:latin typeface="Candara" pitchFamily="34" charset="0"/>
              </a:rPr>
              <a:t>будешь служить науке и тем самым всему </a:t>
            </a:r>
            <a:r>
              <a:rPr lang="ru-RU" sz="2400" dirty="0" smtClean="0">
                <a:latin typeface="Candara" pitchFamily="34" charset="0"/>
              </a:rPr>
              <a:t>человечеству».</a:t>
            </a:r>
          </a:p>
          <a:p>
            <a:r>
              <a:rPr lang="ru-RU" sz="2400" dirty="0" smtClean="0">
                <a:latin typeface="Candara" pitchFamily="34" charset="0"/>
              </a:rPr>
              <a:t>«Вы</a:t>
            </a:r>
            <a:r>
              <a:rPr lang="ru-RU" sz="2400" dirty="0" smtClean="0">
                <a:latin typeface="Candara" pitchFamily="34" charset="0"/>
              </a:rPr>
              <a:t> хорошо помните статьи законов человеческих, но забываете статьи законов </a:t>
            </a:r>
            <a:r>
              <a:rPr lang="ru-RU" sz="2400" dirty="0" smtClean="0">
                <a:latin typeface="Candara" pitchFamily="34" charset="0"/>
              </a:rPr>
              <a:t>божьих».</a:t>
            </a:r>
          </a:p>
          <a:p>
            <a:r>
              <a:rPr lang="ru-RU" sz="2400" dirty="0" smtClean="0">
                <a:latin typeface="Candara" pitchFamily="34" charset="0"/>
              </a:rPr>
              <a:t>«Обстоятельства </a:t>
            </a:r>
            <a:r>
              <a:rPr lang="ru-RU" sz="2400" dirty="0" smtClean="0">
                <a:latin typeface="Candara" pitchFamily="34" charset="0"/>
              </a:rPr>
              <a:t>бывают сильнее нас. Не надо быть фаталистом, чтобы понять это</a:t>
            </a:r>
            <a:r>
              <a:rPr lang="ru-RU" sz="2400" dirty="0" smtClean="0">
                <a:latin typeface="Candara" pitchFamily="34" charset="0"/>
              </a:rPr>
              <a:t>...»</a:t>
            </a:r>
            <a:endParaRPr lang="ru-RU" sz="2400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197768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Научная фантастика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700808"/>
            <a:ext cx="8994204" cy="442535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Candara" pitchFamily="34" charset="0"/>
                <a:hlinkClick r:id="rId3"/>
              </a:rPr>
              <a:t>https://</a:t>
            </a:r>
            <a:r>
              <a:rPr lang="en-US" dirty="0" smtClean="0">
                <a:latin typeface="Candara" pitchFamily="34" charset="0"/>
                <a:hlinkClick r:id="rId3"/>
              </a:rPr>
              <a:t>fantlab.ru/autor14</a:t>
            </a:r>
            <a:endParaRPr lang="ru-RU" dirty="0" smtClean="0">
              <a:latin typeface="Candara" pitchFamily="34" charset="0"/>
            </a:endParaRPr>
          </a:p>
          <a:p>
            <a:r>
              <a:rPr lang="en-US" dirty="0" smtClean="0">
                <a:latin typeface="Candara" pitchFamily="34" charset="0"/>
                <a:hlinkClick r:id="rId4"/>
              </a:rPr>
              <a:t>https://</a:t>
            </a:r>
            <a:r>
              <a:rPr lang="en-US" dirty="0" smtClean="0">
                <a:latin typeface="Candara" pitchFamily="34" charset="0"/>
                <a:hlinkClick r:id="rId4"/>
              </a:rPr>
              <a:t>moiarussia.ru/wp-content/uploads/2015/03/belyaev-min-e1454880956414.jpg</a:t>
            </a:r>
            <a:r>
              <a:rPr lang="ru-RU" dirty="0" smtClean="0">
                <a:latin typeface="Candara" pitchFamily="34" charset="0"/>
              </a:rPr>
              <a:t> </a:t>
            </a:r>
          </a:p>
          <a:p>
            <a:r>
              <a:rPr lang="en-US" dirty="0" smtClean="0">
                <a:latin typeface="Candara" pitchFamily="34" charset="0"/>
                <a:hlinkClick r:id="rId5"/>
              </a:rPr>
              <a:t>https://</a:t>
            </a:r>
            <a:r>
              <a:rPr lang="en-US" dirty="0" smtClean="0">
                <a:latin typeface="Candara" pitchFamily="34" charset="0"/>
                <a:hlinkClick r:id="rId5"/>
              </a:rPr>
              <a:t>cdn.fishki.net/upload/post/2022/01/05/4046267/07.jpg</a:t>
            </a:r>
            <a:endParaRPr lang="ru-RU" dirty="0" smtClean="0">
              <a:latin typeface="Candara" pitchFamily="34" charset="0"/>
            </a:endParaRPr>
          </a:p>
          <a:p>
            <a:r>
              <a:rPr lang="en-US" dirty="0" smtClean="0">
                <a:latin typeface="Candara" pitchFamily="34" charset="0"/>
                <a:hlinkClick r:id="rId6"/>
              </a:rPr>
              <a:t>https://</a:t>
            </a:r>
            <a:r>
              <a:rPr lang="en-US" dirty="0" smtClean="0">
                <a:latin typeface="Candara" pitchFamily="34" charset="0"/>
                <a:hlinkClick r:id="rId6"/>
              </a:rPr>
              <a:t>i.mycdn.me/i?r=BDGmhjfL9BzD6NIU04xipmtv6h3y7HZUWCUdtNcgeN5VBR5GE9FNV2FDBV6nX9F4SII</a:t>
            </a:r>
            <a:endParaRPr lang="ru-RU" dirty="0" smtClean="0">
              <a:latin typeface="Candara" pitchFamily="34" charset="0"/>
            </a:endParaRPr>
          </a:p>
          <a:p>
            <a:r>
              <a:rPr lang="en-US" dirty="0" smtClean="0">
                <a:latin typeface="Candara" pitchFamily="34" charset="0"/>
                <a:hlinkClick r:id="rId7"/>
              </a:rPr>
              <a:t>https://illustrators.ru/uploads/illustration/image/845943/main_</a:t>
            </a:r>
            <a:r>
              <a:rPr lang="ru-RU" dirty="0" err="1" smtClean="0">
                <a:latin typeface="Candara" pitchFamily="34" charset="0"/>
                <a:hlinkClick r:id="rId7"/>
              </a:rPr>
              <a:t>Александр_Беляев</a:t>
            </a:r>
            <a:r>
              <a:rPr lang="ru-RU" dirty="0" smtClean="0">
                <a:latin typeface="Candara" pitchFamily="34" charset="0"/>
                <a:hlinkClick r:id="rId7"/>
              </a:rPr>
              <a:t>.</a:t>
            </a:r>
            <a:r>
              <a:rPr lang="en-US" dirty="0" smtClean="0">
                <a:latin typeface="Candara" pitchFamily="34" charset="0"/>
                <a:hlinkClick r:id="rId7"/>
              </a:rPr>
              <a:t>jpg</a:t>
            </a:r>
            <a:r>
              <a:rPr lang="ru-RU" dirty="0" smtClean="0">
                <a:latin typeface="Candara" pitchFamily="34" charset="0"/>
              </a:rPr>
              <a:t>    </a:t>
            </a: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1213</Words>
  <Application>Microsoft Office PowerPoint</Application>
  <PresentationFormat>Лист A4 (210x297 мм)</PresentationFormat>
  <Paragraphs>85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Литературный календарь</vt:lpstr>
      <vt:lpstr>Беляев Александр Романович (1884 - 1942)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Научная фантастика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А.Р. Беляев. Цитаты из книг</vt:lpstr>
      <vt:lpstr>Научная фантастика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78</cp:revision>
  <dcterms:created xsi:type="dcterms:W3CDTF">2019-03-18T16:05:17Z</dcterms:created>
  <dcterms:modified xsi:type="dcterms:W3CDTF">2024-03-16T10:32:06Z</dcterms:modified>
</cp:coreProperties>
</file>