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2" r:id="rId3"/>
    <p:sldId id="279" r:id="rId4"/>
    <p:sldId id="266" r:id="rId5"/>
    <p:sldId id="264" r:id="rId6"/>
    <p:sldId id="275" r:id="rId7"/>
    <p:sldId id="276" r:id="rId8"/>
    <p:sldId id="277" r:id="rId9"/>
    <p:sldId id="280" r:id="rId10"/>
    <p:sldId id="267" r:id="rId11"/>
    <p:sldId id="268" r:id="rId12"/>
    <p:sldId id="269" r:id="rId13"/>
    <p:sldId id="278" r:id="rId14"/>
    <p:sldId id="281" r:id="rId15"/>
    <p:sldId id="274" r:id="rId16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2136E1-47DC-4EAC-B07C-389B7D0E5634}" type="datetimeFigureOut">
              <a:rPr lang="ru-RU" smtClean="0"/>
              <a:pPr/>
              <a:t>21.01.2024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01C49-15B8-4D1D-8D40-F8295AEAA2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01C49-15B8-4D1D-8D40-F8295AEAA2A3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01C49-15B8-4D1D-8D40-F8295AEAA2A3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01C49-15B8-4D1D-8D40-F8295AEAA2A3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kalix.club/uploads/posts/2022-12/1671695454_kalix-club-p-den-semi-lyubvi-i-vernosti-fon-instagram-60.jpg" TargetMode="External"/><Relationship Id="rId13" Type="http://schemas.openxmlformats.org/officeDocument/2006/relationships/hyperlink" Target="https://free-png.ru/wp-content/uploads/2022/09/free-png.ru-22.png" TargetMode="External"/><Relationship Id="rId3" Type="http://schemas.openxmlformats.org/officeDocument/2006/relationships/image" Target="../media/image9.jpeg"/><Relationship Id="rId7" Type="http://schemas.openxmlformats.org/officeDocument/2006/relationships/hyperlink" Target="https://sim.ucoz.net/_pu/1/05847677.jpg" TargetMode="External"/><Relationship Id="rId12" Type="http://schemas.openxmlformats.org/officeDocument/2006/relationships/hyperlink" Target="https://bogatyr.club/uploads/posts/2023-03/1679734840_bogatyr-club-p-fon-svetlo-sinii-dlya-prezentatsii-insta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lomaster.top/uploads/posts/2021-11/1635877527_3-flomaster-club-p-narisovannie-chelovechki-semya-krasivii-ri-4.jpg" TargetMode="External"/><Relationship Id="rId11" Type="http://schemas.openxmlformats.org/officeDocument/2006/relationships/hyperlink" Target="https://gas-kvas.com/uploads/posts/2023-01/1674266256_gas-kvas-com-p-risunki-mama-i-ditya-na-den-materi-8.png" TargetMode="External"/><Relationship Id="rId5" Type="http://schemas.openxmlformats.org/officeDocument/2006/relationships/hyperlink" Target="https://img-fotki.yandex.ru/get/52085/268096604.571/0_1774c4_6702bd37_orig" TargetMode="External"/><Relationship Id="rId15" Type="http://schemas.openxmlformats.org/officeDocument/2006/relationships/hyperlink" Target="https://www.robinage.com/wp-content/uploads/2022/08/A-Blessing-Bestowed-Upon-You-2048x1365.jpg" TargetMode="External"/><Relationship Id="rId10" Type="http://schemas.openxmlformats.org/officeDocument/2006/relationships/hyperlink" Target="https://i.pinimg.com/originals/d1/ac/13/d1ac13c9e675a81800bc9f2d37257092.jpg" TargetMode="External"/><Relationship Id="rId4" Type="http://schemas.openxmlformats.org/officeDocument/2006/relationships/hyperlink" Target="https://www.calend.ru/holidays/0/0/43/" TargetMode="External"/><Relationship Id="rId9" Type="http://schemas.openxmlformats.org/officeDocument/2006/relationships/hyperlink" Target="https://goodwalls.top/uploads/posts/2023-09/thumbs/1694507293_elmina-club-p-biryuzovii-gorizontalnii-fon-krasivo" TargetMode="External"/><Relationship Id="rId14" Type="http://schemas.openxmlformats.org/officeDocument/2006/relationships/hyperlink" Target="https://img-s-msn-com.akamaized.net/tenant/amp/entityid/AA1bBviZ.im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s://backgrounds-free.com/highresolution/167-background-images-free.png"/>
          <p:cNvPicPr>
            <a:picLocks noChangeAspect="1" noChangeArrowheads="1"/>
          </p:cNvPicPr>
          <p:nvPr/>
        </p:nvPicPr>
        <p:blipFill>
          <a:blip r:embed="rId2" cstate="print"/>
          <a:srcRect l="2411" r="12339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0512" y="476672"/>
            <a:ext cx="7848872" cy="2376264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КАЛЕНДАРЬ СЕМЕЙНЫХ</a:t>
            </a:r>
            <a:r>
              <a:rPr lang="ru-RU" sz="5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ru-RU" sz="5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5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ПРАЗДНИКОВ </a:t>
            </a:r>
            <a:endParaRPr lang="ru-RU" sz="5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124" name="AutoShape 4" descr="https://backgrounds-free.com/highresolution/167-background-images-free.pn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E:\2024 год\Год семьи\god_semi_logo.png"/>
          <p:cNvPicPr>
            <a:picLocks noChangeAspect="1" noChangeArrowheads="1"/>
          </p:cNvPicPr>
          <p:nvPr/>
        </p:nvPicPr>
        <p:blipFill>
          <a:blip r:embed="rId3" cstate="print"/>
          <a:srcRect l="20754" t="14920" r="22597" b="14920"/>
          <a:stretch>
            <a:fillRect/>
          </a:stretch>
        </p:blipFill>
        <p:spPr bwMode="auto">
          <a:xfrm>
            <a:off x="6844461" y="216024"/>
            <a:ext cx="3061539" cy="2132856"/>
          </a:xfrm>
          <a:prstGeom prst="rect">
            <a:avLst/>
          </a:prstGeom>
          <a:noFill/>
        </p:spPr>
      </p:pic>
      <p:pic>
        <p:nvPicPr>
          <p:cNvPr id="1028" name="Picture 4" descr="https://flomaster.top/uploads/posts/2021-11/1635877527_3-flomaster-club-p-narisovannie-chelovechki-semya-krasivii-ri-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54938" y="2996952"/>
            <a:ext cx="5158301" cy="36999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img-s-msn-com.akamaized.net/tenant/amp/entityid/AA1bBviZ.img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0" y="-1"/>
            <a:ext cx="9906000" cy="690374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2560" y="260648"/>
            <a:ext cx="8280920" cy="29523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Семья, как основной элемент общества, была и остается хранительницей человеческих ценностей, культуры и исторической преемственности поколений, фактором стабильности и развития. Благодаря семье крепнет и развивается государство, растет благосостояние народа. Во все времена о развитии страны судили по положению семьи в обществе и по отношению к ней государства.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www.robinage.com/wp-content/uploads/2022/08/A-Blessing-Bestowed-Upon-You-2048x1365.jpg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0" y="-1"/>
            <a:ext cx="9906000" cy="690071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476672"/>
            <a:ext cx="7992888" cy="5472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С </a:t>
            </a:r>
            <a:r>
              <a:rPr lang="ru-RU" sz="2400" b="1" dirty="0" smtClean="0">
                <a:latin typeface="Candara" pitchFamily="34" charset="0"/>
              </a:rPr>
              <a:t>семьи начинается жизнь человека, здесь происходит формирование его как гражданина. Семья — источник любви, уважения, солидарности и привязанности, то, на чем строится любое цивилизованное общество, без чего не может существовать человек. Благополучие семьи — вот мерило развития и прогресса страны.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sneg.top/uploads/posts/2023-03/thumbs/1678553368_sneg-top-p-fon-leto-odnotonnii-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0592" y="1340768"/>
            <a:ext cx="7704856" cy="5256584"/>
          </a:xfrm>
        </p:spPr>
        <p:txBody>
          <a:bodyPr>
            <a:noAutofit/>
          </a:bodyPr>
          <a:lstStyle/>
          <a:p>
            <a:pPr marL="0" indent="0">
              <a:buClr>
                <a:srgbClr val="C00000"/>
              </a:buClr>
              <a:buFont typeface="Wingdings" pitchFamily="2" charset="2"/>
              <a:buChar char="v"/>
            </a:pPr>
            <a:r>
              <a:rPr lang="ru-RU" sz="2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8 марта – Международный женский день</a:t>
            </a:r>
          </a:p>
          <a:p>
            <a:pPr marL="0" indent="0">
              <a:buClr>
                <a:srgbClr val="C00000"/>
              </a:buClr>
              <a:buFont typeface="Wingdings" pitchFamily="2" charset="2"/>
              <a:buChar char="v"/>
            </a:pPr>
            <a:r>
              <a:rPr lang="ru-RU" sz="2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10 апреля – День братьев и сестер</a:t>
            </a:r>
          </a:p>
          <a:p>
            <a:pPr marL="0" indent="0">
              <a:buClr>
                <a:srgbClr val="C00000"/>
              </a:buClr>
              <a:buFont typeface="Wingdings" pitchFamily="2" charset="2"/>
              <a:buChar char="v"/>
            </a:pPr>
            <a:r>
              <a:rPr lang="ru-RU" sz="2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15 мая – Международный день семей</a:t>
            </a:r>
          </a:p>
          <a:p>
            <a:pPr marL="0" indent="0">
              <a:buClr>
                <a:srgbClr val="C00000"/>
              </a:buClr>
              <a:buFont typeface="Wingdings" pitchFamily="2" charset="2"/>
              <a:buChar char="v"/>
            </a:pPr>
            <a:r>
              <a:rPr lang="ru-RU" sz="2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 июня – Международный день защиты детей</a:t>
            </a:r>
          </a:p>
          <a:p>
            <a:pPr marL="0" indent="0">
              <a:buClr>
                <a:srgbClr val="C00000"/>
              </a:buClr>
              <a:buFont typeface="Wingdings" pitchFamily="2" charset="2"/>
              <a:buChar char="v"/>
            </a:pPr>
            <a:r>
              <a:rPr lang="ru-RU" sz="2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8 июля - День </a:t>
            </a:r>
            <a:r>
              <a:rPr lang="ru-RU" sz="2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семьи, любви и верности в </a:t>
            </a:r>
            <a:r>
              <a:rPr lang="ru-RU" sz="2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России</a:t>
            </a:r>
          </a:p>
          <a:p>
            <a:pPr marL="0" indent="0">
              <a:buClr>
                <a:srgbClr val="C00000"/>
              </a:buClr>
              <a:buFont typeface="Wingdings" pitchFamily="2" charset="2"/>
              <a:buChar char="v"/>
            </a:pPr>
            <a:r>
              <a:rPr lang="ru-RU" sz="2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Третье воскресенье октября - День отца в России (в 2024 году – 20 октября</a:t>
            </a:r>
            <a:r>
              <a:rPr lang="ru-RU" sz="2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)</a:t>
            </a:r>
          </a:p>
          <a:p>
            <a:pPr marL="0" indent="0">
              <a:buClr>
                <a:srgbClr val="C00000"/>
              </a:buClr>
              <a:buFont typeface="Wingdings" pitchFamily="2" charset="2"/>
              <a:buChar char="v"/>
            </a:pPr>
            <a:r>
              <a:rPr lang="ru-RU" sz="2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28</a:t>
            </a:r>
            <a:r>
              <a:rPr lang="en-US" sz="2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sz="2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октября - День бабушек и дедушек в </a:t>
            </a:r>
            <a:r>
              <a:rPr lang="ru-RU" sz="2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России</a:t>
            </a:r>
          </a:p>
          <a:p>
            <a:pPr marL="0" indent="0">
              <a:buClr>
                <a:srgbClr val="C00000"/>
              </a:buClr>
              <a:buFont typeface="Wingdings" pitchFamily="2" charset="2"/>
              <a:buChar char="v"/>
            </a:pPr>
            <a:r>
              <a:rPr lang="ru-RU" sz="2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22 ноября – День сыновей</a:t>
            </a:r>
          </a:p>
          <a:p>
            <a:pPr marL="0" indent="0">
              <a:buClr>
                <a:srgbClr val="C00000"/>
              </a:buClr>
              <a:buFont typeface="Wingdings" pitchFamily="2" charset="2"/>
              <a:buChar char="v"/>
            </a:pPr>
            <a:r>
              <a:rPr lang="ru-RU" sz="2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Последнее воскресенье ноября - День матери </a:t>
            </a:r>
            <a:r>
              <a:rPr lang="ru-RU" sz="2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   в </a:t>
            </a:r>
            <a:r>
              <a:rPr lang="ru-RU" sz="2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России (в 2024 году – 24 ноября)</a:t>
            </a:r>
          </a:p>
          <a:p>
            <a:pPr marL="0" indent="0">
              <a:buClr>
                <a:srgbClr val="C00000"/>
              </a:buClr>
              <a:buFont typeface="Wingdings" pitchFamily="2" charset="2"/>
              <a:buChar char="v"/>
            </a:pPr>
            <a:endParaRPr lang="ru-RU" sz="2600" b="1" dirty="0" smtClean="0"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marL="0" indent="0">
              <a:buClr>
                <a:srgbClr val="C00000"/>
              </a:buClr>
              <a:buFont typeface="Wingdings" pitchFamily="2" charset="2"/>
              <a:buChar char="v"/>
            </a:pPr>
            <a:endParaRPr lang="ru-RU" sz="2600" b="1" dirty="0" smtClean="0"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48478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Отмечаем всей семьей</a:t>
            </a:r>
            <a:endParaRPr lang="ru-RU" sz="32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9" name="Picture 2" descr="E:\2024 год\Год семьи\god_semi_logo.png"/>
          <p:cNvPicPr>
            <a:picLocks noChangeAspect="1" noChangeArrowheads="1"/>
          </p:cNvPicPr>
          <p:nvPr/>
        </p:nvPicPr>
        <p:blipFill>
          <a:blip r:embed="rId3" cstate="print"/>
          <a:srcRect l="20754" t="14920" r="22597" b="14920"/>
          <a:stretch>
            <a:fillRect/>
          </a:stretch>
        </p:blipFill>
        <p:spPr bwMode="auto">
          <a:xfrm>
            <a:off x="1" y="0"/>
            <a:ext cx="2131285" cy="1484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s://funart.pro/uploads/posts/2020-04/1588073439_8-p-nezhno-rozovie-foni-13.jpg"/>
          <p:cNvPicPr>
            <a:picLocks noChangeAspect="1" noChangeArrowheads="1"/>
          </p:cNvPicPr>
          <p:nvPr/>
        </p:nvPicPr>
        <p:blipFill>
          <a:blip r:embed="rId2" cstate="print"/>
          <a:srcRect l="24309" t="48590" r="1611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48478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8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марта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Международный женский день</a:t>
            </a:r>
            <a:endParaRPr lang="ru-RU" sz="32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8784" y="1628800"/>
            <a:ext cx="6768752" cy="36724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В 1910 году в Копенгагене состоялась 2-я Международная конференция работающих женщин. Лидер женской группы социал-демократической партии Германии Клара Цеткин выдвинула идею празднования Международного женского дня. Она предложила, чтобы женский день отмечался ежегодно во всем мире в один и тот же день. Целью этого праздника Цеткин назвала борьбу женщин за свои права.</a:t>
            </a:r>
          </a:p>
          <a:p>
            <a:pPr marL="0" indent="0">
              <a:buNone/>
            </a:pPr>
            <a:endParaRPr lang="ru-RU" sz="2400" b="1" dirty="0" smtClean="0">
              <a:latin typeface="Candara" pitchFamily="34" charset="0"/>
            </a:endParaRP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60512" y="5373216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Сегодня Международный женский день, в первую очередь, — это праздник весны и внимания к женщинам, когда радуют своих любимых и родных женщин подарками и заботой. </a:t>
            </a:r>
          </a:p>
        </p:txBody>
      </p:sp>
      <p:pic>
        <p:nvPicPr>
          <p:cNvPr id="20482" name="Picture 2" descr="https://img-fotki.yandex.ru/get/52085/268096604.571/0_1774c4_6702bd37_or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32384"/>
            <a:ext cx="3008784" cy="3008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krot.info/uploads/posts/2020-01/1579529792_16-26.jpg"/>
          <p:cNvPicPr>
            <a:picLocks noChangeAspect="1" noChangeArrowheads="1"/>
          </p:cNvPicPr>
          <p:nvPr/>
        </p:nvPicPr>
        <p:blipFill>
          <a:blip r:embed="rId2" cstate="print"/>
          <a:srcRect l="18750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480" y="144016"/>
            <a:ext cx="7315672" cy="155679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10 апреля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День братьев и сестер</a:t>
            </a:r>
            <a:endParaRPr lang="ru-RU" sz="32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2132856"/>
            <a:ext cx="8928992" cy="4608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Идейным вдохновителем учреждения Дня братьев и сестер стала Клаудия </a:t>
            </a:r>
            <a:r>
              <a:rPr lang="ru-RU" sz="2400" b="1" dirty="0" err="1" smtClean="0">
                <a:latin typeface="Candara" pitchFamily="34" charset="0"/>
              </a:rPr>
              <a:t>Эварт</a:t>
            </a:r>
            <a:r>
              <a:rPr lang="ru-RU" sz="2400" b="1" dirty="0" smtClean="0">
                <a:latin typeface="Candara" pitchFamily="34" charset="0"/>
              </a:rPr>
              <a:t> (США). Она потеряла своих брата и сестру в раннем возрасте и тяжело переживала эту утрату. В память    о них Клаудия решила организовать проведение праздника,       а в качестве даты выбрала день рождения её сестры.</a:t>
            </a:r>
          </a:p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Праздник, впервые проведённый в 1998 году, быстро стал популярным сначала в США, а затем и в других странах. В этот день принято дарить подарки брату или сестре, поздравлять   по телефону, встречаться всей семьёй, даря тепло и радость друг другу и родителям, которым приятны близкие и добрые отношения между их детьми.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58" name="AutoShape 2" descr="https://thumbs.dreamstime.com/b/daddy-s-little-girl-187474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0" name="AutoShape 4" descr="https://thumbs.dreamstime.com/b/daddy-s-little-girl-187474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2" name="Picture 6" descr="https://papik.pro/uploads/posts/2023-03/1678198212_papik-pro-p-risunok-malenkogo-brata-18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97216" y="44624"/>
            <a:ext cx="2232248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krot.info/uploads/posts/2020-01/1579631735_16-p-neitralnie-foni-dlya-prezentatsii-36.jpg"/>
          <p:cNvPicPr>
            <a:picLocks noChangeAspect="1" noChangeArrowheads="1"/>
          </p:cNvPicPr>
          <p:nvPr/>
        </p:nvPicPr>
        <p:blipFill>
          <a:blip r:embed="rId2" cstate="print"/>
          <a:srcRect l="10747" t="761"/>
          <a:stretch>
            <a:fillRect/>
          </a:stretch>
        </p:blipFill>
        <p:spPr bwMode="auto">
          <a:xfrm>
            <a:off x="0" y="-25947"/>
            <a:ext cx="9906000" cy="688394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8864" y="504056"/>
            <a:ext cx="5889104" cy="213285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15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мая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Международный </a:t>
            </a:r>
            <a:b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день семей</a:t>
            </a:r>
            <a:endParaRPr lang="ru-RU" sz="32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0552" y="3140968"/>
            <a:ext cx="8496944" cy="338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Каждый год в этот день по всему миру проходит Международный день семей. Этот праздник провозглашен резолюцией Генеральной Ассамблеи ООН в 1993 году. Главная задача праздника — привлечь внимание к проблемам семей, потому что именно с благополучия семей начинается цивилизованное общество. Во многих странах мира традиционно проходят мероприятия для поддержки семей, встречи, тренинги и благотворительные акции.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0" name="Picture 2" descr="https://pp.userapi.com/c850232/v850232917/8f2ff/7XHrqKMwiKo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4048"/>
          <a:stretch>
            <a:fillRect/>
          </a:stretch>
        </p:blipFill>
        <p:spPr bwMode="auto">
          <a:xfrm>
            <a:off x="1424608" y="-171400"/>
            <a:ext cx="3168352" cy="34919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kalix.club/uploads/posts/2022-12/1671634533_kalix-club-p-svetlii-fon-dlya-prezentatsii-krasivo-2.png"/>
          <p:cNvPicPr>
            <a:picLocks noChangeAspect="1" noChangeArrowheads="1"/>
          </p:cNvPicPr>
          <p:nvPr/>
        </p:nvPicPr>
        <p:blipFill>
          <a:blip r:embed="rId2" cstate="print"/>
          <a:srcRect l="11150" r="7911"/>
          <a:stretch>
            <a:fillRect/>
          </a:stretch>
        </p:blipFill>
        <p:spPr bwMode="auto">
          <a:xfrm>
            <a:off x="0" y="0"/>
            <a:ext cx="9906000" cy="68843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34076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</a:t>
            </a:r>
            <a: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июня</a:t>
            </a:r>
            <a: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Международный день защиты детей</a:t>
            </a:r>
            <a:endParaRPr lang="ru-RU" sz="36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6536" y="1412776"/>
            <a:ext cx="8784976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Это праздник был учрежден конгрессом Международной демократической федерации женщин в 1949 году. </a:t>
            </a:r>
          </a:p>
          <a:p>
            <a:pPr marL="0" indent="0">
              <a:buNone/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День защиты детей — это не только веселый праздник для самих детей, это и напоминание обществу о необходимости защищать права ребенка, чтобы все дети росли счастливыми, учились, занимались любимым делом и в будущем стали замечательными родителями и гражданами своей страны.</a:t>
            </a:r>
          </a:p>
          <a:p>
            <a:pPr marL="0" indent="0">
              <a:buNone/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этот день  во многих странах проходит множество развлекательных и культурных мероприятий для детей.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68" name="Picture 4" descr="https://cdt-kanavino.ru/images/1653687690_33-kartinkof-club-p-veselie-deti-kartinki-na-prozrachnom-fone-3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2640" y="4941168"/>
            <a:ext cx="6150731" cy="1844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img.goodfon.com/original/1400x1050/a/36/romashki-nebo-minimalizm.jpg"/>
          <p:cNvPicPr>
            <a:picLocks noChangeAspect="1" noChangeArrowheads="1"/>
          </p:cNvPicPr>
          <p:nvPr/>
        </p:nvPicPr>
        <p:blipFill>
          <a:blip r:embed="rId2" cstate="print"/>
          <a:srcRect t="3547" b="3777"/>
          <a:stretch>
            <a:fillRect/>
          </a:stretch>
        </p:blipFill>
        <p:spPr bwMode="auto">
          <a:xfrm>
            <a:off x="0" y="0"/>
            <a:ext cx="9906000" cy="688538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820" y="0"/>
            <a:ext cx="9410700" cy="155679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8 июля</a:t>
            </a:r>
            <a: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День семьи, любви и верности в России</a:t>
            </a:r>
            <a:endParaRPr lang="ru-RU" sz="36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1556792"/>
            <a:ext cx="9145016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effectLst/>
                <a:latin typeface="Candara" pitchFamily="34" charset="0"/>
              </a:rPr>
              <a:t>Отмечается в России с 2008 года, а официально установлен в 2022 году. В этот день чтят православных святых Петра и </a:t>
            </a:r>
            <a:r>
              <a:rPr lang="ru-RU" sz="2400" b="1" dirty="0" err="1" smtClean="0">
                <a:effectLst/>
                <a:latin typeface="Candara" pitchFamily="34" charset="0"/>
              </a:rPr>
              <a:t>Февронию</a:t>
            </a:r>
            <a:r>
              <a:rPr lang="ru-RU" sz="2400" b="1" dirty="0" smtClean="0">
                <a:effectLst/>
                <a:latin typeface="Candara" pitchFamily="34" charset="0"/>
              </a:rPr>
              <a:t> Муромских. Раньше на Руси молились этим святым о благополучии в семье и просили у них благословения на свадьбу. </a:t>
            </a:r>
          </a:p>
          <a:p>
            <a:pPr marL="0" indent="0">
              <a:buNone/>
            </a:pPr>
            <a:r>
              <a:rPr lang="ru-RU" sz="2400" b="1" dirty="0" smtClean="0">
                <a:effectLst/>
                <a:latin typeface="Candara" pitchFamily="34" charset="0"/>
              </a:rPr>
              <a:t>У этого праздника есть памятная медаль «За любовь и верность», и символ — ромашка, которая издревле считалась на Руси символом любви.</a:t>
            </a:r>
          </a:p>
          <a:p>
            <a:pPr marL="0" indent="0">
              <a:buNone/>
            </a:pPr>
            <a:r>
              <a:rPr lang="ru-RU" sz="2400" b="1" dirty="0" smtClean="0">
                <a:effectLst/>
                <a:latin typeface="Candara" pitchFamily="34" charset="0"/>
              </a:rPr>
              <a:t>Во многих городах в этот день проводятся различные мероприятия — поздравительные концерты, выставки                      и конкурсы, чествование многодетных семей, супругов, проживших вместе более 25 лет, благотворительные акции. 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4" name="Picture 4" descr="https://kalix.club/uploads/posts/2022-12/1671695454_kalix-club-p-den-semi-lyubvi-i-vernosti-fon-instagram-6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45" t="9696" r="14238" b="35359"/>
          <a:stretch>
            <a:fillRect/>
          </a:stretch>
        </p:blipFill>
        <p:spPr bwMode="auto">
          <a:xfrm>
            <a:off x="7833320" y="3904253"/>
            <a:ext cx="1944216" cy="1468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goodwalls.top/uploads/posts/2023-09/thumbs/1694507293_elmina-club-p-biryuzovii-gorizontalnii-fon-krasivo-65.jpg"/>
          <p:cNvPicPr>
            <a:picLocks noChangeAspect="1" noChangeArrowheads="1"/>
          </p:cNvPicPr>
          <p:nvPr/>
        </p:nvPicPr>
        <p:blipFill>
          <a:blip r:embed="rId2" cstate="print"/>
          <a:srcRect l="15394" r="8340"/>
          <a:stretch>
            <a:fillRect/>
          </a:stretch>
        </p:blipFill>
        <p:spPr bwMode="auto">
          <a:xfrm>
            <a:off x="-1" y="-1"/>
            <a:ext cx="9906001" cy="686251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6312" y="288032"/>
            <a:ext cx="7763272" cy="184482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Третье воскресенье октября</a:t>
            </a:r>
            <a:b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День отца в России</a:t>
            </a:r>
            <a:b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(в 2024 году – 20 октября)</a:t>
            </a:r>
            <a:endParaRPr lang="ru-RU" sz="28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0" name="Picture 4" descr="https://i.pinimg.com/originals/d1/ac/13/d1ac13c9e675a81800bc9f2d3725709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t="9163" b="2581"/>
          <a:stretch>
            <a:fillRect/>
          </a:stretch>
        </p:blipFill>
        <p:spPr bwMode="auto">
          <a:xfrm>
            <a:off x="272480" y="116632"/>
            <a:ext cx="3168352" cy="280059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2780928"/>
            <a:ext cx="9361040" cy="40324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День отца официально установлен Указом Президента РФ № 573 от 4 октября 2021 г. «в целях укрепления института семьи и повышения значимости отцовства в воспитании детей».</a:t>
            </a:r>
            <a:r>
              <a:rPr lang="ru-RU" sz="2800" dirty="0" smtClean="0"/>
              <a:t>  </a:t>
            </a:r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До этого года он не имел официального статуса, хотя отмечался в ряде регионов в разные даты.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 рамках празднования проводятся различные семейные фестивали, традиционные конкурсы «отцовского мастерства» и награждение отцов, которые достойно воспитывают детей.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Праздник способствует сохранению традиционных семейных ценностей и подчеркивает роль мужчин в воспитании детей.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bogatyr.club/uploads/posts/2023-03/1679734840_bogatyr-club-p-fon-svetlo-sinii-dlya-prezentatsii-instagr-82.jpg"/>
          <p:cNvPicPr>
            <a:picLocks noChangeAspect="1" noChangeArrowheads="1"/>
          </p:cNvPicPr>
          <p:nvPr/>
        </p:nvPicPr>
        <p:blipFill>
          <a:blip r:embed="rId3" cstate="print"/>
          <a:srcRect r="19075"/>
          <a:stretch>
            <a:fillRect/>
          </a:stretch>
        </p:blipFill>
        <p:spPr bwMode="auto">
          <a:xfrm>
            <a:off x="0" y="-1"/>
            <a:ext cx="9906000" cy="688559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70080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28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октября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День бабушек и дедушек в России</a:t>
            </a:r>
            <a:endParaRPr lang="ru-RU" sz="32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2480" y="3789040"/>
            <a:ext cx="6552728" cy="2880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Наши </a:t>
            </a:r>
            <a:r>
              <a:rPr lang="ru-RU" sz="2400" b="1" dirty="0" smtClean="0">
                <a:latin typeface="Candara" pitchFamily="34" charset="0"/>
              </a:rPr>
              <a:t>бабушки и </a:t>
            </a:r>
            <a:r>
              <a:rPr lang="ru-RU" sz="2400" b="1" dirty="0" smtClean="0">
                <a:latin typeface="Candara" pitchFamily="34" charset="0"/>
              </a:rPr>
              <a:t>дедушки, как </a:t>
            </a:r>
            <a:r>
              <a:rPr lang="ru-RU" sz="2400" b="1" dirty="0" smtClean="0">
                <a:latin typeface="Candara" pitchFamily="34" charset="0"/>
              </a:rPr>
              <a:t>правило, </a:t>
            </a:r>
            <a:r>
              <a:rPr lang="ru-RU" sz="2400" b="1" dirty="0" smtClean="0">
                <a:latin typeface="Candara" pitchFamily="34" charset="0"/>
              </a:rPr>
              <a:t>являются самыми </a:t>
            </a:r>
            <a:r>
              <a:rPr lang="ru-RU" sz="2400" b="1" dirty="0" smtClean="0">
                <a:latin typeface="Candara" pitchFamily="34" charset="0"/>
              </a:rPr>
              <a:t>старшими членами </a:t>
            </a:r>
            <a:r>
              <a:rPr lang="ru-RU" sz="2400" b="1" dirty="0" smtClean="0">
                <a:latin typeface="Candara" pitchFamily="34" charset="0"/>
              </a:rPr>
              <a:t>семьи. Нам </a:t>
            </a:r>
            <a:r>
              <a:rPr lang="ru-RU" sz="2400" b="1" dirty="0" smtClean="0">
                <a:latin typeface="Candara" pitchFamily="34" charset="0"/>
              </a:rPr>
              <a:t>— их потомкам — следует проявлять к ним такт и уважение. </a:t>
            </a:r>
          </a:p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В этот день принято поздравлять бабушек и дедушек в семейном кругу, даря им любовь, заботу и внимание.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0" name="AutoShape 2" descr="https://free-png.ru/wp-content/uploads/2022/09/free-png.ru-2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1" name="Picture 3" descr="C:\Users\ТЕХПРОМ\YandexDisk\Загрузки\free-png.ru-2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05128" y="3825077"/>
            <a:ext cx="3584848" cy="3060307"/>
          </a:xfrm>
          <a:prstGeom prst="rect">
            <a:avLst/>
          </a:prstGeom>
          <a:noFill/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920552" y="1772816"/>
            <a:ext cx="8496944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В России День бабушек и дедушек отмечается с 2009 года,    а дата выбрана с связи с тем, что именно в конце октября      у древних славян отмечались Осенние Деды – праздник, призванный укрепить связь с предками и объединить все поколения.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8" name="Picture 14" descr="https://propowerpoint.ru/fony/goluboj-fon-dlya-prezentacii/39.jpg"/>
          <p:cNvPicPr>
            <a:picLocks noChangeAspect="1" noChangeArrowheads="1"/>
          </p:cNvPicPr>
          <p:nvPr/>
        </p:nvPicPr>
        <p:blipFill>
          <a:blip r:embed="rId3" cstate="print"/>
          <a:srcRect l="4947" r="3182"/>
          <a:stretch>
            <a:fillRect/>
          </a:stretch>
        </p:blipFill>
        <p:spPr bwMode="auto">
          <a:xfrm>
            <a:off x="-15552" y="0"/>
            <a:ext cx="992155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48478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22 ноября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День сыновей</a:t>
            </a:r>
            <a:endParaRPr lang="ru-RU" sz="32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496" y="1412776"/>
            <a:ext cx="9145016" cy="3600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День сыновей не очень известен в мире. Существуют даже некоторые расхождения в том, когда же этот день следует отмечать. Хотя официальной даты, посвященной этому празднику, нет, в</a:t>
            </a:r>
            <a:r>
              <a:rPr lang="ru-RU" sz="2400" dirty="0" smtClean="0"/>
              <a:t> </a:t>
            </a:r>
            <a:r>
              <a:rPr lang="ru-RU" sz="2800" b="1" dirty="0" smtClean="0">
                <a:latin typeface="Candara" pitchFamily="34" charset="0"/>
              </a:rPr>
              <a:t>России и в ряде других стран День сыновей празднуется 22 ноября.</a:t>
            </a:r>
          </a:p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День сына могут отмечать все мужчины в качестве сыновей, а также семьи, в которых есть сын.</a:t>
            </a:r>
          </a:p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Поскольку праздник семейный, то чаще всего он отмечается в тесном семейном кругу. 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6" name="AutoShape 2" descr="https://visme.co/blog/wp-content/uploads/2017/07/50-Beautiful-and-Minimalist-Presentation-Backgrounds-04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https://visme.co/blog/wp-content/uploads/2017/07/50-Beautiful-and-Minimalist-Presentation-Backgrounds-04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0" name="AutoShape 6" descr="https://visme.co/blog/wp-content/uploads/2017/07/50-Beautiful-and-Minimalist-Presentation-Backgrounds-04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2" name="AutoShape 8" descr="https://visme.co/blog/wp-content/uploads/2017/07/50-Beautiful-and-Minimalist-Presentation-Backgrounds-04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4" name="AutoShape 10" descr="https://visme.co/blog/wp-content/uploads/2017/07/50-Beautiful-and-Minimalist-Presentation-Backgrounds-04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6" name="AutoShape 12" descr="https://visme.co/blog/wp-content/uploads/2017/07/50-Beautiful-and-Minimalist-Presentation-Backgrounds-04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60" name="Picture 16" descr="https://sim.ucoz.net/_pu/1/05847677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96816" y="4352731"/>
            <a:ext cx="4765104" cy="25326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https://drasler.ru/wp-content/uploads/2023/02/%D0%A4%D0%BE%D0%BD-%D0%B2-%D0%BD%D0%B5%D0%B6%D0%BD%D1%8B%D1%85-%D1%81%D0%B2%D0%B0%D0%B4%D0%B5%D0%B1%D0%BD%D1%8B%D1%85-%D1%82%D0%BE%D0%BD%D0%B0%D1%85_011.jpg"/>
          <p:cNvPicPr>
            <a:picLocks noChangeAspect="1" noChangeArrowheads="1"/>
          </p:cNvPicPr>
          <p:nvPr/>
        </p:nvPicPr>
        <p:blipFill>
          <a:blip r:embed="rId2" cstate="print"/>
          <a:srcRect r="9959"/>
          <a:stretch>
            <a:fillRect/>
          </a:stretch>
        </p:blipFill>
        <p:spPr bwMode="auto">
          <a:xfrm>
            <a:off x="-1" y="0"/>
            <a:ext cx="9906001" cy="68976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024"/>
            <a:ext cx="8915400" cy="184482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Последнее воскресенье ноября</a:t>
            </a:r>
            <a:b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День матери в России</a:t>
            </a:r>
            <a:b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(в 2024 году – 24 ноября)</a:t>
            </a:r>
            <a:endParaRPr lang="ru-RU" sz="28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36776" y="2492896"/>
            <a:ext cx="6840760" cy="403244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День матери установлен Указом Президента России № 120 от 30 января 1998 г., чтобы воздать должное материнскому труду, их бескорыстной жертве ради блага своих детей.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 День матери традиционно проводятся различные культурно-массовые торжества – концерты, встречи с многодетными матерями, организуются выставки, лекции, мастер-классы. 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Также принято навещать матерей, благодарить и дарить им подарки. 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2" descr="https://cojo.ru/wp-content/uploads/2022/12/svadebnyi-fon-3-1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https://cojo.ru/wp-content/uploads/2022/12/svadebnyi-fon-3-1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https://cojo.ru/wp-content/uploads/2022/12/svadebnyi-fon-3-1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6" name="Picture 10" descr="https://gas-kvas.com/uploads/posts/2023-01/1674266256_gas-kvas-com-p-risunki-mama-i-ditya-na-den-materi-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756" y="2473694"/>
            <a:ext cx="2749012" cy="31155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on-desktop.com/ru/images/wp.php?path=/wps/People_Shadow_of_family_on_the_grass_086544_.jpg&amp;wp=17"/>
          <p:cNvPicPr>
            <a:picLocks noChangeAspect="1" noChangeArrowheads="1"/>
          </p:cNvPicPr>
          <p:nvPr/>
        </p:nvPicPr>
        <p:blipFill>
          <a:blip r:embed="rId2" cstate="print"/>
          <a:srcRect l="9940"/>
          <a:stretch>
            <a:fillRect/>
          </a:stretch>
        </p:blipFill>
        <p:spPr bwMode="auto">
          <a:xfrm>
            <a:off x="0" y="1"/>
            <a:ext cx="9921552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4608" y="404664"/>
            <a:ext cx="7992888" cy="29523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Семья — это компас, ведущий нас правильным курсом. Она наше вдохновение для достижения больших высот. </a:t>
            </a:r>
            <a:r>
              <a:rPr lang="ru-RU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Наше утешение, когда мы иногда оступаемся и делаем ошибки. </a:t>
            </a:r>
          </a:p>
          <a:p>
            <a:pPr marL="0" indent="0" algn="r">
              <a:buNone/>
            </a:pPr>
            <a:r>
              <a:rPr lang="ru-RU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Б</a:t>
            </a:r>
            <a:r>
              <a:rPr lang="ru-RU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. </a:t>
            </a:r>
            <a:r>
              <a:rPr lang="ru-RU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Генри</a:t>
            </a:r>
            <a:endParaRPr lang="ru-RU" b="1" dirty="0" smtClean="0"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8" name="Picture 6" descr="https://krot.info/uploads/posts/2020-01/1579529792_16-26.jpg"/>
          <p:cNvPicPr>
            <a:picLocks noChangeAspect="1" noChangeArrowheads="1"/>
          </p:cNvPicPr>
          <p:nvPr/>
        </p:nvPicPr>
        <p:blipFill>
          <a:blip r:embed="rId3" cstate="print"/>
          <a:srcRect l="18750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26876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Источники</a:t>
            </a:r>
            <a:endParaRPr lang="ru-RU" sz="3600" b="1" dirty="0" smtClean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416496" y="1268760"/>
            <a:ext cx="9145016" cy="520181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lvl="0">
              <a:spcBef>
                <a:spcPct val="20000"/>
              </a:spcBef>
            </a:pPr>
            <a:r>
              <a:rPr lang="en-US" sz="2600" b="1" dirty="0" smtClean="0">
                <a:latin typeface="Candara" pitchFamily="34" charset="0"/>
                <a:hlinkClick r:id="rId4"/>
              </a:rPr>
              <a:t>https://www.calend.ru/holidays/0/0/43/</a:t>
            </a:r>
            <a:endParaRPr lang="ru-RU" sz="2600" b="1" dirty="0" smtClean="0">
              <a:latin typeface="Candara" pitchFamily="34" charset="0"/>
            </a:endParaRPr>
          </a:p>
          <a:p>
            <a:pPr lvl="0">
              <a:spcBef>
                <a:spcPct val="20000"/>
              </a:spcBef>
            </a:pPr>
            <a:r>
              <a:rPr lang="en-US" sz="2600" b="1" dirty="0" smtClean="0">
                <a:latin typeface="Candara" pitchFamily="34" charset="0"/>
                <a:hlinkClick r:id="rId5"/>
              </a:rPr>
              <a:t>https://img-fotki.yandex.ru/get/52085/268096604.571/0_1774c4_6702bd37_orig</a:t>
            </a:r>
            <a:endParaRPr lang="ru-RU" sz="2600" b="1" dirty="0" smtClean="0">
              <a:latin typeface="Candara" pitchFamily="34" charset="0"/>
            </a:endParaRPr>
          </a:p>
          <a:p>
            <a:pPr lvl="0">
              <a:spcBef>
                <a:spcPct val="20000"/>
              </a:spcBef>
            </a:pPr>
            <a:r>
              <a:rPr lang="en-US" sz="2600" b="1" dirty="0" smtClean="0">
                <a:latin typeface="Candara" pitchFamily="34" charset="0"/>
                <a:hlinkClick r:id="rId6"/>
              </a:rPr>
              <a:t>https://flomaster.top/uploads/posts/2021-11/1635877527_3-flomaster-club-p-narisovannie-chelovechki-semya-krasivii-ri-4.jpg</a:t>
            </a:r>
            <a:r>
              <a:rPr lang="ru-RU" sz="2600" b="1" dirty="0" smtClean="0">
                <a:latin typeface="Candara" pitchFamily="34" charset="0"/>
              </a:rPr>
              <a:t> </a:t>
            </a:r>
          </a:p>
          <a:p>
            <a:pPr lvl="0">
              <a:spcBef>
                <a:spcPct val="20000"/>
              </a:spcBef>
            </a:pPr>
            <a:r>
              <a:rPr lang="en-US" sz="2600" b="1" dirty="0" smtClean="0">
                <a:latin typeface="Candara" pitchFamily="34" charset="0"/>
                <a:hlinkClick r:id="rId7"/>
              </a:rPr>
              <a:t>https://sim.ucoz.net/_pu/1/05847677.jpg</a:t>
            </a:r>
            <a:endParaRPr lang="ru-RU" sz="2600" b="1" dirty="0" smtClean="0">
              <a:latin typeface="Candara" pitchFamily="34" charset="0"/>
            </a:endParaRPr>
          </a:p>
          <a:p>
            <a:pPr lvl="0">
              <a:spcBef>
                <a:spcPct val="20000"/>
              </a:spcBef>
            </a:pPr>
            <a:r>
              <a:rPr lang="en-US" sz="2600" b="1" dirty="0" smtClean="0">
                <a:latin typeface="Candara" pitchFamily="34" charset="0"/>
                <a:hlinkClick r:id="rId8"/>
              </a:rPr>
              <a:t>https://kalix.club/uploads/posts/2022-12/1671695454_kalix-club-p-den-semi-lyubvi-i-vernosti-fon-instagram-60.jpg</a:t>
            </a:r>
            <a:r>
              <a:rPr lang="ru-RU" sz="2600" b="1" dirty="0" smtClean="0">
                <a:latin typeface="Candara" pitchFamily="34" charset="0"/>
              </a:rPr>
              <a:t> </a:t>
            </a:r>
          </a:p>
          <a:p>
            <a:pPr lvl="0">
              <a:spcBef>
                <a:spcPct val="20000"/>
              </a:spcBef>
            </a:pPr>
            <a:r>
              <a:rPr lang="en-US" sz="2600" b="1" dirty="0" smtClean="0">
                <a:latin typeface="Candara" pitchFamily="34" charset="0"/>
                <a:hlinkClick r:id="rId9"/>
              </a:rPr>
              <a:t>https://goodwalls.top/uploads/posts/2023-09/thumbs/1694507293_elmina-club-p-biryuzovii-gorizontalnii-fon-krasivo</a:t>
            </a:r>
            <a:endParaRPr lang="ru-RU" sz="2600" b="1" dirty="0" smtClean="0">
              <a:latin typeface="Candara" pitchFamily="34" charset="0"/>
            </a:endParaRPr>
          </a:p>
          <a:p>
            <a:pPr lvl="0">
              <a:spcBef>
                <a:spcPct val="20000"/>
              </a:spcBef>
            </a:pPr>
            <a:r>
              <a:rPr lang="en-US" sz="2600" b="1" dirty="0" smtClean="0">
                <a:latin typeface="Candara" pitchFamily="34" charset="0"/>
                <a:hlinkClick r:id="rId10"/>
              </a:rPr>
              <a:t>https://i.pinimg.com/originals/d1/ac/13/d1ac13c9e675a81800bc9f2d37257092.jpg</a:t>
            </a:r>
            <a:r>
              <a:rPr lang="ru-RU" sz="2600" b="1" dirty="0" smtClean="0">
                <a:latin typeface="Candara" pitchFamily="34" charset="0"/>
              </a:rPr>
              <a:t> </a:t>
            </a:r>
          </a:p>
          <a:p>
            <a:pPr lvl="0">
              <a:spcBef>
                <a:spcPct val="20000"/>
              </a:spcBef>
            </a:pPr>
            <a:r>
              <a:rPr lang="en-US" sz="2600" b="1" dirty="0" smtClean="0">
                <a:latin typeface="Candara" pitchFamily="34" charset="0"/>
                <a:hlinkClick r:id="rId11"/>
              </a:rPr>
              <a:t>https://gas-kvas.com/uploads/posts/2023-01/1674266256_gas-kvas-com-p-risunki-mama-i-ditya-na-den-materi-8.png</a:t>
            </a:r>
            <a:endParaRPr lang="ru-RU" sz="2600" b="1" dirty="0" smtClean="0">
              <a:latin typeface="Candara" pitchFamily="34" charset="0"/>
            </a:endParaRPr>
          </a:p>
          <a:p>
            <a:pPr lvl="0">
              <a:spcBef>
                <a:spcPct val="20000"/>
              </a:spcBef>
            </a:pPr>
            <a:r>
              <a:rPr lang="en-US" sz="2600" b="1" dirty="0" smtClean="0">
                <a:latin typeface="Candara" pitchFamily="34" charset="0"/>
                <a:hlinkClick r:id="rId12"/>
              </a:rPr>
              <a:t>https://</a:t>
            </a:r>
            <a:r>
              <a:rPr lang="en-US" sz="2600" b="1" dirty="0" smtClean="0">
                <a:latin typeface="Candara" pitchFamily="34" charset="0"/>
                <a:hlinkClick r:id="rId12"/>
              </a:rPr>
              <a:t>bogatyr.club/uploads/posts/2023-03/1679734840_bogatyr-club-p-fon-svetlo-sinii-dlya-prezentatsii-insta</a:t>
            </a:r>
            <a:endParaRPr lang="ru-RU" sz="2600" b="1" dirty="0" smtClean="0">
              <a:latin typeface="Candara" pitchFamily="34" charset="0"/>
            </a:endParaRPr>
          </a:p>
          <a:p>
            <a:pPr lvl="0">
              <a:spcBef>
                <a:spcPct val="20000"/>
              </a:spcBef>
            </a:pPr>
            <a:r>
              <a:rPr lang="en-US" sz="2600" b="1" dirty="0" smtClean="0">
                <a:latin typeface="Candara" pitchFamily="34" charset="0"/>
                <a:hlinkClick r:id="rId13"/>
              </a:rPr>
              <a:t>https://</a:t>
            </a:r>
            <a:r>
              <a:rPr lang="en-US" sz="2600" b="1" dirty="0" smtClean="0">
                <a:latin typeface="Candara" pitchFamily="34" charset="0"/>
                <a:hlinkClick r:id="rId13"/>
              </a:rPr>
              <a:t>free-png.ru/wp-content/uploads/2022/09/free-png.ru-22.png</a:t>
            </a:r>
            <a:endParaRPr lang="ru-RU" sz="2600" b="1" dirty="0" smtClean="0">
              <a:latin typeface="Candara" pitchFamily="34" charset="0"/>
            </a:endParaRPr>
          </a:p>
          <a:p>
            <a:pPr lvl="0">
              <a:spcBef>
                <a:spcPct val="20000"/>
              </a:spcBef>
            </a:pPr>
            <a:r>
              <a:rPr lang="en-US" sz="2600" b="1" dirty="0" smtClean="0">
                <a:latin typeface="Candara" pitchFamily="34" charset="0"/>
                <a:hlinkClick r:id="rId14"/>
              </a:rPr>
              <a:t>https://</a:t>
            </a:r>
            <a:r>
              <a:rPr lang="en-US" sz="2600" b="1" dirty="0" smtClean="0">
                <a:latin typeface="Candara" pitchFamily="34" charset="0"/>
                <a:hlinkClick r:id="rId14"/>
              </a:rPr>
              <a:t>img-s-msn-com.akamaized.net/tenant/amp/entityid/AA1bBviZ.img</a:t>
            </a:r>
            <a:endParaRPr lang="ru-RU" sz="2600" b="1" dirty="0" smtClean="0">
              <a:latin typeface="Candara" pitchFamily="34" charset="0"/>
            </a:endParaRPr>
          </a:p>
          <a:p>
            <a:pPr lvl="0">
              <a:spcBef>
                <a:spcPct val="20000"/>
              </a:spcBef>
            </a:pPr>
            <a:r>
              <a:rPr lang="en-US" sz="2600" b="1" dirty="0" smtClean="0">
                <a:latin typeface="Candara" pitchFamily="34" charset="0"/>
                <a:hlinkClick r:id="rId15"/>
              </a:rPr>
              <a:t>https://</a:t>
            </a:r>
            <a:r>
              <a:rPr lang="en-US" sz="2600" b="1" dirty="0" smtClean="0">
                <a:latin typeface="Candara" pitchFamily="34" charset="0"/>
                <a:hlinkClick r:id="rId15"/>
              </a:rPr>
              <a:t>www.robinage.com/wp-content/uploads/2022/08/A-Blessing-Bestowed-Upon-You-2048x1365.jpg</a:t>
            </a:r>
            <a:r>
              <a:rPr lang="ru-RU" sz="2600" b="1" dirty="0" smtClean="0">
                <a:latin typeface="Candara" pitchFamily="34" charset="0"/>
              </a:rPr>
              <a:t>   </a:t>
            </a:r>
            <a:r>
              <a:rPr lang="ru-RU" sz="2600" b="1" dirty="0" smtClean="0">
                <a:latin typeface="Candara" pitchFamily="34" charset="0"/>
              </a:rPr>
              <a:t>     </a:t>
            </a:r>
            <a:endParaRPr lang="ru-RU" sz="2600" b="1" dirty="0" smtClean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663</Words>
  <Application>Microsoft Office PowerPoint</Application>
  <PresentationFormat>Лист A4 (210x297 мм)</PresentationFormat>
  <Paragraphs>63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КАЛЕНДАРЬ СЕМЕЙНЫХ ПРАЗДНИКОВ </vt:lpstr>
      <vt:lpstr>Слайд 2</vt:lpstr>
      <vt:lpstr>Слайд 3</vt:lpstr>
      <vt:lpstr>Отмечаем всей семьей</vt:lpstr>
      <vt:lpstr>8 марта Международный женский день</vt:lpstr>
      <vt:lpstr>10 апреля День братьев и сестер</vt:lpstr>
      <vt:lpstr>15 мая Международный  день семей</vt:lpstr>
      <vt:lpstr>1 июня Международный день защиты детей</vt:lpstr>
      <vt:lpstr>8 июля День семьи, любви и верности в России</vt:lpstr>
      <vt:lpstr>Третье воскресенье октября День отца в России (в 2024 году – 20 октября)</vt:lpstr>
      <vt:lpstr>28 октября День бабушек и дедушек в России</vt:lpstr>
      <vt:lpstr>22 ноября День сыновей</vt:lpstr>
      <vt:lpstr>Последнее воскресенье ноября День матери в России (в 2024 году – 24 ноября)</vt:lpstr>
      <vt:lpstr>Слайд 14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153</cp:revision>
  <dcterms:created xsi:type="dcterms:W3CDTF">2020-08-09T09:09:40Z</dcterms:created>
  <dcterms:modified xsi:type="dcterms:W3CDTF">2024-01-21T08:00:30Z</dcterms:modified>
</cp:coreProperties>
</file>