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8" r:id="rId4"/>
    <p:sldId id="263" r:id="rId5"/>
    <p:sldId id="261" r:id="rId6"/>
    <p:sldId id="259" r:id="rId7"/>
    <p:sldId id="260" r:id="rId8"/>
    <p:sldId id="262" r:id="rId9"/>
    <p:sldId id="267" r:id="rId10"/>
    <p:sldId id="268" r:id="rId11"/>
    <p:sldId id="269" r:id="rId12"/>
    <p:sldId id="271" r:id="rId13"/>
    <p:sldId id="270" r:id="rId14"/>
    <p:sldId id="265" r:id="rId15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99"/>
    <a:srgbClr val="990099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qrcoder.ru/?t=l" TargetMode="External"/><Relationship Id="rId3" Type="http://schemas.openxmlformats.org/officeDocument/2006/relationships/hyperlink" Target="https://www.calend.ru/holidays/0/0/199/" TargetMode="External"/><Relationship Id="rId7" Type="http://schemas.openxmlformats.org/officeDocument/2006/relationships/hyperlink" Target="http://zapovednoe-podlemorye.ru/" TargetMode="External"/><Relationship Id="rId12" Type="http://schemas.openxmlformats.org/officeDocument/2006/relationships/hyperlink" Target="https://botsad.volgatech.net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zapoved.ru/" TargetMode="External"/><Relationship Id="rId11" Type="http://schemas.openxmlformats.org/officeDocument/2006/relationships/hyperlink" Target="http://www.&#1084;&#1072;&#1088;&#1080;&#1081;-&#1095;&#1086;&#1076;&#1088;&#1072;.&#1088;&#1092;/" TargetMode="External"/><Relationship Id="rId5" Type="http://schemas.openxmlformats.org/officeDocument/2006/relationships/hyperlink" Target="https://www.iacgov.ru/" TargetMode="External"/><Relationship Id="rId10" Type="http://schemas.openxmlformats.org/officeDocument/2006/relationships/hyperlink" Target="https://b-kokshaga.ru/" TargetMode="External"/><Relationship Id="rId4" Type="http://schemas.openxmlformats.org/officeDocument/2006/relationships/hyperlink" Target="http://www.mnr.gov.ru/" TargetMode="External"/><Relationship Id="rId9" Type="http://schemas.openxmlformats.org/officeDocument/2006/relationships/hyperlink" Target="http://abali.ru/vektornyj-gerb-respubliki-marij-e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ТЕХПРОМ\Pictures\Jivaya.planeta\Image_1207.jpg"/>
          <p:cNvPicPr>
            <a:picLocks noChangeAspect="1" noChangeArrowheads="1"/>
          </p:cNvPicPr>
          <p:nvPr/>
        </p:nvPicPr>
        <p:blipFill>
          <a:blip r:embed="rId2" cstate="print"/>
          <a:srcRect t="7324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0472" y="332656"/>
            <a:ext cx="9561512" cy="1830065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Сберечь и приумножить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32920" y="4149080"/>
            <a:ext cx="5673080" cy="1752600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11 января – </a:t>
            </a:r>
          </a:p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День заповедников и </a:t>
            </a:r>
          </a:p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национальных парков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99.r.photoshare.ru/00995/0097db0baf821dae63c0e006056a44bf4120565f.jpg"/>
          <p:cNvPicPr>
            <a:picLocks noChangeAspect="1" noChangeArrowheads="1"/>
          </p:cNvPicPr>
          <p:nvPr/>
        </p:nvPicPr>
        <p:blipFill>
          <a:blip r:embed="rId2" cstate="print"/>
          <a:srcRect b="2457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48544" y="980728"/>
            <a:ext cx="835292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>
                <a:solidFill>
                  <a:srgbClr val="000099"/>
                </a:solidFill>
                <a:latin typeface="Candara" pitchFamily="34" charset="0"/>
              </a:rPr>
              <a:t>11 января </a:t>
            </a:r>
            <a:r>
              <a:rPr lang="ru-RU" sz="3600" b="1" dirty="0" smtClean="0">
                <a:latin typeface="Candara" pitchFamily="34" charset="0"/>
              </a:rPr>
              <a:t>в России отмечается </a:t>
            </a:r>
            <a:r>
              <a:rPr lang="ru-RU" sz="3600" b="1" dirty="0" smtClean="0">
                <a:solidFill>
                  <a:srgbClr val="000099"/>
                </a:solidFill>
                <a:latin typeface="Candara" pitchFamily="34" charset="0"/>
              </a:rPr>
              <a:t>День заповедников и национальных парков</a:t>
            </a:r>
            <a:r>
              <a:rPr lang="ru-RU" sz="3600" b="1" dirty="0" smtClean="0">
                <a:latin typeface="Candara" pitchFamily="34" charset="0"/>
              </a:rPr>
              <a:t>.</a:t>
            </a:r>
          </a:p>
          <a:p>
            <a:pPr marL="0" indent="0">
              <a:buNone/>
            </a:pPr>
            <a:endParaRPr lang="ru-RU" sz="3600" b="1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3600" b="1" dirty="0" smtClean="0">
                <a:latin typeface="Candara" pitchFamily="34" charset="0"/>
              </a:rPr>
              <a:t>Этот праздник отмечается </a:t>
            </a:r>
            <a:r>
              <a:rPr lang="ru-RU" sz="3600" b="1" dirty="0" smtClean="0">
                <a:solidFill>
                  <a:srgbClr val="000099"/>
                </a:solidFill>
                <a:latin typeface="Candara" pitchFamily="34" charset="0"/>
              </a:rPr>
              <a:t>с 1997 года </a:t>
            </a:r>
            <a:r>
              <a:rPr lang="ru-RU" sz="3600" b="1" dirty="0" smtClean="0">
                <a:latin typeface="Candara" pitchFamily="34" charset="0"/>
              </a:rPr>
              <a:t>по инициативе Центра охраны дикой природы и Всемирного фонда дикой природы.</a:t>
            </a:r>
            <a:endParaRPr lang="ru-RU" sz="36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i0.wp.com/cdn.wallpapersafari.com/91/5/AOR6vc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b="3428"/>
          <a:stretch>
            <a:fillRect/>
          </a:stretch>
        </p:blipFill>
        <p:spPr bwMode="auto">
          <a:xfrm>
            <a:off x="0" y="0"/>
            <a:ext cx="9923063" cy="6858000"/>
          </a:xfrm>
          <a:prstGeom prst="rect">
            <a:avLst/>
          </a:prstGeom>
          <a:noFill/>
        </p:spPr>
      </p:pic>
      <p:pic>
        <p:nvPicPr>
          <p:cNvPr id="5124" name="Picture 4" descr="http://zapovednoe-podlemorye.ru/upload/iblock/e63/e63cce8ca724dc23881534266763058b.jpg"/>
          <p:cNvPicPr>
            <a:picLocks noChangeAspect="1" noChangeArrowheads="1"/>
          </p:cNvPicPr>
          <p:nvPr/>
        </p:nvPicPr>
        <p:blipFill>
          <a:blip r:embed="rId3" cstate="print"/>
          <a:srcRect l="2695" r="1312"/>
          <a:stretch>
            <a:fillRect/>
          </a:stretch>
        </p:blipFill>
        <p:spPr bwMode="auto">
          <a:xfrm>
            <a:off x="6705644" y="188640"/>
            <a:ext cx="2912324" cy="2016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520" y="2276872"/>
            <a:ext cx="8915400" cy="4581128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000099"/>
                </a:solidFill>
                <a:latin typeface="Candara" pitchFamily="34" charset="0"/>
              </a:rPr>
              <a:t>11 января 1917 года </a:t>
            </a:r>
            <a:r>
              <a:rPr lang="ru-RU" dirty="0" smtClean="0">
                <a:latin typeface="Candara" pitchFamily="34" charset="0"/>
              </a:rPr>
              <a:t>в Бурятии был создан первый в России общегосударственный заповедник.</a:t>
            </a:r>
          </a:p>
          <a:p>
            <a:pPr marL="0" indent="0">
              <a:buNone/>
            </a:pPr>
            <a:r>
              <a:rPr lang="ru-RU" b="1" dirty="0" err="1" smtClean="0">
                <a:solidFill>
                  <a:srgbClr val="000099"/>
                </a:solidFill>
                <a:latin typeface="Candara" pitchFamily="34" charset="0"/>
              </a:rPr>
              <a:t>Баргузинский</a:t>
            </a:r>
            <a:r>
              <a:rPr lang="ru-RU" b="1" dirty="0" smtClean="0">
                <a:solidFill>
                  <a:srgbClr val="000099"/>
                </a:solidFill>
                <a:latin typeface="Candara" pitchFamily="34" charset="0"/>
              </a:rPr>
              <a:t> государственный природный биосферный заповедник </a:t>
            </a:r>
            <a:r>
              <a:rPr lang="ru-RU" dirty="0" smtClean="0">
                <a:latin typeface="Candara" pitchFamily="34" charset="0"/>
              </a:rPr>
              <a:t>с 1986 года входит в число биосферных резерватов ЮНЕСКО. В 1996 году территория заповедника полностью вошла в состав объекта Всемирного природного наследия ЮНЕСКО </a:t>
            </a:r>
            <a:r>
              <a:rPr lang="ru-RU" b="1" dirty="0" smtClean="0">
                <a:solidFill>
                  <a:srgbClr val="000099"/>
                </a:solidFill>
                <a:latin typeface="Candara" pitchFamily="34" charset="0"/>
              </a:rPr>
              <a:t>«Озеро Байкал»</a:t>
            </a:r>
            <a:r>
              <a:rPr lang="ru-RU" dirty="0" smtClean="0">
                <a:latin typeface="Candara" pitchFamily="34" charset="0"/>
              </a:rPr>
              <a:t>. </a:t>
            </a:r>
            <a:endParaRPr lang="ru-RU" dirty="0">
              <a:latin typeface="Candara" pitchFamily="34" charset="0"/>
            </a:endParaRPr>
          </a:p>
        </p:txBody>
      </p:sp>
      <p:pic>
        <p:nvPicPr>
          <p:cNvPr id="7" name="Picture 2" descr="http://zapovednoe-podlemorye.ru/upload/iblock/f34/f34640aea0de9010818f4481cca22163.jpg"/>
          <p:cNvPicPr>
            <a:picLocks noChangeAspect="1" noChangeArrowheads="1"/>
          </p:cNvPicPr>
          <p:nvPr/>
        </p:nvPicPr>
        <p:blipFill>
          <a:blip r:embed="rId4" cstate="print"/>
          <a:srcRect l="2751"/>
          <a:stretch>
            <a:fillRect/>
          </a:stretch>
        </p:blipFill>
        <p:spPr bwMode="auto">
          <a:xfrm>
            <a:off x="3584848" y="188640"/>
            <a:ext cx="2912324" cy="2016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6" name="Picture 6" descr="http://zapovednoe-podlemorye.ru/upload/iblock/16a/16a41c1a1b8801fd187f3e57e82394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3202" y="188640"/>
            <a:ext cx="3025622" cy="2016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0.wp.com/cdn.wallpapersafari.com/91/5/AOR6vc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b="3428"/>
          <a:stretch>
            <a:fillRect/>
          </a:stretch>
        </p:blipFill>
        <p:spPr bwMode="auto">
          <a:xfrm>
            <a:off x="0" y="0"/>
            <a:ext cx="9923063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4528" y="731836"/>
            <a:ext cx="8706172" cy="5649492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000099"/>
                </a:solidFill>
                <a:latin typeface="Candara" pitchFamily="34" charset="0"/>
              </a:rPr>
              <a:t>Особо охраняемые природные территории </a:t>
            </a:r>
            <a:r>
              <a:rPr lang="ru-RU" dirty="0" smtClean="0">
                <a:latin typeface="Candara" pitchFamily="34" charset="0"/>
              </a:rPr>
              <a:t>-  красивейшие места России! </a:t>
            </a:r>
          </a:p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Они занимают почти 12% площади нашей страны и охватывают все ее природные зоны — от полярных пустынь до субтропиков. </a:t>
            </a:r>
          </a:p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Эти территории разделены на государственные природные заповедники (биосферные), национальные парки, природные парки, государственные природные заказники и памятники природы.</a:t>
            </a:r>
            <a:endParaRPr lang="ru-RU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0.wp.com/cdn.wallpapersafari.com/91/5/AOR6vc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b="3428"/>
          <a:stretch>
            <a:fillRect/>
          </a:stretch>
        </p:blipFill>
        <p:spPr bwMode="auto">
          <a:xfrm>
            <a:off x="0" y="0"/>
            <a:ext cx="9923063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90128" y="1711349"/>
            <a:ext cx="8915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Особо охраняемые природные территории (ООПТ) относятся к объектам общенационального достояния. </a:t>
            </a:r>
          </a:p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Организация и функционирование особо охраняемых природных территорий федерального значения находится в ведении Министерства природных ресурсов и экологии Российской Федерации.</a:t>
            </a:r>
            <a:endParaRPr lang="ru-RU" dirty="0">
              <a:latin typeface="Candara" pitchFamily="34" charset="0"/>
            </a:endParaRPr>
          </a:p>
        </p:txBody>
      </p:sp>
      <p:pic>
        <p:nvPicPr>
          <p:cNvPr id="3074" name="Picture 2" descr="https://dist-dpo.ru/pluginfile.php/7144/course/overviewfiles/mpr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4568" y="0"/>
            <a:ext cx="7223125" cy="1736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0.wp.com/cdn.wallpapersafari.com/91/5/AOR6vc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b="3428"/>
          <a:stretch>
            <a:fillRect/>
          </a:stretch>
        </p:blipFill>
        <p:spPr bwMode="auto">
          <a:xfrm>
            <a:off x="0" y="0"/>
            <a:ext cx="9923063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76536" y="476672"/>
            <a:ext cx="8352928" cy="36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Candara" pitchFamily="34" charset="0"/>
              </a:rPr>
              <a:t>На сегодняшний день в России существует </a:t>
            </a:r>
            <a:r>
              <a:rPr lang="ru-RU" sz="2800" dirty="0" smtClean="0">
                <a:latin typeface="Candara" pitchFamily="34" charset="0"/>
              </a:rPr>
              <a:t>              </a:t>
            </a:r>
            <a:r>
              <a:rPr lang="ru-RU" sz="2800" b="1" dirty="0" smtClean="0">
                <a:solidFill>
                  <a:srgbClr val="000099"/>
                </a:solidFill>
                <a:latin typeface="Candara" pitchFamily="34" charset="0"/>
              </a:rPr>
              <a:t>238 </a:t>
            </a:r>
            <a:r>
              <a:rPr lang="ru-RU" sz="2800" b="1" dirty="0" smtClean="0">
                <a:solidFill>
                  <a:srgbClr val="000099"/>
                </a:solidFill>
                <a:latin typeface="Candara" pitchFamily="34" charset="0"/>
              </a:rPr>
              <a:t>особо </a:t>
            </a:r>
            <a:r>
              <a:rPr lang="ru-RU" sz="2800" b="1" dirty="0" smtClean="0">
                <a:solidFill>
                  <a:srgbClr val="000099"/>
                </a:solidFill>
                <a:latin typeface="Candara" pitchFamily="34" charset="0"/>
              </a:rPr>
              <a:t>охраняемых природных территорий </a:t>
            </a:r>
            <a:r>
              <a:rPr lang="ru-RU" sz="2800" dirty="0" smtClean="0">
                <a:latin typeface="Candara" pitchFamily="34" charset="0"/>
              </a:rPr>
              <a:t>федерального значения: 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0099"/>
                </a:solidFill>
                <a:latin typeface="Candara" pitchFamily="34" charset="0"/>
              </a:rPr>
              <a:t>     </a:t>
            </a:r>
            <a:r>
              <a:rPr lang="ru-RU" sz="2800" b="1" dirty="0" smtClean="0">
                <a:solidFill>
                  <a:srgbClr val="000099"/>
                </a:solidFill>
                <a:latin typeface="Candara" pitchFamily="34" charset="0"/>
              </a:rPr>
              <a:t>107 </a:t>
            </a:r>
            <a:r>
              <a:rPr lang="ru-RU" sz="2800" b="1" dirty="0" smtClean="0">
                <a:solidFill>
                  <a:srgbClr val="000099"/>
                </a:solidFill>
                <a:latin typeface="Candara" pitchFamily="34" charset="0"/>
              </a:rPr>
              <a:t>заповедников</a:t>
            </a:r>
            <a:r>
              <a:rPr lang="ru-RU" sz="2800" dirty="0" smtClean="0">
                <a:latin typeface="Candara" pitchFamily="34" charset="0"/>
              </a:rPr>
              <a:t>, 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0099"/>
                </a:solidFill>
                <a:latin typeface="Candara" pitchFamily="34" charset="0"/>
              </a:rPr>
              <a:t>     </a:t>
            </a:r>
            <a:r>
              <a:rPr lang="ru-RU" sz="2800" b="1" dirty="0" smtClean="0">
                <a:solidFill>
                  <a:srgbClr val="000099"/>
                </a:solidFill>
                <a:latin typeface="Candara" pitchFamily="34" charset="0"/>
              </a:rPr>
              <a:t>68 </a:t>
            </a:r>
            <a:r>
              <a:rPr lang="ru-RU" sz="2800" b="1" dirty="0" smtClean="0">
                <a:solidFill>
                  <a:srgbClr val="000099"/>
                </a:solidFill>
                <a:latin typeface="Candara" pitchFamily="34" charset="0"/>
              </a:rPr>
              <a:t>национальных </a:t>
            </a:r>
            <a:r>
              <a:rPr lang="ru-RU" sz="2800" b="1" dirty="0" smtClean="0">
                <a:solidFill>
                  <a:srgbClr val="000099"/>
                </a:solidFill>
                <a:latin typeface="Candara" pitchFamily="34" charset="0"/>
              </a:rPr>
              <a:t>парка,</a:t>
            </a:r>
            <a:r>
              <a:rPr lang="ru-RU" sz="2800" dirty="0" smtClean="0">
                <a:latin typeface="Candara" pitchFamily="34" charset="0"/>
              </a:rPr>
              <a:t> </a:t>
            </a:r>
            <a:endParaRPr lang="ru-RU" sz="2800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0099"/>
                </a:solidFill>
                <a:latin typeface="Candara" pitchFamily="34" charset="0"/>
              </a:rPr>
              <a:t>     </a:t>
            </a:r>
            <a:r>
              <a:rPr lang="ru-RU" sz="2800" b="1" dirty="0" smtClean="0">
                <a:solidFill>
                  <a:srgbClr val="000099"/>
                </a:solidFill>
                <a:latin typeface="Candara" pitchFamily="34" charset="0"/>
              </a:rPr>
              <a:t>63 </a:t>
            </a:r>
            <a:r>
              <a:rPr lang="ru-RU" sz="2800" b="1" dirty="0" smtClean="0">
                <a:solidFill>
                  <a:srgbClr val="000099"/>
                </a:solidFill>
                <a:latin typeface="Candara" pitchFamily="34" charset="0"/>
              </a:rPr>
              <a:t>заказников</a:t>
            </a:r>
            <a:r>
              <a:rPr lang="ru-RU" sz="2800" dirty="0" smtClean="0">
                <a:latin typeface="Candara" pitchFamily="34" charset="0"/>
              </a:rPr>
              <a:t>.</a:t>
            </a:r>
            <a:endParaRPr lang="ru-RU" sz="2800" dirty="0" smtClean="0">
              <a:latin typeface="Candara" pitchFamily="34" charset="0"/>
            </a:endParaRPr>
          </a:p>
        </p:txBody>
      </p:sp>
      <p:pic>
        <p:nvPicPr>
          <p:cNvPr id="4100" name="Picture 4" descr="http://www.pngonly.com/wp-content/uploads/2017/07/Tiger-Clipart-PNG-Image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1072" y="1268760"/>
            <a:ext cx="4017497" cy="2167205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7629" t="15375" r="5482" b="9813"/>
          <a:stretch>
            <a:fillRect/>
          </a:stretch>
        </p:blipFill>
        <p:spPr bwMode="auto">
          <a:xfrm>
            <a:off x="1712640" y="3573016"/>
            <a:ext cx="6336704" cy="30674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s://i0.wp.com/cdn.wallpapersafari.com/91/5/AOR6vc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b="3428"/>
          <a:stretch>
            <a:fillRect/>
          </a:stretch>
        </p:blipFill>
        <p:spPr bwMode="auto">
          <a:xfrm>
            <a:off x="0" y="0"/>
            <a:ext cx="9923063" cy="6858000"/>
          </a:xfrm>
          <a:prstGeom prst="rect">
            <a:avLst/>
          </a:prstGeom>
          <a:noFill/>
        </p:spPr>
      </p:pic>
      <p:pic>
        <p:nvPicPr>
          <p:cNvPr id="1028" name="Picture 4" descr="http://qrcoder.ru/code/?http%3A%2F%2Fwww.zapoved.ru%2F&amp;6&amp;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2600" y="2420888"/>
            <a:ext cx="2263775" cy="22637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44488" y="1628800"/>
            <a:ext cx="4176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latin typeface="Candara" pitchFamily="34" charset="0"/>
              </a:rPr>
              <a:t>Сайт «Особо охраняемые природные территории Российской Федерации»</a:t>
            </a:r>
            <a:endParaRPr lang="ru-RU" b="1" dirty="0">
              <a:latin typeface="Candara" pitchFamily="34" charset="0"/>
            </a:endParaRPr>
          </a:p>
        </p:txBody>
      </p:sp>
      <p:pic>
        <p:nvPicPr>
          <p:cNvPr id="1030" name="Picture 6" descr="http://qrcoder.ru/code/?http%3A%2F%2Fwww.mnr.gov.ru%2Factivity%2Foopt%2F&amp;6&amp;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33120" y="2780928"/>
            <a:ext cx="2248793" cy="22487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241032" y="1772816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Candara" pitchFamily="34" charset="0"/>
              </a:rPr>
              <a:t>Страница ООПТ России на сайте Министерства природных ресурсов и экологии РФ</a:t>
            </a:r>
          </a:p>
        </p:txBody>
      </p:sp>
      <p:pic>
        <p:nvPicPr>
          <p:cNvPr id="1036" name="Picture 12" descr="https://cdn2.vectorstock.com/i/1000x1000/16/46/qr-code-scanning-hand-with-phone-vector-15271646.jpg"/>
          <p:cNvPicPr>
            <a:picLocks noChangeAspect="1" noChangeArrowheads="1"/>
          </p:cNvPicPr>
          <p:nvPr/>
        </p:nvPicPr>
        <p:blipFill>
          <a:blip r:embed="rId5" cstate="print"/>
          <a:srcRect b="8113"/>
          <a:stretch>
            <a:fillRect/>
          </a:stretch>
        </p:blipFill>
        <p:spPr bwMode="auto">
          <a:xfrm>
            <a:off x="3872880" y="4365104"/>
            <a:ext cx="1931560" cy="19168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Содержимое 2"/>
          <p:cNvSpPr txBox="1">
            <a:spLocks/>
          </p:cNvSpPr>
          <p:nvPr/>
        </p:nvSpPr>
        <p:spPr>
          <a:xfrm>
            <a:off x="567308" y="260648"/>
            <a:ext cx="8706172" cy="134076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Ссылки на Интернет-ресурсы, посвященные заповедникам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и национальным 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паркам России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0.wp.com/cdn.wallpapersafari.com/91/5/AOR6vc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b="3428"/>
          <a:stretch>
            <a:fillRect/>
          </a:stretch>
        </p:blipFill>
        <p:spPr bwMode="auto">
          <a:xfrm>
            <a:off x="0" y="0"/>
            <a:ext cx="9923063" cy="685800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-87560" y="144016"/>
            <a:ext cx="8706172" cy="112474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Особо охраняемые природные территории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Республики Марий Эл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6496" y="2636912"/>
            <a:ext cx="92890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3</a:t>
            </a:r>
            <a:r>
              <a:rPr lang="ru-RU" sz="3200" dirty="0" smtClean="0">
                <a:effectLst/>
                <a:latin typeface="Candara" pitchFamily="34" charset="0"/>
              </a:rPr>
              <a:t> </a:t>
            </a:r>
            <a:r>
              <a:rPr lang="ru-RU" sz="3200" dirty="0" smtClean="0">
                <a:effectLst/>
                <a:latin typeface="Candara" pitchFamily="34" charset="0"/>
              </a:rPr>
              <a:t>особо охраняемые природные территории федерального значения (ГПЗ 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«Большая Кокшага» </a:t>
            </a:r>
            <a:r>
              <a:rPr lang="ru-RU" sz="3200" dirty="0" smtClean="0">
                <a:effectLst/>
                <a:latin typeface="Candara" pitchFamily="34" charset="0"/>
              </a:rPr>
              <a:t>и национальный парк 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«Марий </a:t>
            </a:r>
            <a:r>
              <a:rPr lang="ru-RU" sz="3200" b="1" dirty="0" err="1" smtClean="0">
                <a:solidFill>
                  <a:srgbClr val="000099"/>
                </a:solidFill>
                <a:latin typeface="Candara" pitchFamily="34" charset="0"/>
              </a:rPr>
              <a:t>Чодра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», ботанический сад</a:t>
            </a:r>
            <a:r>
              <a:rPr lang="ru-RU" sz="3200" dirty="0" smtClean="0">
                <a:latin typeface="Candara" pitchFamily="34" charset="0"/>
              </a:rPr>
              <a:t>)</a:t>
            </a:r>
            <a:r>
              <a:rPr lang="ru-RU" sz="3200" dirty="0" smtClean="0">
                <a:effectLst/>
                <a:latin typeface="Candara" pitchFamily="34" charset="0"/>
              </a:rPr>
              <a:t>,</a:t>
            </a:r>
            <a:endParaRPr lang="ru-RU" sz="3200" dirty="0" smtClean="0">
              <a:effectLst/>
              <a:latin typeface="Candara" pitchFamily="34" charset="0"/>
            </a:endParaRPr>
          </a:p>
          <a:p>
            <a:pPr>
              <a:buFontTx/>
              <a:buChar char="-"/>
            </a:pPr>
            <a:r>
              <a:rPr lang="ru-RU" sz="3200" dirty="0" smtClean="0">
                <a:effectLst/>
                <a:latin typeface="Candara" pitchFamily="34" charset="0"/>
              </a:rPr>
              <a:t> 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50</a:t>
            </a:r>
            <a:r>
              <a:rPr lang="ru-RU" sz="3200" dirty="0" smtClean="0">
                <a:effectLst/>
                <a:latin typeface="Candara" pitchFamily="34" charset="0"/>
              </a:rPr>
              <a:t> особо охраняемых природных территорий республиканского значения (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9 </a:t>
            </a:r>
            <a:r>
              <a:rPr lang="ru-RU" sz="3200" dirty="0" smtClean="0">
                <a:effectLst/>
                <a:latin typeface="Candara" pitchFamily="34" charset="0"/>
              </a:rPr>
              <a:t>государственных природных заказников и 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41 </a:t>
            </a:r>
            <a:r>
              <a:rPr lang="ru-RU" sz="3200" dirty="0" smtClean="0">
                <a:effectLst/>
                <a:latin typeface="Candara" pitchFamily="34" charset="0"/>
              </a:rPr>
              <a:t>памятник природы). </a:t>
            </a:r>
            <a:endParaRPr lang="ru-RU" sz="3200" dirty="0">
              <a:effectLst/>
              <a:latin typeface="Candar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456" y="1340768"/>
            <a:ext cx="8424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effectLst/>
                <a:latin typeface="Candara" pitchFamily="34" charset="0"/>
              </a:rPr>
              <a:t>В настоящее время в природно-заповедный фонд Республики Марий Эл включены:</a:t>
            </a:r>
          </a:p>
        </p:txBody>
      </p:sp>
      <p:pic>
        <p:nvPicPr>
          <p:cNvPr id="2052" name="Picture 4" descr="герб Республики Марий Э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37376" y="188640"/>
            <a:ext cx="1424608" cy="22579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0.wp.com/cdn.wallpapersafari.com/91/5/AOR6vc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b="3428"/>
          <a:stretch>
            <a:fillRect/>
          </a:stretch>
        </p:blipFill>
        <p:spPr bwMode="auto">
          <a:xfrm>
            <a:off x="0" y="0"/>
            <a:ext cx="9923063" cy="685800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567308" y="0"/>
            <a:ext cx="8706172" cy="112474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Государственный природный заповедник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«Большая Кокшага»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4488" y="1124744"/>
            <a:ext cx="9289032" cy="5118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8"/>
            <a:r>
              <a:rPr lang="ru-RU" sz="3200" dirty="0" smtClean="0">
                <a:latin typeface="Candara" pitchFamily="34" charset="0"/>
              </a:rPr>
              <a:t>Заповедник расположен в среднем течении реки Большая Кокшага на территории Килемарского и Медведевского районов Республики Марий Эл</a:t>
            </a:r>
            <a:r>
              <a:rPr lang="ru-RU" sz="3200" dirty="0" smtClean="0">
                <a:effectLst/>
                <a:latin typeface="Candara" pitchFamily="34" charset="0"/>
              </a:rPr>
              <a:t>. </a:t>
            </a:r>
          </a:p>
          <a:p>
            <a:pPr marL="0" lvl="8"/>
            <a:endParaRPr lang="ru-RU" sz="2000" dirty="0" smtClean="0">
              <a:effectLst/>
              <a:latin typeface="Candara" pitchFamily="34" charset="0"/>
            </a:endParaRPr>
          </a:p>
          <a:p>
            <a:pPr marL="0" lvl="8"/>
            <a:r>
              <a:rPr lang="ru-RU" sz="3200" dirty="0" smtClean="0">
                <a:latin typeface="Candara" pitchFamily="34" charset="0"/>
              </a:rPr>
              <a:t>Заповедник учрежден для сохранения и изучения природных комплексов Марийской низменности, расположенной на границе южно-таежных и широколиственных лесов.</a:t>
            </a:r>
          </a:p>
          <a:p>
            <a:pPr marL="0" lvl="8"/>
            <a:endParaRPr lang="ru-RU" sz="2000" dirty="0" smtClean="0">
              <a:latin typeface="Candara" pitchFamily="34" charset="0"/>
            </a:endParaRPr>
          </a:p>
          <a:p>
            <a:pPr marL="0" lvl="8"/>
            <a:r>
              <a:rPr lang="ru-RU" sz="3200" dirty="0" smtClean="0">
                <a:latin typeface="Candara" pitchFamily="34" charset="0"/>
              </a:rPr>
              <a:t>Создан 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14 марта 1993 года</a:t>
            </a:r>
            <a:r>
              <a:rPr lang="ru-RU" sz="3200" dirty="0" smtClean="0">
                <a:latin typeface="Candara" pitchFamily="34" charset="0"/>
              </a:rPr>
              <a:t>.</a:t>
            </a:r>
            <a:br>
              <a:rPr lang="ru-RU" sz="3200" dirty="0" smtClean="0">
                <a:latin typeface="Candara" pitchFamily="34" charset="0"/>
              </a:rPr>
            </a:br>
            <a:r>
              <a:rPr lang="ru-RU" sz="3200" dirty="0" smtClean="0">
                <a:latin typeface="Candara" pitchFamily="34" charset="0"/>
              </a:rPr>
              <a:t>Его площадь – 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21428 га</a:t>
            </a:r>
            <a:r>
              <a:rPr lang="ru-RU" sz="3200" dirty="0" smtClean="0">
                <a:latin typeface="Candara" pitchFamily="34" charset="0"/>
              </a:rPr>
              <a:t>.</a:t>
            </a:r>
          </a:p>
        </p:txBody>
      </p:sp>
      <p:pic>
        <p:nvPicPr>
          <p:cNvPr id="29698" name="Picture 2" descr="https://b-kokshaga.ru/upload/iblock/509/image.image5335.jpg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6254757" y="4509120"/>
            <a:ext cx="2946715" cy="22100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0.wp.com/cdn.wallpapersafari.com/91/5/AOR6vc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b="3428"/>
          <a:stretch>
            <a:fillRect/>
          </a:stretch>
        </p:blipFill>
        <p:spPr bwMode="auto">
          <a:xfrm>
            <a:off x="0" y="0"/>
            <a:ext cx="9923063" cy="685800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567308" y="72008"/>
            <a:ext cx="8706172" cy="112474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Национальный парк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«Марий Чодра»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(«Марийский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лес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»)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0512" y="1124744"/>
            <a:ext cx="90010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8"/>
            <a:r>
              <a:rPr lang="ru-RU" sz="3200" dirty="0" smtClean="0">
                <a:latin typeface="Candara" pitchFamily="34" charset="0"/>
              </a:rPr>
              <a:t>Расположен в юго-восточной части республики, в бассейне реки Илеть, на территории Моркинского, Звениговского и Волжского районов.</a:t>
            </a:r>
            <a:r>
              <a:rPr lang="ru-RU" sz="3200" dirty="0" smtClean="0">
                <a:effectLst/>
                <a:latin typeface="Candara" pitchFamily="34" charset="0"/>
              </a:rPr>
              <a:t> </a:t>
            </a:r>
          </a:p>
          <a:p>
            <a:pPr marL="0" lvl="8"/>
            <a:r>
              <a:rPr lang="ru-RU" sz="3200" dirty="0" smtClean="0">
                <a:latin typeface="Candara" pitchFamily="34" charset="0"/>
              </a:rPr>
              <a:t>Его визитной карточкой по праву являются чистейшие озера и родники, полноводные реки, леса с их разнообразием растительного и животного мира.</a:t>
            </a:r>
          </a:p>
          <a:p>
            <a:pPr marL="0" lvl="8"/>
            <a:endParaRPr lang="ru-RU" dirty="0" smtClean="0">
              <a:latin typeface="Candara" pitchFamily="34" charset="0"/>
            </a:endParaRPr>
          </a:p>
          <a:p>
            <a:pPr marL="0" lvl="8"/>
            <a:r>
              <a:rPr lang="ru-RU" sz="3200" dirty="0" smtClean="0">
                <a:latin typeface="Candara" pitchFamily="34" charset="0"/>
              </a:rPr>
              <a:t>Создан 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2 декабря 1985 года</a:t>
            </a:r>
            <a:r>
              <a:rPr lang="ru-RU" sz="3200" dirty="0" smtClean="0">
                <a:latin typeface="Candara" pitchFamily="34" charset="0"/>
              </a:rPr>
              <a:t>.</a:t>
            </a:r>
            <a:br>
              <a:rPr lang="ru-RU" sz="3200" dirty="0" smtClean="0">
                <a:latin typeface="Candara" pitchFamily="34" charset="0"/>
              </a:rPr>
            </a:br>
            <a:r>
              <a:rPr lang="ru-RU" sz="3200" dirty="0" smtClean="0">
                <a:latin typeface="Candara" pitchFamily="34" charset="0"/>
              </a:rPr>
              <a:t>Его площадь – 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36845 га</a:t>
            </a:r>
            <a:r>
              <a:rPr lang="ru-RU" sz="3200" dirty="0" smtClean="0">
                <a:latin typeface="Candara" pitchFamily="34" charset="0"/>
              </a:rPr>
              <a:t>.</a:t>
            </a:r>
          </a:p>
        </p:txBody>
      </p:sp>
      <p:pic>
        <p:nvPicPr>
          <p:cNvPr id="28674" name="Picture 2" descr="http://www.xn----7sbbpsgsuof8e.xn--p1ai/upload/information_system_4/6/1/3/item_613/information_items_6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8540" y="4653136"/>
            <a:ext cx="2754940" cy="20608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0.wp.com/cdn.wallpapersafari.com/91/5/AOR6vc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b="3428"/>
          <a:stretch>
            <a:fillRect/>
          </a:stretch>
        </p:blipFill>
        <p:spPr bwMode="auto">
          <a:xfrm>
            <a:off x="0" y="0"/>
            <a:ext cx="9923063" cy="685800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0" y="44624"/>
            <a:ext cx="9906000" cy="1124744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Ботанический сад-институт Поволжского государственного технологического университета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76536" y="1052736"/>
            <a:ext cx="8856984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8"/>
            <a:r>
              <a:rPr lang="ru-RU" sz="3200" dirty="0" smtClean="0">
                <a:latin typeface="Candara" pitchFamily="34" charset="0"/>
              </a:rPr>
              <a:t>Расположен в </a:t>
            </a:r>
            <a:r>
              <a:rPr lang="ru-RU" sz="3200" dirty="0" smtClean="0">
                <a:latin typeface="Candara" pitchFamily="34" charset="0"/>
              </a:rPr>
              <a:t>Йошкар-Оле </a:t>
            </a:r>
            <a:r>
              <a:rPr lang="ru-RU" sz="3200" dirty="0" smtClean="0">
                <a:latin typeface="Candara" pitchFamily="34" charset="0"/>
              </a:rPr>
              <a:t>(ул. Мира, 2-Б)</a:t>
            </a:r>
            <a:r>
              <a:rPr lang="ru-RU" sz="3200" dirty="0" smtClean="0">
                <a:effectLst/>
                <a:latin typeface="Candara" pitchFamily="34" charset="0"/>
              </a:rPr>
              <a:t>.</a:t>
            </a:r>
          </a:p>
          <a:p>
            <a:pPr marL="0" lvl="8"/>
            <a:r>
              <a:rPr lang="ru-RU" sz="3200" dirty="0" smtClean="0">
                <a:latin typeface="Candara" pitchFamily="34" charset="0"/>
              </a:rPr>
              <a:t>Является уникальным музеем живых растений под открытым небом в Республике Марий Эл. </a:t>
            </a:r>
          </a:p>
          <a:p>
            <a:pPr marL="0" lvl="8"/>
            <a:endParaRPr lang="ru-RU" sz="1400" dirty="0" smtClean="0">
              <a:latin typeface="Candara" pitchFamily="34" charset="0"/>
            </a:endParaRPr>
          </a:p>
          <a:p>
            <a:pPr marL="0" lvl="8"/>
            <a:r>
              <a:rPr lang="ru-RU" sz="3200" dirty="0" smtClean="0">
                <a:latin typeface="Candara" pitchFamily="34" charset="0"/>
              </a:rPr>
              <a:t>Задачи сада - сбор и сохранение коллекций растений, образовательная и научная деятельность, просвещение населения в области ботаники, экологии и садоводства. </a:t>
            </a:r>
          </a:p>
          <a:p>
            <a:pPr marL="0" lvl="8"/>
            <a:endParaRPr lang="ru-RU" sz="2000" dirty="0" smtClean="0">
              <a:latin typeface="Candara" pitchFamily="34" charset="0"/>
            </a:endParaRPr>
          </a:p>
          <a:p>
            <a:pPr marL="0" lvl="8"/>
            <a:r>
              <a:rPr lang="ru-RU" sz="3200" dirty="0" smtClean="0">
                <a:latin typeface="Candara" pitchFamily="34" charset="0"/>
              </a:rPr>
              <a:t>Основан в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 1939 году</a:t>
            </a:r>
            <a:r>
              <a:rPr lang="ru-RU" sz="3200" dirty="0" smtClean="0">
                <a:latin typeface="Candara" pitchFamily="34" charset="0"/>
              </a:rPr>
              <a:t>.</a:t>
            </a:r>
            <a:br>
              <a:rPr lang="ru-RU" sz="3200" dirty="0" smtClean="0">
                <a:latin typeface="Candara" pitchFamily="34" charset="0"/>
              </a:rPr>
            </a:br>
            <a:r>
              <a:rPr lang="ru-RU" sz="3200" dirty="0" smtClean="0">
                <a:latin typeface="Candara" pitchFamily="34" charset="0"/>
              </a:rPr>
              <a:t>Его площадь – 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73,77 га</a:t>
            </a:r>
            <a:r>
              <a:rPr lang="ru-RU" sz="3200" dirty="0" smtClean="0">
                <a:latin typeface="Candara" pitchFamily="34" charset="0"/>
              </a:rPr>
              <a:t>.</a:t>
            </a:r>
          </a:p>
        </p:txBody>
      </p:sp>
      <p:pic>
        <p:nvPicPr>
          <p:cNvPr id="27650" name="Picture 2" descr="https://botsad.volgatech.net/upload/iblock/b62/b62b9a6388181e6988522a03e3e5b0b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7136" y="4797152"/>
            <a:ext cx="2786539" cy="18723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0.wp.com/cdn.wallpapersafari.com/91/5/AOR6vc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b="3428"/>
          <a:stretch>
            <a:fillRect/>
          </a:stretch>
        </p:blipFill>
        <p:spPr bwMode="auto">
          <a:xfrm>
            <a:off x="0" y="0"/>
            <a:ext cx="9923063" cy="685800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1424608" y="144016"/>
            <a:ext cx="8481392" cy="1124744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Государственные природные заказники республиканского значения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48544" y="1436578"/>
            <a:ext cx="885698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8">
              <a:buFont typeface="Wingdings" pitchFamily="2" charset="2"/>
              <a:buChar char="Ø"/>
            </a:pPr>
            <a:r>
              <a:rPr lang="ru-RU" sz="3200" dirty="0" smtClean="0">
                <a:latin typeface="Candara" pitchFamily="34" charset="0"/>
              </a:rPr>
              <a:t>Комплексный заказник 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«Горное </a:t>
            </a:r>
            <a:r>
              <a:rPr lang="ru-RU" sz="3200" b="1" dirty="0" err="1" smtClean="0">
                <a:solidFill>
                  <a:srgbClr val="000099"/>
                </a:solidFill>
                <a:latin typeface="Candara" pitchFamily="34" charset="0"/>
              </a:rPr>
              <a:t>Заделье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»</a:t>
            </a:r>
          </a:p>
          <a:p>
            <a:pPr marL="0" lvl="8">
              <a:buFont typeface="Wingdings" pitchFamily="2" charset="2"/>
              <a:buChar char="Ø"/>
            </a:pPr>
            <a:r>
              <a:rPr lang="ru-RU" sz="3200" dirty="0" smtClean="0">
                <a:latin typeface="Candara" pitchFamily="34" charset="0"/>
              </a:rPr>
              <a:t>Биологический заказник 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«Холодный ключ»</a:t>
            </a:r>
          </a:p>
          <a:p>
            <a:pPr marL="0" lvl="8">
              <a:buFont typeface="Wingdings" pitchFamily="2" charset="2"/>
              <a:buChar char="Ø"/>
            </a:pPr>
            <a:r>
              <a:rPr lang="ru-RU" sz="3200" dirty="0" smtClean="0">
                <a:latin typeface="Candara" pitchFamily="34" charset="0"/>
              </a:rPr>
              <a:t>Комплексный заказник 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«Каменная Гора»</a:t>
            </a:r>
          </a:p>
          <a:p>
            <a:pPr marL="0" lvl="8">
              <a:buFont typeface="Wingdings" pitchFamily="2" charset="2"/>
              <a:buChar char="Ø"/>
            </a:pPr>
            <a:r>
              <a:rPr lang="ru-RU" sz="3200" dirty="0" smtClean="0">
                <a:latin typeface="Candara" pitchFamily="34" charset="0"/>
              </a:rPr>
              <a:t>Биологический заказник 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«</a:t>
            </a:r>
            <a:r>
              <a:rPr lang="ru-RU" sz="3200" b="1" dirty="0" err="1" smtClean="0">
                <a:solidFill>
                  <a:srgbClr val="000099"/>
                </a:solidFill>
                <a:latin typeface="Candara" pitchFamily="34" charset="0"/>
              </a:rPr>
              <a:t>Марьерский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»</a:t>
            </a:r>
          </a:p>
          <a:p>
            <a:pPr marL="0" lvl="8">
              <a:buFont typeface="Wingdings" pitchFamily="2" charset="2"/>
              <a:buChar char="Ø"/>
            </a:pPr>
            <a:r>
              <a:rPr lang="ru-RU" sz="3200" dirty="0" smtClean="0">
                <a:latin typeface="Candara" pitchFamily="34" charset="0"/>
              </a:rPr>
              <a:t>Лесомелиоративный заказник 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«</a:t>
            </a:r>
            <a:r>
              <a:rPr lang="ru-RU" sz="3200" b="1" dirty="0" err="1" smtClean="0">
                <a:solidFill>
                  <a:srgbClr val="000099"/>
                </a:solidFill>
                <a:latin typeface="Candara" pitchFamily="34" charset="0"/>
              </a:rPr>
              <a:t>Лебедань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»</a:t>
            </a:r>
          </a:p>
          <a:p>
            <a:pPr marL="0" lvl="8">
              <a:buFont typeface="Wingdings" pitchFamily="2" charset="2"/>
              <a:buChar char="Ø"/>
            </a:pPr>
            <a:r>
              <a:rPr lang="ru-RU" sz="3200" dirty="0" smtClean="0">
                <a:latin typeface="Candara" pitchFamily="34" charset="0"/>
              </a:rPr>
              <a:t>Биологический заказник 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«</a:t>
            </a:r>
            <a:r>
              <a:rPr lang="ru-RU" sz="3200" b="1" dirty="0" err="1" smtClean="0">
                <a:solidFill>
                  <a:srgbClr val="000099"/>
                </a:solidFill>
                <a:latin typeface="Candara" pitchFamily="34" charset="0"/>
              </a:rPr>
              <a:t>Тогашевский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»</a:t>
            </a:r>
          </a:p>
          <a:p>
            <a:pPr marL="0" lvl="8">
              <a:buFont typeface="Wingdings" pitchFamily="2" charset="2"/>
              <a:buChar char="Ø"/>
            </a:pPr>
            <a:r>
              <a:rPr lang="ru-RU" sz="3200" dirty="0" smtClean="0">
                <a:latin typeface="Candara" pitchFamily="34" charset="0"/>
              </a:rPr>
              <a:t>Биологический заказник 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«</a:t>
            </a:r>
            <a:r>
              <a:rPr lang="ru-RU" sz="3200" b="1" dirty="0" err="1" smtClean="0">
                <a:solidFill>
                  <a:srgbClr val="000099"/>
                </a:solidFill>
                <a:latin typeface="Candara" pitchFamily="34" charset="0"/>
              </a:rPr>
              <a:t>Емешевский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»</a:t>
            </a:r>
          </a:p>
          <a:p>
            <a:pPr marL="0" lvl="8">
              <a:buFont typeface="Wingdings" pitchFamily="2" charset="2"/>
              <a:buChar char="Ø"/>
            </a:pPr>
            <a:r>
              <a:rPr lang="ru-RU" sz="3200" dirty="0" smtClean="0">
                <a:latin typeface="Candara" pitchFamily="34" charset="0"/>
              </a:rPr>
              <a:t>Биологический заказник 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«Моркинский»</a:t>
            </a:r>
          </a:p>
          <a:p>
            <a:pPr marL="0" lvl="8">
              <a:buFont typeface="Wingdings" pitchFamily="2" charset="2"/>
              <a:buChar char="Ø"/>
            </a:pPr>
            <a:r>
              <a:rPr lang="ru-RU" sz="3200" dirty="0" smtClean="0">
                <a:latin typeface="Candara" pitchFamily="34" charset="0"/>
              </a:rPr>
              <a:t>Комплексный (ландшафтный) заказник 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«Марийское </a:t>
            </a:r>
            <a:r>
              <a:rPr lang="ru-RU" sz="3200" b="1" dirty="0" err="1" smtClean="0">
                <a:solidFill>
                  <a:srgbClr val="000099"/>
                </a:solidFill>
                <a:latin typeface="Candara" pitchFamily="34" charset="0"/>
              </a:rPr>
              <a:t>Присурье</a:t>
            </a:r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</a:rPr>
              <a:t>»</a:t>
            </a:r>
          </a:p>
        </p:txBody>
      </p:sp>
      <p:pic>
        <p:nvPicPr>
          <p:cNvPr id="30722" name="Picture 2" descr="https://dslv9ilpbe7p1.cloudfront.net/0ZOzo1nQ0dWCoRk9_kCOqA_store_logo_image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00473" y="1"/>
            <a:ext cx="1474951" cy="1484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img1.goodfon.ru/original/4000x2666/f/dd/bozhya-korovka-nasekomoe-trava-7239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 l="3499"/>
          <a:stretch>
            <a:fillRect/>
          </a:stretch>
        </p:blipFill>
        <p:spPr bwMode="auto">
          <a:xfrm flipH="1">
            <a:off x="0" y="-1"/>
            <a:ext cx="9929640" cy="685800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16496" y="1208941"/>
            <a:ext cx="69692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8"/>
            <a:r>
              <a:rPr lang="ru-RU" sz="32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Всё меньше остаётся на планете нетронутых человеком земель, лесов, чистой воды, сокращается численность диких животных. Уникальная система заповедников позволяет сохранить первозданную природу, даёт прибежище диким животным, сберегает красоту растительного мира.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0.wp.com/cdn.wallpapersafari.com/91/5/AOR6vc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b="3428"/>
          <a:stretch>
            <a:fillRect/>
          </a:stretch>
        </p:blipFill>
        <p:spPr bwMode="auto">
          <a:xfrm>
            <a:off x="0" y="0"/>
            <a:ext cx="992306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0099"/>
                </a:solidFill>
                <a:latin typeface="Candara" pitchFamily="34" charset="0"/>
                <a:ea typeface="+mn-ea"/>
                <a:cs typeface="+mn-cs"/>
              </a:rPr>
              <a:t>Использованные ресурсы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90128" y="1484784"/>
            <a:ext cx="89154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hlinkClick r:id="rId3"/>
              </a:rPr>
              <a:t>https://www.calend.ru/holidays/0/0/199/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http://www.mnr.gov.ru</a:t>
            </a:r>
            <a:r>
              <a:rPr lang="en-US" dirty="0" smtClean="0">
                <a:hlinkClick r:id="rId4"/>
              </a:rPr>
              <a:t>/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www.iacgov.ru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en-US" dirty="0" smtClean="0">
                <a:hlinkClick r:id="rId6"/>
              </a:rPr>
              <a:t>http://www.zapoved.ru/</a:t>
            </a:r>
            <a:endParaRPr lang="ru-RU" dirty="0" smtClean="0"/>
          </a:p>
          <a:p>
            <a:r>
              <a:rPr lang="en-US" dirty="0" smtClean="0">
                <a:hlinkClick r:id="rId7"/>
              </a:rPr>
              <a:t>http://zapovednoe-podlemorye.ru/</a:t>
            </a:r>
            <a:endParaRPr lang="ru-RU" dirty="0" smtClean="0"/>
          </a:p>
          <a:p>
            <a:r>
              <a:rPr lang="en-US" dirty="0" smtClean="0">
                <a:hlinkClick r:id="rId8"/>
              </a:rPr>
              <a:t>http://qrcoder.ru/?t=l</a:t>
            </a:r>
            <a:endParaRPr lang="ru-RU" dirty="0" smtClean="0"/>
          </a:p>
          <a:p>
            <a:r>
              <a:rPr lang="en-US" dirty="0" smtClean="0">
                <a:hlinkClick r:id="rId9"/>
              </a:rPr>
              <a:t>http://abali.ru/vektornyj-gerb-respubliki-marij-el/</a:t>
            </a:r>
            <a:endParaRPr lang="ru-RU" dirty="0" smtClean="0"/>
          </a:p>
          <a:p>
            <a:r>
              <a:rPr lang="en-US" dirty="0" smtClean="0">
                <a:hlinkClick r:id="rId10"/>
              </a:rPr>
              <a:t>https://b-kokshaga.ru/</a:t>
            </a:r>
            <a:r>
              <a:rPr lang="ru-RU" dirty="0" smtClean="0"/>
              <a:t> </a:t>
            </a:r>
          </a:p>
          <a:p>
            <a:r>
              <a:rPr lang="en-US" dirty="0" smtClean="0">
                <a:hlinkClick r:id="rId11"/>
              </a:rPr>
              <a:t>http://www.xn----7sbbpsgsuof8e.xn--p1ai/</a:t>
            </a:r>
            <a:endParaRPr lang="ru-RU" dirty="0" smtClean="0"/>
          </a:p>
          <a:p>
            <a:r>
              <a:rPr lang="en-US" dirty="0" smtClean="0">
                <a:hlinkClick r:id="rId12"/>
              </a:rPr>
              <a:t>https://botsad.volgatech.net/</a:t>
            </a:r>
            <a:r>
              <a:rPr lang="ru-RU" dirty="0" smtClean="0"/>
              <a:t>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483</Words>
  <Application>Microsoft Office PowerPoint</Application>
  <PresentationFormat>Лист A4 (210x297 мм)</PresentationFormat>
  <Paragraphs>67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Сберечь и приумножить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Использованные 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Сберечь и приумножить</dc:title>
  <dc:creator>ТЕХПРОМ</dc:creator>
  <cp:lastModifiedBy>e.vaseneva</cp:lastModifiedBy>
  <cp:revision>52</cp:revision>
  <dcterms:created xsi:type="dcterms:W3CDTF">2020-01-11T10:43:36Z</dcterms:created>
  <dcterms:modified xsi:type="dcterms:W3CDTF">2024-01-11T08:52:37Z</dcterms:modified>
</cp:coreProperties>
</file>