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83" r:id="rId3"/>
    <p:sldId id="321" r:id="rId4"/>
    <p:sldId id="326" r:id="rId5"/>
    <p:sldId id="323" r:id="rId6"/>
    <p:sldId id="332" r:id="rId7"/>
    <p:sldId id="319" r:id="rId8"/>
    <p:sldId id="333" r:id="rId9"/>
    <p:sldId id="324" r:id="rId10"/>
    <p:sldId id="295" r:id="rId11"/>
    <p:sldId id="322" r:id="rId12"/>
    <p:sldId id="296" r:id="rId13"/>
    <p:sldId id="320" r:id="rId14"/>
    <p:sldId id="331" r:id="rId15"/>
    <p:sldId id="334" r:id="rId16"/>
    <p:sldId id="282" r:id="rId17"/>
    <p:sldId id="284" r:id="rId18"/>
    <p:sldId id="293" r:id="rId19"/>
    <p:sldId id="294" r:id="rId20"/>
    <p:sldId id="286" r:id="rId21"/>
    <p:sldId id="291" r:id="rId22"/>
    <p:sldId id="287" r:id="rId23"/>
    <p:sldId id="288" r:id="rId24"/>
    <p:sldId id="289" r:id="rId25"/>
    <p:sldId id="290" r:id="rId26"/>
    <p:sldId id="292" r:id="rId27"/>
    <p:sldId id="310" r:id="rId28"/>
    <p:sldId id="280" r:id="rId2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tomtar.livejournal.com/32391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krug.tv/person/show/Selma_Lagerlef/" TargetMode="External"/><Relationship Id="rId5" Type="http://schemas.openxmlformats.org/officeDocument/2006/relationships/hyperlink" Target="http://vmeste.opredelim.com/docs/95000/index-31121.html" TargetMode="External"/><Relationship Id="rId4" Type="http://schemas.openxmlformats.org/officeDocument/2006/relationships/hyperlink" Target="http://tomtar.livejournal.com/3411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graallove-heart.3dn.ru/_fr/0/6129305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t="8799" b="12382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00808"/>
            <a:ext cx="9906000" cy="18722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Сельма Лагерлёф </a:t>
            </a:r>
            <a:b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и мир её творчества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0962" name="Picture 2" descr="https://upload.wikimedia.org/wikipedia/commons/1/11/Selma_Lagerl%C3%B6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764704"/>
            <a:ext cx="3600400" cy="50916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72880" y="1412776"/>
            <a:ext cx="5609828" cy="18002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Сельма Лагерлёф</a:t>
            </a:r>
            <a:b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(1858 - 1940)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304928" y="3356992"/>
            <a:ext cx="5105772" cy="288032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Шведская писательница, первая женщина, получившая Нобелевскую премию по литературе (1909)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1986" name="Picture 2" descr="http://img2.labirint.ru/books/383154/scrn_big_1.jpg"/>
          <p:cNvPicPr>
            <a:picLocks noChangeAspect="1" noChangeArrowheads="1"/>
          </p:cNvPicPr>
          <p:nvPr/>
        </p:nvPicPr>
        <p:blipFill>
          <a:blip r:embed="rId3" cstate="print"/>
          <a:srcRect r="51806" b="11494"/>
          <a:stretch>
            <a:fillRect/>
          </a:stretch>
        </p:blipFill>
        <p:spPr bwMode="auto">
          <a:xfrm>
            <a:off x="488504" y="764704"/>
            <a:ext cx="3672408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60512" y="6021288"/>
            <a:ext cx="3526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Семья Сельмы Лагерлёф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64968" y="1772816"/>
            <a:ext cx="50405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Сельма </a:t>
            </a:r>
            <a:r>
              <a:rPr lang="ru-RU" sz="2800" b="1" dirty="0" err="1" smtClean="0"/>
              <a:t>Оттилия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Лувиса</a:t>
            </a:r>
            <a:r>
              <a:rPr lang="ru-RU" sz="2800" b="1" dirty="0" smtClean="0"/>
              <a:t> Лагерлёф родилась 20 ноября 1858 года в провинции </a:t>
            </a:r>
            <a:r>
              <a:rPr lang="ru-RU" sz="2800" b="1" dirty="0" err="1" smtClean="0"/>
              <a:t>Вермланд</a:t>
            </a:r>
            <a:r>
              <a:rPr lang="ru-RU" sz="2800" b="1" dirty="0" smtClean="0"/>
              <a:t> (Швеция).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Отец </a:t>
            </a:r>
            <a:r>
              <a:rPr lang="ru-RU" sz="2800" b="1" dirty="0" smtClean="0"/>
              <a:t>Сельмы был </a:t>
            </a:r>
            <a:r>
              <a:rPr lang="ru-RU" sz="2800" b="1" dirty="0" smtClean="0"/>
              <a:t>     отставным </a:t>
            </a:r>
            <a:r>
              <a:rPr lang="ru-RU" sz="2800" b="1" dirty="0" smtClean="0"/>
              <a:t>военным, мать – учительницей. Кроме Сельмы в семье было ещё четверо детей.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2532" name="Picture 4" descr="http://varmlandsgille.se/html/marbacka/marbacka_bilder/Image_004.jpg"/>
          <p:cNvPicPr>
            <a:picLocks noChangeAspect="1" noChangeArrowheads="1"/>
          </p:cNvPicPr>
          <p:nvPr/>
        </p:nvPicPr>
        <p:blipFill>
          <a:blip r:embed="rId3" cstate="print"/>
          <a:srcRect l="9058" t="6250" r="3757" b="14062"/>
          <a:stretch>
            <a:fillRect/>
          </a:stretch>
        </p:blipFill>
        <p:spPr bwMode="auto">
          <a:xfrm>
            <a:off x="4520952" y="1196752"/>
            <a:ext cx="5040560" cy="3338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16496" y="1052736"/>
            <a:ext cx="410445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Семья жила в родовой усадьбе «</a:t>
            </a:r>
            <a:r>
              <a:rPr lang="ru-RU" sz="2800" b="1" dirty="0" err="1" smtClean="0"/>
              <a:t>Морбакка</a:t>
            </a:r>
            <a:r>
              <a:rPr lang="ru-RU" sz="2800" b="1" dirty="0" smtClean="0"/>
              <a:t>», принадлежавшей семье Лагерлёф с XVI века.</a:t>
            </a:r>
          </a:p>
          <a:p>
            <a:pPr marL="0" indent="0">
              <a:buNone/>
            </a:pPr>
            <a:r>
              <a:rPr lang="ru-RU" sz="2800" b="1" dirty="0" err="1" smtClean="0"/>
              <a:t>Морбакка</a:t>
            </a:r>
            <a:r>
              <a:rPr lang="ru-RU" sz="2800" b="1" dirty="0" smtClean="0"/>
              <a:t> стала одним из самых ярких и любимых воспоминаний Сельмы Лагерлёф. </a:t>
            </a:r>
          </a:p>
          <a:p>
            <a:endParaRPr lang="ru-RU" sz="2800" dirty="0"/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488504" y="4869160"/>
            <a:ext cx="8856984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Эту живописную усадьбу впоследствии она описывала в автобиографических книгах «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Морбакка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 (1922), «Мемуары ребенка» (1930), «Дневник» (1932).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28864" y="1412776"/>
            <a:ext cx="5825852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Когда будущей писательнице было три года, она очень серьезно заболела. Она не могла двигаться и была прикована к постели. Все это нелегкое время с ней проводили бабушка и тетя, к которым Сельма очень сильно привязалась. Именно они рассказывали девочке сказки, народные легенды, различные родовые хроники и предания.</a:t>
            </a:r>
            <a:endParaRPr lang="ru-RU" sz="2800" b="1" dirty="0"/>
          </a:p>
        </p:txBody>
      </p:sp>
      <p:pic>
        <p:nvPicPr>
          <p:cNvPr id="46082" name="Picture 2" descr="http://detectivebooks.ru/img/d/?src=31620518&amp;i=0&amp;ext=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1361341"/>
            <a:ext cx="3024336" cy="410445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632520" y="551723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Сельма Лагерлёф в детстве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980728"/>
            <a:ext cx="8208912" cy="23042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В 1867 </a:t>
            </a:r>
            <a:r>
              <a:rPr lang="ru-RU" sz="2800" b="1" dirty="0" smtClean="0"/>
              <a:t>году </a:t>
            </a:r>
            <a:r>
              <a:rPr lang="ru-RU" sz="2800" b="1" dirty="0" smtClean="0"/>
              <a:t>Сельма поехала в Стокгольм лечиться, и к ней вернулась способность двигаться.</a:t>
            </a:r>
          </a:p>
          <a:p>
            <a:pPr marL="0" indent="0">
              <a:buNone/>
            </a:pPr>
            <a:r>
              <a:rPr lang="ru-RU" sz="2800" b="1" dirty="0" smtClean="0"/>
              <a:t>В это время она начала писать стихи, баллады, сказочные пьесы. Стать писательницей она мечтала с семи лет.</a:t>
            </a:r>
            <a:endParaRPr lang="ru-RU" sz="2800" b="1" dirty="0"/>
          </a:p>
        </p:txBody>
      </p:sp>
      <p:pic>
        <p:nvPicPr>
          <p:cNvPr id="1025" name="Picture 1" descr="C:\Users\e.vaseneva\Pictures\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0712" y="3212976"/>
            <a:ext cx="5299348" cy="3346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4274" name="Picture 2" descr="https://upload.wikimedia.org/wikipedia/commons/thumb/f/f2/Anna_Ollson_-_Selma_Lagerl%C3%B6f_1881.jpeg/800px-Anna_Ollson_-_Selma_Lagerl%C3%B6f_1881.jpeg"/>
          <p:cNvPicPr>
            <a:picLocks noChangeAspect="1" noChangeArrowheads="1"/>
          </p:cNvPicPr>
          <p:nvPr/>
        </p:nvPicPr>
        <p:blipFill>
          <a:blip r:embed="rId3" cstate="print"/>
          <a:srcRect t="4491"/>
          <a:stretch>
            <a:fillRect/>
          </a:stretch>
        </p:blipFill>
        <p:spPr bwMode="auto">
          <a:xfrm>
            <a:off x="5817097" y="1484785"/>
            <a:ext cx="3168352" cy="43423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5942962" y="5949280"/>
            <a:ext cx="289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Сельма Лагерлёф (1881)</a:t>
            </a:r>
            <a:endParaRPr lang="ru-RU" sz="20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16496" y="692696"/>
            <a:ext cx="5184576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700" b="1" dirty="0" smtClean="0"/>
              <a:t>В 1881 году Лагерлёф поступила в лицей в Стокгольме, а затем </a:t>
            </a:r>
            <a:r>
              <a:rPr lang="ru-RU" sz="2700" b="1" dirty="0" smtClean="0"/>
              <a:t>    в </a:t>
            </a:r>
            <a:r>
              <a:rPr lang="ru-RU" sz="2700" b="1" dirty="0" smtClean="0"/>
              <a:t>Высшую учительскую семинарию (с 1882 по 1885 год).</a:t>
            </a:r>
          </a:p>
          <a:p>
            <a:pPr marL="0" indent="0">
              <a:buNone/>
            </a:pPr>
            <a:r>
              <a:rPr lang="ru-RU" sz="2700" b="1" dirty="0" smtClean="0"/>
              <a:t>После окончания семинарии Сельма стала работать учительницей с школе для девочек в городе </a:t>
            </a:r>
            <a:r>
              <a:rPr lang="ru-RU" sz="2700" b="1" dirty="0" err="1" smtClean="0"/>
              <a:t>Ландскруне</a:t>
            </a:r>
            <a:r>
              <a:rPr lang="ru-RU" sz="2700" b="1" dirty="0" smtClean="0"/>
              <a:t>.</a:t>
            </a:r>
            <a:endParaRPr lang="ru-RU" sz="2700" b="1" dirty="0"/>
          </a:p>
        </p:txBody>
      </p:sp>
      <p:pic>
        <p:nvPicPr>
          <p:cNvPr id="31748" name="Picture 4" descr="http://cherniakhiv-school.edukit.zt.ua/files2/images/librarian.gif?size=15&amp;width=30&amp;height=4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672" y="4221088"/>
            <a:ext cx="1484190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60512" y="620688"/>
            <a:ext cx="5544616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700" b="1" dirty="0" smtClean="0"/>
              <a:t>Первый роман Сельмы Лагерлёф «Сага о Йёсте Берлинге» вышел </a:t>
            </a:r>
            <a:r>
              <a:rPr lang="ru-RU" sz="2700" b="1" dirty="0" smtClean="0"/>
              <a:t>     в </a:t>
            </a:r>
            <a:r>
              <a:rPr lang="ru-RU" sz="2700" b="1" dirty="0" smtClean="0"/>
              <a:t>1891 году.</a:t>
            </a:r>
          </a:p>
          <a:p>
            <a:pPr marL="0" indent="0">
              <a:buNone/>
            </a:pPr>
            <a:r>
              <a:rPr lang="ru-RU" sz="2700" b="1" dirty="0" smtClean="0"/>
              <a:t>Потом она продолжала писать романы, сборники новелл, </a:t>
            </a:r>
            <a:r>
              <a:rPr lang="ru-RU" sz="2700" b="1" dirty="0" smtClean="0"/>
              <a:t>              в </a:t>
            </a:r>
            <a:r>
              <a:rPr lang="ru-RU" sz="2700" b="1" dirty="0" smtClean="0"/>
              <a:t>которых использовала народные легенды и предания.</a:t>
            </a:r>
          </a:p>
          <a:p>
            <a:pPr marL="0" indent="0">
              <a:buNone/>
            </a:pPr>
            <a:r>
              <a:rPr lang="ru-RU" sz="2700" b="1" dirty="0" smtClean="0"/>
              <a:t>В 1895 году Лагерлёф оставила службу и полностью посвятила себя литературному творчеству.</a:t>
            </a:r>
          </a:p>
          <a:p>
            <a:pPr marL="0" indent="0">
              <a:buNone/>
            </a:pPr>
            <a:r>
              <a:rPr lang="ru-RU" sz="2700" b="1" dirty="0" smtClean="0"/>
              <a:t>Она много путешествовала,  впечатления о поездках находили отражение в её произведениях.</a:t>
            </a:r>
          </a:p>
          <a:p>
            <a:pPr marL="0" indent="0">
              <a:buNone/>
            </a:pPr>
            <a:endParaRPr lang="ru-RU" sz="2700" b="1" dirty="0" smtClean="0"/>
          </a:p>
        </p:txBody>
      </p:sp>
      <p:pic>
        <p:nvPicPr>
          <p:cNvPr id="52226" name="Picture 2" descr="http://www.knigirossii.ru/pictures/2/42/3309997_sbig1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 l="1185" r="37198" b="5501"/>
          <a:stretch>
            <a:fillRect/>
          </a:stretch>
        </p:blipFill>
        <p:spPr bwMode="auto">
          <a:xfrm>
            <a:off x="6105128" y="1412776"/>
            <a:ext cx="2857581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Подпис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07206">
            <a:off x="5412134" y="5894143"/>
            <a:ext cx="4299704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476672"/>
            <a:ext cx="4608512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/>
              <a:t>В 1906-1907 годах Сельма Лагерлёф работала над созданием сказочной книги «Чудесное путешествие Нильса </a:t>
            </a:r>
            <a:r>
              <a:rPr lang="ru-RU" sz="2400" b="1" dirty="0" err="1" smtClean="0"/>
              <a:t>Хольгерсона</a:t>
            </a:r>
            <a:r>
              <a:rPr lang="ru-RU" sz="2400" b="1" dirty="0" smtClean="0"/>
              <a:t> по Швеции». Изначально книга задумывалась как учебник: рассказать детям </a:t>
            </a:r>
            <a:r>
              <a:rPr lang="ru-RU" sz="2400" b="1" dirty="0" smtClean="0"/>
              <a:t>   в </a:t>
            </a:r>
            <a:r>
              <a:rPr lang="ru-RU" sz="2400" b="1" dirty="0" smtClean="0"/>
              <a:t>занимательной форме о географии Швеции, ее обычаях, традициях и легендах. Однако произведение стало известно </a:t>
            </a:r>
            <a:r>
              <a:rPr lang="ru-RU" sz="2400" b="1" dirty="0" smtClean="0"/>
              <a:t>   во </a:t>
            </a:r>
            <a:r>
              <a:rPr lang="ru-RU" sz="2400" b="1" dirty="0" smtClean="0"/>
              <a:t>всем мире. </a:t>
            </a:r>
            <a:endParaRPr lang="ru-RU" sz="2400" b="1" dirty="0"/>
          </a:p>
        </p:txBody>
      </p:sp>
      <p:pic>
        <p:nvPicPr>
          <p:cNvPr id="6" name="Picture 2" descr="http://i.silikonvadisi.tv/wp-content/uploads/2013/11/selmalagerlof.svtv_.05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r="7931"/>
          <a:stretch>
            <a:fillRect/>
          </a:stretch>
        </p:blipFill>
        <p:spPr bwMode="auto">
          <a:xfrm>
            <a:off x="5313040" y="1628800"/>
            <a:ext cx="4248472" cy="3316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http://babadu.ru/upload/iblock/3e3/ecsmo_24.jpg"/>
          <p:cNvPicPr>
            <a:picLocks noChangeAspect="1" noChangeArrowheads="1"/>
          </p:cNvPicPr>
          <p:nvPr/>
        </p:nvPicPr>
        <p:blipFill>
          <a:blip r:embed="rId4" cstate="print"/>
          <a:srcRect l="10671" r="10061"/>
          <a:stretch>
            <a:fillRect/>
          </a:stretch>
        </p:blipFill>
        <p:spPr bwMode="auto">
          <a:xfrm rot="21081840">
            <a:off x="5068705" y="3569252"/>
            <a:ext cx="1782872" cy="2811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698" name="Picture 2" descr="http://www.playcast.ru/uploads/2015/02/01/1190149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66005">
            <a:off x="1729768" y="4517874"/>
            <a:ext cx="2466975" cy="270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s017.radikal.ru/i416/1410/80/90bb98278529.png"/>
          <p:cNvPicPr>
            <a:picLocks noChangeAspect="1" noChangeArrowheads="1"/>
          </p:cNvPicPr>
          <p:nvPr/>
        </p:nvPicPr>
        <p:blipFill>
          <a:blip r:embed="rId2" cstate="print"/>
          <a:srcRect l="2953" t="5250" r="580" b="570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464" y="0"/>
            <a:ext cx="7761312" cy="263691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 нашей стране получила известность сказка </a:t>
            </a:r>
            <a:r>
              <a:rPr lang="ru-RU" sz="2400" b="1" dirty="0" smtClean="0"/>
              <a:t>                      в </a:t>
            </a:r>
            <a:r>
              <a:rPr lang="ru-RU" sz="2400" b="1" dirty="0" smtClean="0"/>
              <a:t>пересказе Зои Задунайской и Александры Любарской. </a:t>
            </a:r>
            <a:br>
              <a:rPr lang="ru-RU" sz="2400" b="1" dirty="0" smtClean="0"/>
            </a:br>
            <a:r>
              <a:rPr lang="ru-RU" sz="2400" b="1" dirty="0" smtClean="0"/>
              <a:t>В</a:t>
            </a:r>
            <a:r>
              <a:rPr lang="ru-RU" sz="2400" b="1" dirty="0" smtClean="0"/>
              <a:t> </a:t>
            </a:r>
            <a:r>
              <a:rPr lang="ru-RU" sz="2400" b="1" dirty="0" smtClean="0"/>
              <a:t>1955 году по мотивам сказки был снят советский мультфильм </a:t>
            </a:r>
            <a:r>
              <a:rPr lang="ru-RU" sz="2400" b="1" dirty="0" smtClean="0">
                <a:solidFill>
                  <a:srgbClr val="C00000"/>
                </a:solidFill>
              </a:rPr>
              <a:t>«Заколдованный мальчик».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3250" name="Picture 2" descr="http://pic.imghost.pro/big/2012/0220/bfac216d9f1d9cd5efa5e09cfdcdd2bd_2cfd82cd28316d51ce5e9fa3269137e1.jpg"/>
          <p:cNvPicPr>
            <a:picLocks noChangeAspect="1" noChangeArrowheads="1"/>
          </p:cNvPicPr>
          <p:nvPr/>
        </p:nvPicPr>
        <p:blipFill>
          <a:blip r:embed="rId3" cstate="print">
            <a:lum bright="20000" contrast="10000"/>
          </a:blip>
          <a:srcRect r="3456"/>
          <a:stretch>
            <a:fillRect/>
          </a:stretch>
        </p:blipFill>
        <p:spPr bwMode="auto">
          <a:xfrm rot="309312">
            <a:off x="7702795" y="480196"/>
            <a:ext cx="1851349" cy="3113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 l="16483" t="18329" r="66360" b="40328"/>
          <a:stretch>
            <a:fillRect/>
          </a:stretch>
        </p:blipFill>
        <p:spPr bwMode="auto">
          <a:xfrm>
            <a:off x="488504" y="908720"/>
            <a:ext cx="3560967" cy="48245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22" name="Picture 2" descr="http://static4.businessinsider.com/image/524314cdecad04fa2e7d58b9/fama-hansen-shiller-win-nobel-prize-in-economic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192" y="4750804"/>
            <a:ext cx="2809595" cy="2107196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304928" y="980728"/>
            <a:ext cx="5184576" cy="410445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В 1909 году писательнице </a:t>
            </a:r>
            <a:r>
              <a:rPr lang="ru-RU" b="1" dirty="0" err="1" smtClean="0"/>
              <a:t>Сельме</a:t>
            </a:r>
            <a:r>
              <a:rPr lang="ru-RU" b="1" dirty="0" smtClean="0"/>
              <a:t> Лагерлёф была вручена Нобелевская премия по литературе «как дань высокому идеализму, яркому воображению и духовному проникновению, которые отличают все ее произведения».</a:t>
            </a:r>
          </a:p>
          <a:p>
            <a:pPr marL="0" indent="0">
              <a:buNone/>
            </a:pPr>
            <a:r>
              <a:rPr lang="ru-RU" b="1" dirty="0" smtClean="0"/>
              <a:t>Она стала первой женщиной, удостоенной этой престижной премии в области литературы.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6496" y="5661248"/>
            <a:ext cx="907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Сейчас в особняке </a:t>
            </a:r>
            <a:r>
              <a:rPr lang="ru-RU" sz="2800" b="1" dirty="0" err="1" smtClean="0"/>
              <a:t>Морбакка</a:t>
            </a:r>
            <a:r>
              <a:rPr lang="ru-RU" sz="2800" b="1" dirty="0" smtClean="0"/>
              <a:t> расположен музей Сельмы Лагерлёф. Ежегодно его посещает множество туристов.</a:t>
            </a:r>
            <a:endParaRPr lang="ru-RU" sz="2800" b="1" dirty="0"/>
          </a:p>
        </p:txBody>
      </p:sp>
      <p:pic>
        <p:nvPicPr>
          <p:cNvPr id="22530" name="Picture 2" descr="Усадьба Сельмы Лагерлёф «Морбакка» - Карлстад Швеция - "/>
          <p:cNvPicPr>
            <a:picLocks noChangeAspect="1" noChangeArrowheads="1"/>
          </p:cNvPicPr>
          <p:nvPr/>
        </p:nvPicPr>
        <p:blipFill>
          <a:blip r:embed="rId3" cstate="print"/>
          <a:srcRect b="10052"/>
          <a:stretch>
            <a:fillRect/>
          </a:stretch>
        </p:blipFill>
        <p:spPr bwMode="auto">
          <a:xfrm>
            <a:off x="2000672" y="1988840"/>
            <a:ext cx="6120680" cy="3598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16496" y="260648"/>
            <a:ext cx="7848872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После получения Нобелевской премии </a:t>
            </a:r>
          </a:p>
          <a:p>
            <a:pPr marL="0" indent="0">
              <a:buNone/>
            </a:pPr>
            <a:r>
              <a:rPr lang="ru-RU" sz="2800" b="1" dirty="0" smtClean="0"/>
              <a:t>в 1909 году Лагерлёф выкупила родную усадьбу, </a:t>
            </a:r>
          </a:p>
          <a:p>
            <a:pPr marL="0" indent="0">
              <a:buNone/>
            </a:pPr>
            <a:r>
              <a:rPr lang="ru-RU" sz="2800" b="1" dirty="0" smtClean="0"/>
              <a:t>переехала туда и жила здесь до конца жизни.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9938" name="Picture 2" descr="Усадьба Сельмы Лагерлёф «Морбакка» - Карлстад - Швеция -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600" y="692696"/>
            <a:ext cx="7231732" cy="5115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32520" y="5877272"/>
            <a:ext cx="8915400" cy="76470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Писательница в кабинете усадьбы «</a:t>
            </a:r>
            <a:r>
              <a:rPr lang="ru-RU" sz="3200" b="1" dirty="0" err="1" smtClean="0"/>
              <a:t>Морбакка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20952" y="1196752"/>
            <a:ext cx="5256584" cy="47419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Последнее крупное произведение Лагерлёф — трилогия о </a:t>
            </a:r>
            <a:r>
              <a:rPr lang="ru-RU" b="1" dirty="0" err="1" smtClean="0"/>
              <a:t>Лёвеншёльдах</a:t>
            </a:r>
            <a:r>
              <a:rPr lang="ru-RU" b="1" dirty="0" smtClean="0"/>
              <a:t>: «</a:t>
            </a:r>
            <a:r>
              <a:rPr lang="ru-RU" b="1" i="1" dirty="0" smtClean="0"/>
              <a:t>Перстень </a:t>
            </a:r>
            <a:r>
              <a:rPr lang="ru-RU" b="1" i="1" dirty="0" err="1" smtClean="0"/>
              <a:t>Лёвеншёльдов</a:t>
            </a:r>
            <a:r>
              <a:rPr lang="ru-RU" b="1" dirty="0" smtClean="0"/>
              <a:t>» (1925), «</a:t>
            </a:r>
            <a:r>
              <a:rPr lang="ru-RU" b="1" i="1" dirty="0" smtClean="0"/>
              <a:t>Шарлотта </a:t>
            </a:r>
            <a:r>
              <a:rPr lang="ru-RU" b="1" i="1" dirty="0" err="1" smtClean="0"/>
              <a:t>Лёвеншёльд</a:t>
            </a:r>
            <a:r>
              <a:rPr lang="ru-RU" b="1" dirty="0" smtClean="0"/>
              <a:t>» (1925) и «</a:t>
            </a:r>
            <a:r>
              <a:rPr lang="ru-RU" b="1" i="1" dirty="0" smtClean="0"/>
              <a:t>Анна </a:t>
            </a:r>
            <a:r>
              <a:rPr lang="ru-RU" b="1" i="1" dirty="0" err="1" smtClean="0"/>
              <a:t>Сверд</a:t>
            </a:r>
            <a:r>
              <a:rPr lang="ru-RU" b="1" dirty="0" smtClean="0"/>
              <a:t>» (1928). Это роман, посвященный истории одной семьи на протяжении пяти поколений. </a:t>
            </a:r>
            <a:endParaRPr lang="ru-RU" b="1" dirty="0"/>
          </a:p>
        </p:txBody>
      </p:sp>
      <p:pic>
        <p:nvPicPr>
          <p:cNvPr id="6" name="Picture 2" descr="http://www.phil-fak.uni-duesseldorf.de/frauenarchiv/npt_neu/images/lagerloef_3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 r="12856"/>
          <a:stretch>
            <a:fillRect/>
          </a:stretch>
        </p:blipFill>
        <p:spPr bwMode="auto">
          <a:xfrm>
            <a:off x="200472" y="260648"/>
            <a:ext cx="3960440" cy="3443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30" name="Picture 2" descr="http://www.chtivo.ru/getpic3d/16775388/350/141006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8DC"/>
              </a:clrFrom>
              <a:clrTo>
                <a:srgbClr val="FFF8D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8544" y="2924944"/>
            <a:ext cx="3728864" cy="3728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6976" y="1196752"/>
            <a:ext cx="4824536" cy="47419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16 марта 1940 года Сельма Лагерлеф ушла из жизни. </a:t>
            </a:r>
          </a:p>
          <a:p>
            <a:pPr marL="0" indent="0">
              <a:buNone/>
            </a:pPr>
            <a:r>
              <a:rPr lang="ru-RU" b="1" dirty="0" smtClean="0"/>
              <a:t>Но даже спустя десятилетия девчонки и мальчишки все так же вглядываются в небеса, затаив дыхание. Ведь, может быть, там, под самыми облаками, спеша навстречу приключениям, пролетает бесстрашный гусь Мартин, неся на спине своего верного товарища Нильса.</a:t>
            </a:r>
            <a:endParaRPr lang="ru-RU" b="1" dirty="0"/>
          </a:p>
        </p:txBody>
      </p:sp>
      <p:pic>
        <p:nvPicPr>
          <p:cNvPr id="4" name="Picture 2" descr="Иллюстрация 16 из 61 для Чудесное путешествие Нильса с дикими гусями - Лагерлеф Сельма Оттилия Лувиса | Лабиринт - книги. Источник: Валерия"/>
          <p:cNvPicPr>
            <a:picLocks noChangeAspect="1" noChangeArrowheads="1"/>
          </p:cNvPicPr>
          <p:nvPr/>
        </p:nvPicPr>
        <p:blipFill>
          <a:blip r:embed="rId3" cstate="print"/>
          <a:srcRect r="3485"/>
          <a:stretch>
            <a:fillRect/>
          </a:stretch>
        </p:blipFill>
        <p:spPr bwMode="auto">
          <a:xfrm>
            <a:off x="488504" y="692696"/>
            <a:ext cx="3960440" cy="5517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9938" name="Picture 2" descr="http://nevsepic.com.ua/uploads/posts/2012-06/1339604462-205906-79523181_large_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1412776"/>
            <a:ext cx="4647249" cy="5141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745088" y="1700808"/>
            <a:ext cx="38884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В память о ней на купюре достоинством 20 шведских крон изображен  портрет писательницы, а на  обратной стороне - Нильс, пролетающий на спине гуся над равнинами Швеции.</a:t>
            </a:r>
            <a:endParaRPr lang="ru-RU" sz="2800" b="1" dirty="0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704528" y="188641"/>
            <a:ext cx="6264696" cy="1080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800" b="1" dirty="0" smtClean="0"/>
              <a:t>Творчество Сельмы Лагерлёф высоко ценят во всем мире.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6206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Памятник Нильсу в Карлскруне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00472" y="5589240"/>
            <a:ext cx="9705528" cy="12687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 smtClean="0"/>
              <a:t>Скульптура «Выбежавший из книги» Ральфа </a:t>
            </a:r>
            <a:r>
              <a:rPr lang="ru-RU" sz="2400" b="1" dirty="0" err="1" smtClean="0"/>
              <a:t>Борселиуса</a:t>
            </a:r>
            <a:r>
              <a:rPr lang="ru-RU" sz="2400" b="1" dirty="0" smtClean="0"/>
              <a:t> установлена 24 ноября 2006 года, спустя сто лет после издания книги Сельмы Лагерлёф «Чудесное путешествие Нильса </a:t>
            </a:r>
            <a:r>
              <a:rPr lang="ru-RU" sz="2400" b="1" dirty="0" err="1" smtClean="0"/>
              <a:t>Хольгерссона</a:t>
            </a:r>
            <a:r>
              <a:rPr lang="ru-RU" sz="2400" b="1" dirty="0" smtClean="0"/>
              <a:t> с дикими гусями по Швеции».</a:t>
            </a:r>
          </a:p>
        </p:txBody>
      </p:sp>
      <p:pic>
        <p:nvPicPr>
          <p:cNvPr id="41990" name="Picture 6" descr="https://upload.wikimedia.org/wikipedia/commons/2/28/Nils_holgersson_karlskrona.jpg"/>
          <p:cNvPicPr>
            <a:picLocks noChangeAspect="1" noChangeArrowheads="1"/>
          </p:cNvPicPr>
          <p:nvPr/>
        </p:nvPicPr>
        <p:blipFill>
          <a:blip r:embed="rId3" cstate="print"/>
          <a:srcRect l="11403" t="9344"/>
          <a:stretch>
            <a:fillRect/>
          </a:stretch>
        </p:blipFill>
        <p:spPr bwMode="auto">
          <a:xfrm>
            <a:off x="1928664" y="764704"/>
            <a:ext cx="6154206" cy="4725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6" name="Picture 2" descr="http://cs425924.vk.me/v425924810/7054/p2eCIe0Hym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692696"/>
            <a:ext cx="7344816" cy="4864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s://godliteratury.ru/wp-content/gallery/pamyatniki/16-nilsStokgolm.jpg"/>
          <p:cNvPicPr>
            <a:picLocks noChangeAspect="1" noChangeArrowheads="1"/>
          </p:cNvPicPr>
          <p:nvPr/>
        </p:nvPicPr>
        <p:blipFill>
          <a:blip r:embed="rId2" cstate="print"/>
          <a:srcRect r="357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0" y="0"/>
            <a:ext cx="3872880" cy="2708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Памятник Нильсу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                в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Стокгольме (</a:t>
            </a:r>
            <a:r>
              <a:rPr lang="ru-RU" sz="2400" b="1" noProof="0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а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втор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Лисс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Эриксон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) - </a:t>
            </a:r>
            <a:r>
              <a:rPr lang="ru-RU" sz="2400" b="1" noProof="0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э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то самая маленькая скульптура 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        в 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+mj-lt"/>
                <a:ea typeface="+mj-ea"/>
                <a:cs typeface="+mj-cs"/>
              </a:rPr>
              <a:t>мире. Его высота всего десять сантиметров! </a:t>
            </a:r>
            <a:endParaRPr lang="ru-RU" sz="2400" b="1" dirty="0">
              <a:effectLst>
                <a:glow rad="228600">
                  <a:srgbClr val="FFFFFF"/>
                </a:glo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2228" name="Picture 4" descr="http://bonitur.ru/admin/spaw2/uploads/files/karta_shvetsia_ne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188640"/>
            <a:ext cx="4762500" cy="6429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85048" y="2132856"/>
            <a:ext cx="4520952" cy="280831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Узнаём Швецию вместе </a:t>
            </a:r>
            <a:b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с Нильсом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pic>
        <p:nvPicPr>
          <p:cNvPr id="44034" name="Picture 2" descr="http://s3-eu-west-1.amazonaws.com/s3.kirkeweb.dk/sites/grundtvig.kw01.net/glimmingehus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4608" y="548680"/>
            <a:ext cx="7056784" cy="4704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48544" y="544522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Замок </a:t>
            </a:r>
            <a:r>
              <a:rPr lang="ru-RU" sz="2400" b="1" dirty="0" err="1" smtClean="0"/>
              <a:t>Глиммингехус</a:t>
            </a:r>
            <a:r>
              <a:rPr lang="ru-RU" sz="2400" b="1" dirty="0" smtClean="0"/>
              <a:t> расположен в самой южной провинции Швеции, которая называется Скане. </a:t>
            </a:r>
          </a:p>
          <a:p>
            <a:pPr algn="ctr"/>
            <a:r>
              <a:rPr lang="ru-RU" sz="2400" b="1" dirty="0" smtClean="0"/>
              <a:t>Он был построен в 1499 – 1505 гг.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41032" y="836712"/>
            <a:ext cx="4464496" cy="5157192"/>
          </a:xfrm>
        </p:spPr>
        <p:txBody>
          <a:bodyPr>
            <a:noAutofit/>
          </a:bodyPr>
          <a:lstStyle/>
          <a:p>
            <a:r>
              <a:rPr lang="ru-RU" sz="2400" b="1" dirty="0" err="1" smtClean="0"/>
              <a:t>Акка</a:t>
            </a:r>
            <a:r>
              <a:rPr lang="ru-RU" sz="2400" b="1" dirty="0" smtClean="0"/>
              <a:t> — гора в Скандинавских горах в шведской Лапландии.</a:t>
            </a:r>
            <a:br>
              <a:rPr lang="ru-RU" sz="2400" b="1" dirty="0" smtClean="0"/>
            </a:br>
            <a:r>
              <a:rPr lang="ru-RU" sz="2400" b="1" dirty="0" smtClean="0"/>
              <a:t>Высота горы - 2015 м.</a:t>
            </a:r>
            <a:br>
              <a:rPr lang="ru-RU" sz="2400" b="1" dirty="0" smtClean="0"/>
            </a:br>
            <a:r>
              <a:rPr lang="ru-RU" sz="2400" b="1" dirty="0" smtClean="0"/>
              <a:t>Название горы с саамского языка переводится как «</a:t>
            </a:r>
            <a:r>
              <a:rPr lang="ru-RU" sz="2400" b="1" i="1" dirty="0" smtClean="0"/>
              <a:t>старая женщина</a:t>
            </a:r>
            <a:r>
              <a:rPr lang="ru-RU" sz="2400" b="1" dirty="0" smtClean="0"/>
              <a:t>», у лапландцев она считалась священным местом.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 </a:t>
            </a:r>
            <a:endParaRPr lang="ru-RU" sz="2400" dirty="0"/>
          </a:p>
        </p:txBody>
      </p:sp>
      <p:pic>
        <p:nvPicPr>
          <p:cNvPr id="49154" name="Picture 2" descr="вершина Ак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260648"/>
            <a:ext cx="4475448" cy="6344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Фото 1. Гора Кебнекайсе. Швеция, Никкалуокта"/>
          <p:cNvPicPr>
            <a:picLocks noChangeAspect="1" noChangeArrowheads="1"/>
          </p:cNvPicPr>
          <p:nvPr/>
        </p:nvPicPr>
        <p:blipFill>
          <a:blip r:embed="rId2" cstate="print"/>
          <a:srcRect r="2513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32520" y="0"/>
            <a:ext cx="864096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Кебнекайсе — гора в Скандинавских горах, высочайшая вершина Швеции и Лапландии</a:t>
            </a:r>
            <a:r>
              <a:rPr lang="ru-RU" sz="3200" dirty="0" smtClean="0"/>
              <a:t> 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Гора Куллаберг </a:t>
            </a:r>
            <a:endParaRPr lang="ru-RU" sz="3600" b="1" dirty="0"/>
          </a:p>
        </p:txBody>
      </p:sp>
      <p:pic>
        <p:nvPicPr>
          <p:cNvPr id="46082" name="Picture 2" descr="http://img4.tourbina.ru/photos.4/7/2/2/1/5/1551227/big.photo/Shagaya-krasnoy-tropoy.jpg"/>
          <p:cNvPicPr>
            <a:picLocks noChangeAspect="1" noChangeArrowheads="1"/>
          </p:cNvPicPr>
          <p:nvPr/>
        </p:nvPicPr>
        <p:blipFill>
          <a:blip r:embed="rId3" cstate="print"/>
          <a:srcRect r="4026" b="4876"/>
          <a:stretch>
            <a:fillRect/>
          </a:stretch>
        </p:blipFill>
        <p:spPr bwMode="auto">
          <a:xfrm>
            <a:off x="344488" y="1620604"/>
            <a:ext cx="9217024" cy="3896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5241032" cy="314096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Карлскруна – город в Швеции, основанный в 1680 году королем Карлом </a:t>
            </a:r>
            <a:r>
              <a:rPr lang="en-US" sz="2400" b="1" dirty="0" smtClean="0"/>
              <a:t>XI</a:t>
            </a:r>
            <a:r>
              <a:rPr lang="ru-RU" sz="2400" b="1" dirty="0" smtClean="0"/>
              <a:t>. Расположен на островах у берега Балтийского моря. Название переводится как «корона Карла».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 t="24018" r="27316" b="17742"/>
          <a:stretch>
            <a:fillRect/>
          </a:stretch>
        </p:blipFill>
        <p:spPr bwMode="auto">
          <a:xfrm>
            <a:off x="200472" y="3068960"/>
            <a:ext cx="5616624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lum bright="20000" contrast="10000"/>
          </a:blip>
          <a:srcRect l="3186" t="15045" r="33294" b="17250"/>
          <a:stretch>
            <a:fillRect/>
          </a:stretch>
        </p:blipFill>
        <p:spPr bwMode="auto">
          <a:xfrm>
            <a:off x="5313040" y="188640"/>
            <a:ext cx="4306764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 descr="Karlskrona vapen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7176" y="3356992"/>
            <a:ext cx="2390775" cy="2895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pic>
        <p:nvPicPr>
          <p:cNvPr id="47106" name="Picture 2" descr="Gubben Rosenb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3040" y="1124744"/>
            <a:ext cx="3600400" cy="5405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 cstate="print">
            <a:lum bright="20000" contrast="30000"/>
          </a:blip>
          <a:srcRect l="15414" t="7707" r="41427" b="13939"/>
          <a:stretch>
            <a:fillRect/>
          </a:stretch>
        </p:blipFill>
        <p:spPr bwMode="auto">
          <a:xfrm>
            <a:off x="992560" y="1124744"/>
            <a:ext cx="3744416" cy="5438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8504" y="188640"/>
            <a:ext cx="8915400" cy="76470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«Бронзовый» и «Деревянный» в Карлскруне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 t="14545" r="26417" b="16885"/>
          <a:stretch>
            <a:fillRect/>
          </a:stretch>
        </p:blipFill>
        <p:spPr bwMode="auto">
          <a:xfrm>
            <a:off x="344488" y="1196752"/>
            <a:ext cx="6374904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 t="14765" r="26764" b="18052"/>
          <a:stretch>
            <a:fillRect/>
          </a:stretch>
        </p:blipFill>
        <p:spPr bwMode="auto">
          <a:xfrm>
            <a:off x="5889104" y="3717032"/>
            <a:ext cx="3826712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60512" y="0"/>
            <a:ext cx="89154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Город Карлскруна. Морской музей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ТЕХПРОМ\Pictures\Рисунок11.jpg"/>
          <p:cNvPicPr>
            <a:picLocks noChangeAspect="1" noChangeArrowheads="1"/>
          </p:cNvPicPr>
          <p:nvPr/>
        </p:nvPicPr>
        <p:blipFill>
          <a:blip r:embed="rId2" cstate="print"/>
          <a:srcRect r="156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13040" y="4437112"/>
            <a:ext cx="4241676" cy="21888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Сельма Лагерлёф верила в свою книгу, любила её и говорила: </a:t>
            </a:r>
            <a:r>
              <a:rPr lang="ru-RU" sz="2800" b="1" dirty="0" smtClean="0">
                <a:solidFill>
                  <a:srgbClr val="002060"/>
                </a:solidFill>
              </a:rPr>
              <a:t>«Пока детям весело читать эту книгу, она будет побеждать»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6" name="Picture 2" descr="http://www.denkbilgi.com/wp-content/uploads/selma-lagerlof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260648"/>
            <a:ext cx="2952328" cy="40227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5" descr="C:\Users\e.vaseneva\Pictures\ND0190452B0F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34771">
            <a:off x="557098" y="404664"/>
            <a:ext cx="4323894" cy="61476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Интернет-ресурсы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3"/>
              </a:rPr>
              <a:t>http://tomtar.livejournal.com/32391.html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http://tomtar.livejournal.com/34115.html</a:t>
            </a:r>
            <a:endParaRPr lang="ru-RU" sz="2800" dirty="0" smtClean="0"/>
          </a:p>
          <a:p>
            <a:r>
              <a:rPr lang="en-US" sz="2800" dirty="0" smtClean="0">
                <a:hlinkClick r:id="rId5"/>
              </a:rPr>
              <a:t>http://vmeste.opredelim.com/docs/95000/index-31121.html</a:t>
            </a:r>
            <a:r>
              <a:rPr lang="ru-RU" sz="2800" dirty="0" smtClean="0"/>
              <a:t>  (Методико-библиографический материал к 155-летию со дня рождения Сельмы Лагерлёф)</a:t>
            </a:r>
          </a:p>
          <a:p>
            <a:r>
              <a:rPr lang="en-US" sz="2800" dirty="0" smtClean="0">
                <a:hlinkClick r:id="rId6"/>
              </a:rPr>
              <a:t>http://www.vokrug.tv/person/show/Selma_Lagerlef/</a:t>
            </a:r>
            <a:r>
              <a:rPr lang="ru-RU" sz="2800" dirty="0" smtClean="0"/>
              <a:t> </a:t>
            </a:r>
          </a:p>
          <a:p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615</Words>
  <Application>Microsoft Office PowerPoint</Application>
  <PresentationFormat>Лист A4 (210x297 мм)</PresentationFormat>
  <Paragraphs>52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Сельма Лагерлёф  и мир её творчества</vt:lpstr>
      <vt:lpstr>Сельма Лагерлёф (1858 - 1940)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В нашей стране получила известность сказка                       в пересказе Зои Задунайской и Александры Любарской.  В 1955 году по мотивам сказки был снят советский мультфильм «Заколдованный мальчик».</vt:lpstr>
      <vt:lpstr>Слайд 11</vt:lpstr>
      <vt:lpstr>Слайд 12</vt:lpstr>
      <vt:lpstr>Писательница в кабинете усадьбы «Морбакка»</vt:lpstr>
      <vt:lpstr>Слайд 14</vt:lpstr>
      <vt:lpstr>Слайд 15</vt:lpstr>
      <vt:lpstr>Слайд 16</vt:lpstr>
      <vt:lpstr>Памятник Нильсу в Карлскруне</vt:lpstr>
      <vt:lpstr>Слайд 18</vt:lpstr>
      <vt:lpstr>Узнаём Швецию вместе  с Нильсом</vt:lpstr>
      <vt:lpstr>Слайд 20</vt:lpstr>
      <vt:lpstr>Акка — гора в Скандинавских горах в шведской Лапландии. Высота горы - 2015 м. Название горы с саамского языка переводится как «старая женщина», у лапландцев она считалась священным местом.  </vt:lpstr>
      <vt:lpstr>Кебнекайсе — гора в Скандинавских горах, высочайшая вершина Швеции и Лапландии </vt:lpstr>
      <vt:lpstr>Гора Куллаберг </vt:lpstr>
      <vt:lpstr>Карлскруна – город в Швеции, основанный в 1680 году королем Карлом XI. Расположен на островах у берега Балтийского моря. Название переводится как «корона Карла».</vt:lpstr>
      <vt:lpstr>«Бронзовый» и «Деревянный» в Карлскруне</vt:lpstr>
      <vt:lpstr>Город Карлскруна. Морской музей</vt:lpstr>
      <vt:lpstr>Слайд 27</vt:lpstr>
      <vt:lpstr>Интернет-ресурсы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172</cp:revision>
  <dcterms:created xsi:type="dcterms:W3CDTF">2016-03-11T06:59:05Z</dcterms:created>
  <dcterms:modified xsi:type="dcterms:W3CDTF">2023-11-20T08:53:29Z</dcterms:modified>
</cp:coreProperties>
</file>