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8" r:id="rId4"/>
    <p:sldId id="277" r:id="rId5"/>
    <p:sldId id="280" r:id="rId6"/>
    <p:sldId id="259" r:id="rId7"/>
    <p:sldId id="271" r:id="rId8"/>
    <p:sldId id="272" r:id="rId9"/>
    <p:sldId id="273" r:id="rId10"/>
    <p:sldId id="274" r:id="rId11"/>
    <p:sldId id="261" r:id="rId12"/>
    <p:sldId id="278" r:id="rId13"/>
    <p:sldId id="275" r:id="rId14"/>
    <p:sldId id="260" r:id="rId15"/>
    <p:sldId id="270" r:id="rId16"/>
    <p:sldId id="264" r:id="rId17"/>
    <p:sldId id="257" r:id="rId18"/>
    <p:sldId id="265" r:id="rId19"/>
    <p:sldId id="279" r:id="rId20"/>
    <p:sldId id="267" r:id="rId21"/>
    <p:sldId id="269" r:id="rId22"/>
    <p:sldId id="281" r:id="rId23"/>
    <p:sldId id="282" r:id="rId24"/>
    <p:sldId id="283" r:id="rId25"/>
    <p:sldId id="26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end.ru/holidays/0/0/1636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club176284890" TargetMode="External"/><Relationship Id="rId4" Type="http://schemas.openxmlformats.org/officeDocument/2006/relationships/hyperlink" Target="https://vk.com/dedmoro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https://avatars.mds.yandex.net/get-pdb/1632284/d5ba7582-ae8b-4308-b10c-e834221468f3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0859" y="476672"/>
            <a:ext cx="3953140" cy="62920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4744"/>
            <a:ext cx="5796136" cy="3528392"/>
          </a:xfrm>
        </p:spPr>
        <p:txBody>
          <a:bodyPr>
            <a:norm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Print" pitchFamily="2" charset="0"/>
              </a:rPr>
              <a:t>С ДНЁМ РОЖДЕНИЯ,</a:t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Print" pitchFamily="2" charset="0"/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Print" pitchFamily="2" charset="0"/>
              </a:rPr>
              <a:t>ДЕД МОРОЗ!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egoe Print" pitchFamily="2" charset="0"/>
            </a:endParaRPr>
          </a:p>
        </p:txBody>
      </p:sp>
      <p:pic>
        <p:nvPicPr>
          <p:cNvPr id="9226" name="Picture 10" descr="http://i.mcgl.ru/vJfnqFTJPh"/>
          <p:cNvPicPr>
            <a:picLocks noChangeAspect="1" noChangeArrowheads="1"/>
          </p:cNvPicPr>
          <p:nvPr/>
        </p:nvPicPr>
        <p:blipFill>
          <a:blip r:embed="rId4" cstate="print"/>
          <a:srcRect t="18170" b="24534"/>
          <a:stretch>
            <a:fillRect/>
          </a:stretch>
        </p:blipFill>
        <p:spPr bwMode="auto">
          <a:xfrm>
            <a:off x="323528" y="4579438"/>
            <a:ext cx="5544616" cy="2117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5848" name="Picture 8" descr="https://www.amic.ru/project/all/tilda/Elka2019/img/b0caca848ba8303648b11ae095c19d9d.png"/>
          <p:cNvPicPr>
            <a:picLocks noChangeAspect="1" noChangeArrowheads="1"/>
          </p:cNvPicPr>
          <p:nvPr/>
        </p:nvPicPr>
        <p:blipFill>
          <a:blip r:embed="rId3" cstate="print"/>
          <a:srcRect b="3222"/>
          <a:stretch>
            <a:fillRect/>
          </a:stretch>
        </p:blipFill>
        <p:spPr bwMode="auto">
          <a:xfrm>
            <a:off x="1" y="3382516"/>
            <a:ext cx="9144000" cy="35028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999381"/>
            <a:ext cx="6984776" cy="308580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  <a:ea typeface="Verdana" pitchFamily="34" charset="0"/>
              </a:rPr>
              <a:t>День рождения Деда Мороза отмечается </a:t>
            </a:r>
            <a:r>
              <a:rPr lang="ru-RU" dirty="0" smtClean="0">
                <a:latin typeface="Arial Narrow" pitchFamily="34" charset="0"/>
                <a:ea typeface="Verdana" pitchFamily="34" charset="0"/>
              </a:rPr>
              <a:t>  с </a:t>
            </a:r>
            <a:r>
              <a:rPr lang="ru-RU" b="1" dirty="0" smtClean="0">
                <a:latin typeface="Arial Narrow" pitchFamily="34" charset="0"/>
                <a:ea typeface="Verdana" pitchFamily="34" charset="0"/>
              </a:rPr>
              <a:t>2005</a:t>
            </a:r>
            <a:r>
              <a:rPr lang="ru-RU" dirty="0" smtClean="0">
                <a:latin typeface="Arial Narrow" pitchFamily="34" charset="0"/>
                <a:ea typeface="Verdana" pitchFamily="34" charset="0"/>
              </a:rPr>
              <a:t> года.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  <a:ea typeface="Verdana" pitchFamily="34" charset="0"/>
              </a:rPr>
              <a:t>Дата выбрана неслучайно. Считается</a:t>
            </a:r>
            <a:r>
              <a:rPr lang="ru-RU" dirty="0" smtClean="0">
                <a:latin typeface="Arial Narrow" pitchFamily="34" charset="0"/>
                <a:ea typeface="Verdana" pitchFamily="34" charset="0"/>
              </a:rPr>
              <a:t>,    </a:t>
            </a:r>
            <a:r>
              <a:rPr lang="ru-RU" dirty="0" smtClean="0">
                <a:latin typeface="Arial Narrow" pitchFamily="34" charset="0"/>
                <a:ea typeface="Verdana" pitchFamily="34" charset="0"/>
              </a:rPr>
              <a:t>что именно в этот день в Великом Устюге наступают первые зимние холода.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941819"/>
            <a:ext cx="4163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Print" pitchFamily="2" charset="0"/>
                <a:ea typeface="+mj-ea"/>
                <a:cs typeface="+mj-cs"/>
              </a:rPr>
              <a:t>18 ноября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640" y="1091877"/>
            <a:ext cx="4402832" cy="504056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 Narrow" pitchFamily="34" charset="0"/>
                <a:ea typeface="Verdana" pitchFamily="34" charset="0"/>
              </a:rPr>
              <a:t>Мороз</a:t>
            </a: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 (Студенец, Трескун, Морозко) – персонаж восточнославянского сказочного фольклора. Раньше люди представляли повелителя холода маленьким </a:t>
            </a: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старичком с </a:t>
            </a: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длинной бородой и суровым, как русские морозы, нравом. </a:t>
            </a: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/>
            </a:r>
            <a:br>
              <a:rPr lang="ru-RU" sz="2400" dirty="0" smtClean="0">
                <a:latin typeface="Arial Narrow" pitchFamily="34" charset="0"/>
                <a:ea typeface="Verdana" pitchFamily="34" charset="0"/>
              </a:rPr>
            </a:b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Чтобы </a:t>
            </a: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задобрить деда, каждую зиму ему дарили подарки.</a:t>
            </a:r>
            <a:endParaRPr lang="ru-RU" sz="2400" dirty="0">
              <a:latin typeface="Arial Narrow" pitchFamily="34" charset="0"/>
              <a:ea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988421"/>
            <a:ext cx="3672408" cy="6809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Васнецов В.М. Дед Мороз, 1885</a:t>
            </a:r>
            <a:endParaRPr lang="ru-RU" sz="20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7170" name="Picture 2" descr="https://upload.wikimedia.org/wikipedia/commons/d/d1/%D0%94%D0%B5%D0%B4_%D0%9C%D0%BE%D1%80%D0%BE%D0%B7.jpg"/>
          <p:cNvPicPr>
            <a:picLocks noChangeAspect="1" noChangeArrowheads="1"/>
          </p:cNvPicPr>
          <p:nvPr/>
        </p:nvPicPr>
        <p:blipFill>
          <a:blip r:embed="rId3" cstate="print"/>
          <a:srcRect b="1639"/>
          <a:stretch>
            <a:fillRect/>
          </a:stretch>
        </p:blipFill>
        <p:spPr bwMode="auto">
          <a:xfrm>
            <a:off x="457200" y="1451917"/>
            <a:ext cx="3672408" cy="4385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51975" y="53996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 Narrow" pitchFamily="34" charset="0"/>
                <a:ea typeface="Verdana" pitchFamily="34" charset="0"/>
              </a:rPr>
              <a:t>Появление образа Деда Мороза</a:t>
            </a:r>
            <a:endParaRPr lang="ru-RU" sz="3200" b="1" dirty="0">
              <a:latin typeface="Arial Narrow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700808"/>
            <a:ext cx="5184576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Позднее он стал распорядителем зимних праздников и навеки поселился в сказках и преданиях. Из грозного персонажа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           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он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постепенно превратился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       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справедливого и доброго деда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теперь уже не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приходит               за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подарками,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приносит их сам.</a:t>
            </a:r>
          </a:p>
        </p:txBody>
      </p:sp>
      <p:pic>
        <p:nvPicPr>
          <p:cNvPr id="34818" name="Picture 2" descr="https://avatars.mds.yandex.net/get-pdb/921693/c0db610e-3692-4cea-b4e3-2495510b32c6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95001"/>
            <a:ext cx="2664296" cy="4114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196752"/>
            <a:ext cx="4536504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Считается, что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русский «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литературный»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Дед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Мороз впервые появился на страницах книг в 1840 году, когда были опубликованы «Детские сказки дедушки Иринея»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Владимира Одоевского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, где зимний волшебник именовался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Мороз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Иванович.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37892" name="Picture 4" descr="https://e-libra.ru/files/books/2019/03/02/545770/i_001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826" y="1136072"/>
            <a:ext cx="2838078" cy="4885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908720"/>
            <a:ext cx="6840760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Дед Мороз - великан, богатырь, обходящий дозором свои владения. Этот седой старик носит длинную толстую шубу с меховой опушкой. Изначально цвет шубы был бело-синим, холодным, снежным.</a:t>
            </a:r>
            <a:endParaRPr lang="ru-RU" sz="24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6146" name="Picture 2" descr="https://sensum-club.pro/wp-content/uploads/2017/12/a6aea32cf0deecd76265b6501c06b041.jpg"/>
          <p:cNvPicPr>
            <a:picLocks noChangeAspect="1" noChangeArrowheads="1"/>
          </p:cNvPicPr>
          <p:nvPr/>
        </p:nvPicPr>
        <p:blipFill>
          <a:blip r:embed="rId3" cstate="print"/>
          <a:srcRect l="23601" t="9649" r="9529"/>
          <a:stretch>
            <a:fillRect/>
          </a:stretch>
        </p:blipFill>
        <p:spPr bwMode="auto">
          <a:xfrm>
            <a:off x="827584" y="2852936"/>
            <a:ext cx="3219717" cy="3371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39952" y="530120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Кадр из фильма-сказки «Морозко» (режиссер </a:t>
            </a:r>
            <a:endParaRPr lang="ru-RU" sz="2000" dirty="0" smtClean="0">
              <a:latin typeface="Arial Narrow" pitchFamily="34" charset="0"/>
              <a:ea typeface="Verdana" pitchFamily="34" charset="0"/>
            </a:endParaRPr>
          </a:p>
          <a:p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А</a:t>
            </a:r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. Роу, 1964)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355976" y="2852936"/>
            <a:ext cx="4320480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latin typeface="Arial Narrow" pitchFamily="34" charset="0"/>
                <a:ea typeface="Verdana" pitchFamily="34" charset="0"/>
              </a:rPr>
              <a:t>После того, как он все больше становился праздничным персонажем, шуба его стала красной, что значит по-русски - красивой. </a:t>
            </a:r>
            <a:endParaRPr lang="ru-RU" sz="2400" dirty="0">
              <a:latin typeface="Arial Narrow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348880"/>
            <a:ext cx="4752528" cy="3124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Дед Мороз носит теплую шапку. Руки прячет в огромные рукавицы, 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шубу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подвязывает кушаком. </a:t>
            </a:r>
            <a:endParaRPr lang="ru-RU" sz="2800" dirty="0" smtClean="0">
              <a:latin typeface="Arial Narrow" pitchFamily="34" charset="0"/>
              <a:ea typeface="Verdana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Он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носит сапоги с приподнятым носком или валенки. 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28674" name="Picture 2" descr="http://tapenik.ru/dizain_ng/dm_blu0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4664"/>
            <a:ext cx="4379010" cy="6135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 собой Дед Мороз всегда носит хрустальный посох.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29700" name="Picture 4" descr="https://www.vladtime.ru/uploads/posts/2017-12/1514701398_263622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84784"/>
            <a:ext cx="6156176" cy="5042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888432" y="1975480"/>
            <a:ext cx="48600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Мешок с подарками – еще один атрибут Деда Мороза. Многие дети верят, что он бездонный. Дед Мороз никогда никого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      к мешку не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подпускает, сам достает из него подарки. 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30724" name="Picture 4" descr="https://i.pinimg.com/736x/e7/93/47/e793473f61d2b7d4517929f10c5dfd4f.jpg"/>
          <p:cNvPicPr>
            <a:picLocks noChangeAspect="1" noChangeArrowheads="1"/>
          </p:cNvPicPr>
          <p:nvPr/>
        </p:nvPicPr>
        <p:blipFill>
          <a:blip r:embed="rId3" cstate="print"/>
          <a:srcRect t="828" r="2504" b="15849"/>
          <a:stretch>
            <a:fillRect/>
          </a:stretch>
        </p:blipFill>
        <p:spPr bwMode="auto">
          <a:xfrm>
            <a:off x="504056" y="1556792"/>
            <a:ext cx="3275856" cy="39956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157018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  <a:t>Дед Мороз передвигается пешком, </a:t>
            </a:r>
            <a:b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</a:br>
            <a: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  <a:t>по воздуху или на санях, запряженных тройкой лошадей.</a:t>
            </a:r>
          </a:p>
        </p:txBody>
      </p:sp>
      <p:pic>
        <p:nvPicPr>
          <p:cNvPr id="31746" name="Picture 2" descr="https://avatars.mds.yandex.net/get-pdb/964669/7d8ed28c-5a9c-4eab-8064-77fe38a42e6f/s1200?webp=fals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1700808"/>
            <a:ext cx="6433997" cy="4825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  <a:t>Неизменная спутница и помощница Деда Мороза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  <a:t>– </a:t>
            </a:r>
            <a:b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</a:br>
            <a:r>
              <a:rPr lang="ru-RU" sz="2800" dirty="0" smtClean="0">
                <a:latin typeface="Arial Narrow" pitchFamily="34" charset="0"/>
                <a:ea typeface="Verdana" pitchFamily="34" charset="0"/>
                <a:cs typeface="+mn-cs"/>
              </a:rPr>
              <a:t>внучка Снегурочка. </a:t>
            </a:r>
            <a:endParaRPr lang="ru-RU" sz="2800" dirty="0" smtClean="0">
              <a:latin typeface="Arial Narrow" pitchFamily="34" charset="0"/>
              <a:ea typeface="Verdana" pitchFamily="34" charset="0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348880"/>
            <a:ext cx="468052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Снегурочка – персонаж русских народных сказок.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Образ Снегурочки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искусстве воплощен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пьесе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А.Н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.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Островского (1873) и опере Н.А. Римского-Корсакова (1882).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4098" name="Picture 2" descr="https://sun9-67.userapi.com/c849224/v849224342/118532/nt5kz5GyR5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3311035" cy="4680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700808"/>
            <a:ext cx="4104456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Впервые Дед Мороз 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его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внучка Снегурочка появились вместе перед советскими детьми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      на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празднике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московском Доме Союзов в 1937 году.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33794" name="Picture 2" descr="https://lotussoft.biz/wp-content/uploads/img/1107.jpg"/>
          <p:cNvPicPr>
            <a:picLocks noChangeAspect="1" noChangeArrowheads="1"/>
          </p:cNvPicPr>
          <p:nvPr/>
        </p:nvPicPr>
        <p:blipFill>
          <a:blip r:embed="rId3" cstate="print"/>
          <a:srcRect l="1260"/>
          <a:stretch>
            <a:fillRect/>
          </a:stretch>
        </p:blipFill>
        <p:spPr bwMode="auto">
          <a:xfrm>
            <a:off x="657889" y="690997"/>
            <a:ext cx="3770095" cy="5218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394635" y="6053226"/>
            <a:ext cx="2130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Открытка 1986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4393271"/>
            <a:ext cx="3960440" cy="16380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Терем Снегурочки находится в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Костроме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(построен в 2008 году).</a:t>
            </a:r>
          </a:p>
        </p:txBody>
      </p:sp>
      <p:pic>
        <p:nvPicPr>
          <p:cNvPr id="32770" name="Picture 2" descr="https://hron.ru/images/news/21122018/_5c1cc8bfc3e8a5.56991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46280"/>
            <a:ext cx="4680520" cy="3519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https://avatars.mds.yandex.net/get-pdb/1220848/0e473216-77ae-4b25-ae63-662e31ed9bd5/s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657" y="3068960"/>
            <a:ext cx="2551543" cy="378904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436096" y="1556792"/>
            <a:ext cx="3384376" cy="2093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 2009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года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4 апреля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от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мечается день рождения Снегурочки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https://img.tourister.ru/files/2/4/1/1/5/5/2/2/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30646"/>
            <a:ext cx="7056784" cy="4654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55576" y="5157192"/>
            <a:ext cx="7560840" cy="1512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Вотчина (имение, усадьба) Деда Мороза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1999 года расположена в городе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Великий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Устюг   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(Вологодская область).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0" name="Picture 2" descr="https://sun9-62.userapi.com/c845322/v845322471/13290e/R85E-q73g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59790"/>
            <a:ext cx="8352928" cy="5566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5805265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Здесь всегда рады гостям, </a:t>
            </a:r>
          </a:p>
          <a:p>
            <a:pPr algn="ctr"/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а праздники отмечают шумно и весело.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s://sun9-37.userapi.com/c858016/v858016721/a41e0/g0z9Ex1JVW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948" y="908720"/>
            <a:ext cx="4106060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734888" y="3756173"/>
            <a:ext cx="7725544" cy="2841179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</a:rPr>
              <a:t>Российский Дед Мороз – один из самых популярных почтовых адресатов. На его Сказочную Почту вот уже более 20 лет приходят письма из разных концов России и зарубежных стран. За это время он получил 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</a:rPr>
              <a:t>более 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</a:rPr>
              <a:t>4,5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</a:rPr>
              <a:t>млн писем!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1028" name="Picture 4" descr="https://sun9-37.userapi.com/c848536/v848536013/12b80e/L5km3IHEB2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8763" y="908720"/>
            <a:ext cx="3625685" cy="271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https://sun9-61.userapi.com/c850728/v850728721/1de920/Yo-jvr-kK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02380"/>
            <a:ext cx="6552728" cy="4366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87624" y="4980309"/>
            <a:ext cx="6768752" cy="15450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4 декабря отмечается особенный праздник, посвящённый наступающему Новому году - </a:t>
            </a:r>
            <a:r>
              <a:rPr lang="ru-RU" sz="2800" b="1" dirty="0" smtClean="0">
                <a:latin typeface="Arial Narrow" pitchFamily="34" charset="0"/>
                <a:ea typeface="Verdana" pitchFamily="34" charset="0"/>
              </a:rPr>
              <a:t>День написания писем Деду Морозу!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764704"/>
            <a:ext cx="756084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Если вы хотите порадовать Дедушку Мороза и поздравить его с Днем рождения, пишите письма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на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его Сказочную Почту по адресу: </a:t>
            </a:r>
            <a:br>
              <a:rPr lang="ru-RU" sz="2800" dirty="0" smtClean="0">
                <a:latin typeface="Arial Narrow" pitchFamily="34" charset="0"/>
                <a:ea typeface="Verdana" pitchFamily="34" charset="0"/>
              </a:rPr>
            </a:b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</a:t>
            </a:r>
            <a:r>
              <a:rPr lang="ru-RU" sz="2800" i="1" dirty="0" smtClean="0">
                <a:latin typeface="Arial Narrow" pitchFamily="34" charset="0"/>
                <a:ea typeface="Verdana" pitchFamily="34" charset="0"/>
              </a:rPr>
              <a:t>162390, Вологодская обл., Великий Устюг, Октябрьский пер., д. 1А, Российскому Деду Морозу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24578" name="Picture 2" descr="https://sun9-19.userapi.com/c857136/v857136627/4732a/Y-PdSrlmEg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6195" y="3284984"/>
            <a:ext cx="3847853" cy="2885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99992" y="3212976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Адрес канцелярии </a:t>
            </a:r>
          </a:p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Деда Мороза</a:t>
            </a:r>
          </a:p>
        </p:txBody>
      </p:sp>
      <p:pic>
        <p:nvPicPr>
          <p:cNvPr id="5122" name="Picture 2" descr="http://qrcoder.ru/code/?https%3A%2F%2Fpochta-dm.ru%2Fcatalog%2Fgeneral_information%2F&amp;4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05064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764704"/>
            <a:ext cx="6624736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Дед Мороз идет в ногу со временем. Письма от детей он получает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 электронной почте, а ещё ведёт странички в соцсетях.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36866" name="Picture 2" descr="http://qrcoder.ru/code/?https%3A%2F%2Fvk.com%2Fdedmoroz&amp;10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140968"/>
            <a:ext cx="2880320" cy="28803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79712" y="2348880"/>
            <a:ext cx="1585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Группа в сети </a:t>
            </a:r>
          </a:p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«ВКонтакте» </a:t>
            </a:r>
          </a:p>
        </p:txBody>
      </p:sp>
      <p:pic>
        <p:nvPicPr>
          <p:cNvPr id="36868" name="Picture 4" descr="http://qrcoder.ru/code/?http%3A%2F%2Fwww.dom-dm.ru%2F&amp;10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140968"/>
            <a:ext cx="2880320" cy="28803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2524834"/>
            <a:ext cx="2020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 Narrow" pitchFamily="34" charset="0"/>
                <a:ea typeface="Verdana" pitchFamily="34" charset="0"/>
              </a:rPr>
              <a:t>Сайт Деда Мороза</a:t>
            </a:r>
          </a:p>
        </p:txBody>
      </p:sp>
      <p:pic>
        <p:nvPicPr>
          <p:cNvPr id="7170" name="Picture 2" descr="https://lh3.googleusercontent.com/w9iFRwcYfOXIViRi3if12IrOkNrdG-BPFsTy9-1dluJsIHQgVgCpLJqMfhTnAZ8kYQ=h500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55776" y="4581128"/>
            <a:ext cx="4222330" cy="2061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196752"/>
            <a:ext cx="4464496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После празднования своего дня рождения Дед Мороз отправляется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большое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новогоднее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путешествие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по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городам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и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селам России.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Там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он зажигает огни на новогодних елках, встречается с детишками  и взрослыми, участвует в праздниках и фестивалях. </a:t>
            </a:r>
            <a:endParaRPr lang="ru-RU" sz="2800" dirty="0">
              <a:latin typeface="Arial Narrow" pitchFamily="34" charset="0"/>
              <a:ea typeface="Verdana" pitchFamily="34" charset="0"/>
            </a:endParaRPr>
          </a:p>
        </p:txBody>
      </p:sp>
      <p:pic>
        <p:nvPicPr>
          <p:cNvPr id="22530" name="Picture 2" descr="https://sun7-8.userapi.com/gppNXicxHecX9jyOCUS4jfTUvjoojNExBXwtDA/aNChOJI-r_A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t="5634"/>
          <a:stretch>
            <a:fillRect/>
          </a:stretch>
        </p:blipFill>
        <p:spPr bwMode="auto">
          <a:xfrm>
            <a:off x="611560" y="1052736"/>
            <a:ext cx="3456384" cy="4897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6" name="Picture 2" descr="https://sun9-25.userapi.com/c850228/v850228489/81717/dlCTjDWwjJo.jpg"/>
          <p:cNvPicPr>
            <a:picLocks noChangeAspect="1" noChangeArrowheads="1"/>
          </p:cNvPicPr>
          <p:nvPr/>
        </p:nvPicPr>
        <p:blipFill>
          <a:blip r:embed="rId3" cstate="print"/>
          <a:srcRect t="12508"/>
          <a:stretch>
            <a:fillRect/>
          </a:stretch>
        </p:blipFill>
        <p:spPr bwMode="auto">
          <a:xfrm>
            <a:off x="1547664" y="2492896"/>
            <a:ext cx="6830021" cy="3982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0" y="912202"/>
            <a:ext cx="417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Arial Narrow" pitchFamily="34" charset="0"/>
                <a:ea typeface="Verdana" pitchFamily="34" charset="0"/>
              </a:rPr>
              <a:t>Дети и </a:t>
            </a:r>
            <a:r>
              <a:rPr lang="ru-RU" sz="2600" dirty="0" smtClean="0">
                <a:latin typeface="Arial Narrow" pitchFamily="34" charset="0"/>
                <a:ea typeface="Verdana" pitchFamily="34" charset="0"/>
              </a:rPr>
              <a:t>взрослые с </a:t>
            </a:r>
            <a:r>
              <a:rPr lang="ru-RU" sz="2600" dirty="0" smtClean="0">
                <a:latin typeface="Arial Narrow" pitchFamily="34" charset="0"/>
                <a:ea typeface="Verdana" pitchFamily="34" charset="0"/>
              </a:rPr>
              <a:t>радостью встречают главного зимнего волшебника.</a:t>
            </a:r>
          </a:p>
        </p:txBody>
      </p:sp>
      <p:pic>
        <p:nvPicPr>
          <p:cNvPr id="5" name="Picture 2" descr="https://sun9-26.userapi.com/c849524/v849524878/10a4fd/xnEw1F-IMok.jpg"/>
          <p:cNvPicPr>
            <a:picLocks noChangeAspect="1" noChangeArrowheads="1"/>
          </p:cNvPicPr>
          <p:nvPr/>
        </p:nvPicPr>
        <p:blipFill>
          <a:blip r:embed="rId4" cstate="print"/>
          <a:srcRect r="5301"/>
          <a:stretch>
            <a:fillRect/>
          </a:stretch>
        </p:blipFill>
        <p:spPr bwMode="auto">
          <a:xfrm>
            <a:off x="568706" y="497169"/>
            <a:ext cx="3859278" cy="2715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568" y="836712"/>
            <a:ext cx="36724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  <a:ea typeface="Verdana" pitchFamily="34" charset="0"/>
              </a:rPr>
              <a:t>Резиденция марийского </a:t>
            </a:r>
          </a:p>
          <a:p>
            <a:pPr algn="ctr"/>
            <a:r>
              <a:rPr lang="ru-RU" sz="3200" b="1" dirty="0" smtClean="0">
                <a:latin typeface="Arial Narrow" pitchFamily="34" charset="0"/>
                <a:ea typeface="Verdana" pitchFamily="34" charset="0"/>
              </a:rPr>
              <a:t>Деда Мороза - </a:t>
            </a:r>
            <a:r>
              <a:rPr lang="ru-RU" sz="3200" b="1" dirty="0" err="1" smtClean="0">
                <a:latin typeface="Arial Narrow" pitchFamily="34" charset="0"/>
                <a:ea typeface="Verdana" pitchFamily="34" charset="0"/>
              </a:rPr>
              <a:t>Йӱштӧ кугыза</a:t>
            </a:r>
            <a:endParaRPr lang="ru-RU" sz="3200" b="1" dirty="0" smtClean="0">
              <a:latin typeface="Arial Narrow" pitchFamily="34" charset="0"/>
              <a:ea typeface="Verdana" pitchFamily="34" charset="0"/>
            </a:endParaRPr>
          </a:p>
        </p:txBody>
      </p:sp>
      <p:sp>
        <p:nvSpPr>
          <p:cNvPr id="1026" name="AutoShape 2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8536" t="29156" r="16712" b="13751"/>
          <a:stretch>
            <a:fillRect/>
          </a:stretch>
        </p:blipFill>
        <p:spPr bwMode="auto">
          <a:xfrm>
            <a:off x="1187624" y="3417922"/>
            <a:ext cx="5832648" cy="2891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31" name="AutoShape 7" descr="https://cdn.culture.ru/images/6443942e-4e9b-5647-84c3-570a69ed8182/_/75c3a4d54b73d96c0bdffbbf180c6456-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https://cdn.culture.ru/images/6443942e-4e9b-5647-84c3-570a69ed8182/_/75c3a4d54b73d96c0bdffbbf180c6456-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 l="22964" t="22266" r="20586" b="14735"/>
          <a:stretch>
            <a:fillRect/>
          </a:stretch>
        </p:blipFill>
        <p:spPr bwMode="auto">
          <a:xfrm>
            <a:off x="4283968" y="548680"/>
            <a:ext cx="4320480" cy="2710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764704"/>
            <a:ext cx="5976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Владения </a:t>
            </a:r>
            <a:r>
              <a:rPr lang="ru-RU" sz="2800" dirty="0" err="1" smtClean="0">
                <a:latin typeface="Arial Narrow" pitchFamily="34" charset="0"/>
                <a:ea typeface="Verdana" pitchFamily="34" charset="0"/>
              </a:rPr>
              <a:t>Йӱштӧ кугыза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расположены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селе </a:t>
            </a:r>
            <a:r>
              <a:rPr lang="ru-RU" sz="2800" dirty="0" err="1" smtClean="0">
                <a:latin typeface="Arial Narrow" pitchFamily="34" charset="0"/>
                <a:ea typeface="Verdana" pitchFamily="34" charset="0"/>
              </a:rPr>
              <a:t>Кукнур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Сернурского района.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         В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зимние каникулы он принимает гостей. </a:t>
            </a:r>
          </a:p>
        </p:txBody>
      </p:sp>
      <p:sp>
        <p:nvSpPr>
          <p:cNvPr id="1026" name="AutoShape 2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6" name="Picture 2" descr="https://sun7-19.userapi.com/impg/B_NG-nNMLr0ljtbaSxH-Vm9KVfnagCm9F-nOvA/B9YInLcMfIA.jpg?size=1280x720&amp;quality=95&amp;sign=52bcfcff1e7418b4c54188cd3494916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348880"/>
            <a:ext cx="7056784" cy="3969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68" name="Picture 4" descr="http://qrcoder.ru/code/?https%3A%2F%2Fvk.com%2Fclub176284890&amp;10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5" y="548680"/>
            <a:ext cx="1440159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70" name="Picture 6" descr="https://lh5.googleusercontent.com/Y3VrPY5nnIeuHrsREDS1lvUa7ILYPaVytcOinsQ6RQLvmLhWSwDHaIqmVqMo4g1zasX2Iohaly7NqGVMHEXUcuLMTFwDPaz40CSCgCgCXV1aS8GsoZKSBVO2fgYLneD-bsK8b4_t=s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16832"/>
            <a:ext cx="576064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5576" y="764704"/>
            <a:ext cx="756084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 Narrow" pitchFamily="34" charset="0"/>
                <a:ea typeface="Verdana" pitchFamily="34" charset="0"/>
              </a:rPr>
              <a:t>Дети и взрослые вместе с Дедом Морозом, его внучкой </a:t>
            </a:r>
            <a:r>
              <a:rPr lang="ru-RU" sz="2600" dirty="0" err="1" smtClean="0">
                <a:latin typeface="Arial Narrow" pitchFamily="34" charset="0"/>
                <a:ea typeface="Verdana" pitchFamily="34" charset="0"/>
              </a:rPr>
              <a:t>Лумӱдыр</a:t>
            </a:r>
            <a:r>
              <a:rPr lang="en-US" sz="2600" dirty="0" smtClean="0">
                <a:latin typeface="Arial Narrow" pitchFamily="34" charset="0"/>
                <a:ea typeface="Verdana" pitchFamily="34" charset="0"/>
              </a:rPr>
              <a:t> </a:t>
            </a:r>
            <a:r>
              <a:rPr lang="ru-RU" sz="2600" dirty="0" smtClean="0">
                <a:latin typeface="Arial Narrow" pitchFamily="34" charset="0"/>
                <a:ea typeface="Verdana" pitchFamily="34" charset="0"/>
              </a:rPr>
              <a:t>и другими сказочными героями водят хороводы вокруг елки, танцуют и поют, участвуют в праздничном чаепитии с национальными блюдами. </a:t>
            </a:r>
          </a:p>
        </p:txBody>
      </p:sp>
      <p:sp>
        <p:nvSpPr>
          <p:cNvPr id="1026" name="AutoShape 2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Основное изображение для учреждения Резиденция марийского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https://sun9-60.userapi.com/impg/MarExBV4V5M2C5Dc_hT9ppSimw4hi2-j0g5oiQ/vwuXAfRSRe4.jpg?size=720x523&amp;quality=95&amp;sign=12b08d86f48bb4b7f64ac7713296ced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08920"/>
            <a:ext cx="4769768" cy="34647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2" name="Picture 4" descr="https://sun9-8.userapi.com/impg/GEEQCE3w04JJGf_oFx2JuaXQ1Oz5I76fjB7i-A/6HYDr6UfIes.jpg?size=610x477&amp;quality=95&amp;sign=b5f01daf9d8840e38825e183f8694c26&amp;type=album"/>
          <p:cNvPicPr>
            <a:picLocks noChangeAspect="1" noChangeArrowheads="1"/>
          </p:cNvPicPr>
          <p:nvPr/>
        </p:nvPicPr>
        <p:blipFill>
          <a:blip r:embed="rId4" cstate="print"/>
          <a:srcRect l="25000" r="12500"/>
          <a:stretch>
            <a:fillRect/>
          </a:stretch>
        </p:blipFill>
        <p:spPr bwMode="auto">
          <a:xfrm>
            <a:off x="729310" y="2708920"/>
            <a:ext cx="2762570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74eca535f5781550bc655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858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Narrow" pitchFamily="34" charset="0"/>
                <a:ea typeface="Verdana" pitchFamily="34" charset="0"/>
                <a:cs typeface="+mn-cs"/>
              </a:rPr>
              <a:t>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Arial Narrow" pitchFamily="34" charset="0"/>
                <a:hlinkClick r:id="rId3"/>
              </a:rPr>
              <a:t>https://www.calend.ru/holidays/0/0/1636/</a:t>
            </a:r>
            <a:r>
              <a:rPr lang="ru-RU" sz="2800" dirty="0" smtClean="0">
                <a:latin typeface="Arial Narrow" pitchFamily="34" charset="0"/>
              </a:rPr>
              <a:t> 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Фото из официальной группы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российского 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Деда Мороза </a:t>
            </a:r>
            <a:r>
              <a:rPr lang="en-US" sz="2800" dirty="0" smtClean="0">
                <a:latin typeface="Arial Narrow" pitchFamily="34" charset="0"/>
                <a:hlinkClick r:id="rId4"/>
              </a:rPr>
              <a:t>https://vk.com/dedmoroz</a:t>
            </a:r>
            <a:endParaRPr lang="ru-RU" sz="2800" dirty="0" smtClean="0">
              <a:latin typeface="Arial Narrow" pitchFamily="34" charset="0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Праздники России. Начальная школа / сост. И.Ф. Яценко. – 3-е изд., перераб. – М. : ВАКО, 2016. – 96 с. – (Школьный словарик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).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Страница марийского Деда Мороза </a:t>
            </a:r>
            <a:r>
              <a:rPr lang="en-US" sz="2800" dirty="0" smtClean="0">
                <a:latin typeface="Arial Narrow" pitchFamily="34" charset="0"/>
                <a:ea typeface="Verdana" pitchFamily="34" charset="0"/>
                <a:hlinkClick r:id="rId5"/>
              </a:rPr>
              <a:t>https</a:t>
            </a:r>
            <a:r>
              <a:rPr lang="en-US" sz="2800" dirty="0" smtClean="0">
                <a:latin typeface="Arial Narrow" pitchFamily="34" charset="0"/>
                <a:ea typeface="Verdana" pitchFamily="34" charset="0"/>
                <a:hlinkClick r:id="rId5"/>
              </a:rPr>
              <a:t>://</a:t>
            </a:r>
            <a:r>
              <a:rPr lang="en-US" sz="2800" dirty="0" smtClean="0">
                <a:latin typeface="Arial Narrow" pitchFamily="34" charset="0"/>
                <a:ea typeface="Verdana" pitchFamily="34" charset="0"/>
                <a:hlinkClick r:id="rId5"/>
              </a:rPr>
              <a:t>vk.com/club176284890</a:t>
            </a:r>
            <a:r>
              <a:rPr lang="ru-RU" sz="2800" dirty="0" smtClean="0">
                <a:latin typeface="Arial Narrow" pitchFamily="34" charset="0"/>
                <a:ea typeface="Verdana" pitchFamily="34" charset="0"/>
              </a:rPr>
              <a:t> </a:t>
            </a:r>
            <a:endParaRPr lang="ru-RU" sz="2800" dirty="0" smtClean="0">
              <a:latin typeface="Arial Narrow" pitchFamily="34" charset="0"/>
              <a:ea typeface="Verdana" pitchFamily="34" charset="0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ru-RU" sz="2800" dirty="0" smtClean="0">
              <a:latin typeface="Arial Narrow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686</Words>
  <Application>Microsoft Office PowerPoint</Application>
  <PresentationFormat>Экран (4:3)</PresentationFormat>
  <Paragraphs>48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 ДНЁМ РОЖДЕНИЯ, ДЕД МОРОЗ!</vt:lpstr>
      <vt:lpstr>Слайд 2</vt:lpstr>
      <vt:lpstr>Мороз (Студенец, Трескун, Морозко) – персонаж восточнославянского сказочного фольклора. Раньше люди представляли повелителя холода маленьким старичком с длинной бородой и суровым, как русские морозы, нравом.  Чтобы задобрить деда, каждую зиму ему дарили подарки.</vt:lpstr>
      <vt:lpstr>Слайд 4</vt:lpstr>
      <vt:lpstr>Слайд 5</vt:lpstr>
      <vt:lpstr>Слайд 6</vt:lpstr>
      <vt:lpstr>Слайд 7</vt:lpstr>
      <vt:lpstr>С собой Дед Мороз всегда носит хрустальный посох.</vt:lpstr>
      <vt:lpstr>Слайд 9</vt:lpstr>
      <vt:lpstr>Дед Мороз передвигается пешком,  по воздуху или на санях, запряженных тройкой лошадей.</vt:lpstr>
      <vt:lpstr>Неизменная спутница и помощница Деда Мороза –  внучка Снегурочка.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98</cp:revision>
  <dcterms:created xsi:type="dcterms:W3CDTF">2019-11-17T12:11:20Z</dcterms:created>
  <dcterms:modified xsi:type="dcterms:W3CDTF">2023-11-18T08:38:15Z</dcterms:modified>
</cp:coreProperties>
</file>