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9"/>
  </p:notesMasterIdLst>
  <p:sldIdLst>
    <p:sldId id="256" r:id="rId2"/>
    <p:sldId id="269" r:id="rId3"/>
    <p:sldId id="307" r:id="rId4"/>
    <p:sldId id="308" r:id="rId5"/>
    <p:sldId id="273" r:id="rId6"/>
    <p:sldId id="285" r:id="rId7"/>
    <p:sldId id="279" r:id="rId8"/>
    <p:sldId id="311" r:id="rId9"/>
    <p:sldId id="306" r:id="rId10"/>
    <p:sldId id="272" r:id="rId11"/>
    <p:sldId id="309" r:id="rId12"/>
    <p:sldId id="258" r:id="rId13"/>
    <p:sldId id="259" r:id="rId14"/>
    <p:sldId id="261" r:id="rId15"/>
    <p:sldId id="262" r:id="rId16"/>
    <p:sldId id="310" r:id="rId17"/>
    <p:sldId id="277" r:id="rId18"/>
    <p:sldId id="276" r:id="rId19"/>
    <p:sldId id="280" r:id="rId20"/>
    <p:sldId id="304" r:id="rId21"/>
    <p:sldId id="264" r:id="rId22"/>
    <p:sldId id="267" r:id="rId23"/>
    <p:sldId id="295" r:id="rId24"/>
    <p:sldId id="305" r:id="rId25"/>
    <p:sldId id="268" r:id="rId26"/>
    <p:sldId id="275" r:id="rId27"/>
    <p:sldId id="281" r:id="rId28"/>
  </p:sldIdLst>
  <p:sldSz cx="9144000" cy="5715000" type="screen16x1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354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827305"/>
            <a:ext cx="8520600" cy="2280667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3149028"/>
            <a:ext cx="8520600" cy="880667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389834"/>
            <a:ext cx="8520600" cy="935333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33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6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33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3999900" cy="3796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280528"/>
            <a:ext cx="3999900" cy="3796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33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617333"/>
            <a:ext cx="2808000" cy="839667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544000"/>
            <a:ext cx="2808000" cy="3532667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500167"/>
            <a:ext cx="6367800" cy="4545333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39"/>
            <a:ext cx="4572000" cy="571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370194"/>
            <a:ext cx="40452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3114528"/>
            <a:ext cx="4045200" cy="1372333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804528"/>
            <a:ext cx="3837000" cy="4105667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700639"/>
            <a:ext cx="5998800" cy="672333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229028"/>
            <a:ext cx="8520600" cy="2181667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502472"/>
            <a:ext cx="8520600" cy="1445333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lend.ru/holidays/0/0/1869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syl.ru/article/174633/new_bitva-za-stalingrad-znachenie-stalingradskoy-bitvyi" TargetMode="External"/><Relationship Id="rId5" Type="http://schemas.openxmlformats.org/officeDocument/2006/relationships/hyperlink" Target="http://www.stalingrad-battle.ru/index.php?option=com_content&amp;view=article&amp;id=386" TargetMode="External"/><Relationship Id="rId4" Type="http://schemas.openxmlformats.org/officeDocument/2006/relationships/hyperlink" Target="http://waralbum.ru/category/war/east/stalingra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s://regnum.ru/uploads/pictures/news/2017/08/26/regnum_picture_1503722818867259_normal.jpg"/>
          <p:cNvPicPr>
            <a:picLocks noChangeAspect="1" noChangeArrowheads="1"/>
          </p:cNvPicPr>
          <p:nvPr/>
        </p:nvPicPr>
        <p:blipFill>
          <a:blip r:embed="rId3"/>
          <a:srcRect l="9315" r="2008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i.dailymail.co.uk/i/pix/2017/08/22/10/4374806E00000578-0-image-a-33_1503394955666.jpg"/>
          <p:cNvPicPr>
            <a:picLocks noChangeAspect="1" noChangeArrowheads="1"/>
          </p:cNvPicPr>
          <p:nvPr/>
        </p:nvPicPr>
        <p:blipFill>
          <a:blip r:embed="rId2"/>
          <a:srcRect b="4412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23728" y="553244"/>
            <a:ext cx="6120680" cy="3240360"/>
          </a:xfrm>
        </p:spPr>
        <p:txBody>
          <a:bodyPr/>
          <a:lstStyle/>
          <a:p>
            <a:pPr marL="0" indent="0">
              <a:buNone/>
              <a:tabLst>
                <a:tab pos="1792288" algn="l"/>
              </a:tabLst>
            </a:pPr>
            <a:r>
              <a:rPr lang="ru-RU" sz="2400" b="1" dirty="0" smtClean="0">
                <a:solidFill>
                  <a:srgbClr val="9A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У всех на сердце великое слово: Сталинград. И в нем для миллионов людей и тревога,         и гордость, и боль, и суровая прочная слава – на века, для потомков.</a:t>
            </a:r>
          </a:p>
          <a:p>
            <a:pPr marL="0" indent="0">
              <a:buNone/>
            </a:pPr>
            <a:endParaRPr lang="ru-RU" sz="2400" b="1" dirty="0" smtClean="0">
              <a:solidFill>
                <a:srgbClr val="9A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Arial" pitchFamily="34" charset="0"/>
            </a:endParaRPr>
          </a:p>
          <a:p>
            <a:pPr marL="0" indent="0" algn="r">
              <a:buNone/>
            </a:pPr>
            <a:r>
              <a:rPr lang="ru-RU" sz="2400" b="1" dirty="0" smtClean="0">
                <a:solidFill>
                  <a:srgbClr val="9A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Евгений Кригер</a:t>
            </a:r>
            <a:endParaRPr lang="ru-RU" sz="2400" b="1" dirty="0">
              <a:solidFill>
                <a:srgbClr val="9A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.vaseneva\Pictures\фоны и рамки\krasivye-fony-dlya-prezentatsiy-massaja-6708-large.jpg"/>
          <p:cNvPicPr>
            <a:picLocks noChangeAspect="1" noChangeArrowheads="1"/>
          </p:cNvPicPr>
          <p:nvPr/>
        </p:nvPicPr>
        <p:blipFill>
          <a:blip r:embed="rId2"/>
          <a:srcRect t="22554" b="14696"/>
          <a:stretch>
            <a:fillRect/>
          </a:stretch>
        </p:blipFill>
        <p:spPr bwMode="auto">
          <a:xfrm>
            <a:off x="-1" y="0"/>
            <a:ext cx="9144001" cy="57378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9188"/>
            <a:ext cx="8520600" cy="636333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2 февраля - День воинской славы России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51520" y="481236"/>
            <a:ext cx="8520600" cy="108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/>
          <a:p>
            <a:pPr marL="0" lvl="0" indent="0" algn="ctr" defTabSz="914400" eaLnBrk="1" fontAlgn="auto" latinLnBrk="0" hangingPunct="1">
              <a:buClr>
                <a:schemeClr val="dk1"/>
              </a:buClr>
              <a:buSzPts val="2800"/>
              <a:tabLst>
                <a:tab pos="2687638" algn="l"/>
              </a:tabLst>
              <a:defRPr/>
            </a:pPr>
            <a:r>
              <a:rPr lang="ru-RU" sz="24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День разгрома советскими войсками немецко-фашистских войск в Сталинградской битве</a:t>
            </a:r>
            <a:endParaRPr lang="ru-RU" sz="24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70658" name="Picture 2" descr="Фото: Бойцы 95-й стрелковой дивизии ликуют в честь победы в Сталинградской битв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616" y="2353444"/>
            <a:ext cx="7115944" cy="30598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331640" y="1417340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Установлен Федеральным законом № 32-ФЗ от 13 марта 1995 года «О днях воинской славы (победных днях) России». </a:t>
            </a:r>
          </a:p>
        </p:txBody>
      </p:sp>
      <p:pic>
        <p:nvPicPr>
          <p:cNvPr id="70662" name="Picture 6" descr="http://www.vectory.ru/products_pictures/victory046b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745" r="11801"/>
          <a:stretch>
            <a:fillRect/>
          </a:stretch>
        </p:blipFill>
        <p:spPr bwMode="auto">
          <a:xfrm rot="5400000">
            <a:off x="2459174" y="-358265"/>
            <a:ext cx="3865613" cy="82809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95536" y="121196"/>
            <a:ext cx="8424936" cy="2448272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Сталинградская битва (17 июля 1942 – 2 февраля 1943) стала крупнейшей сухопутной битвой в ходе Второй мировой войны и одним из переломных моментов в ходе военных действий, после которых немецкие войска окончательно потеряли стратегическую инициативу.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Героические дни обороны Сталинграда вошли в историю, как самые кровопролитные и жестокие. При обороне города погибли и были ранены более миллиона советских солдат и офицеров. </a:t>
            </a: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 descr="Фото: Сталинград после бомбардировок. Вид со стороны Волг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0032" y="2569468"/>
            <a:ext cx="3947592" cy="28521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682" name="Picture 2" descr="https://mszn27.ru/sites/files/mszn/kgu/kguhb/photo/20150205_ch/image3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528" y="2569468"/>
            <a:ext cx="4367808" cy="28390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s://arhivurokov.ru/kopilka/up/html/2017/02/24/k_58b007230514b/395194_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4048" y="49188"/>
            <a:ext cx="3888432" cy="5256584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9A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Волга, Волга.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9A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Стрежень, плёсы.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9A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Ширь речная.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9A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Ширь и гладь.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9A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Ты ходила, как невеста.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9A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Ленты в косах.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9A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Травы в росах.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9A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В сарафанах берега.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9A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Ты шинель теперь надела.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9A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Волга – русская река.</a:t>
            </a:r>
          </a:p>
          <a:p>
            <a:pPr marL="0" indent="0">
              <a:buNone/>
            </a:pPr>
            <a:endParaRPr lang="ru-RU" sz="2400" b="1" dirty="0" smtClean="0">
              <a:solidFill>
                <a:srgbClr val="9A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Arial" pitchFamily="34" charset="0"/>
            </a:endParaRPr>
          </a:p>
          <a:p>
            <a:pPr marL="0" indent="0" algn="r">
              <a:buNone/>
            </a:pPr>
            <a:r>
              <a:rPr lang="ru-RU" sz="2400" b="1" dirty="0" smtClean="0">
                <a:solidFill>
                  <a:srgbClr val="9A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С.П. Алексеев</a:t>
            </a:r>
            <a:endParaRPr lang="ru-RU" sz="2400" b="1" dirty="0">
              <a:solidFill>
                <a:srgbClr val="9A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pic>
        <p:nvPicPr>
          <p:cNvPr id="56322" name="Picture 2" descr="Фото: Советские саперы строят переправу через Волгу"/>
          <p:cNvPicPr>
            <a:picLocks noChangeAspect="1" noChangeArrowheads="1"/>
          </p:cNvPicPr>
          <p:nvPr/>
        </p:nvPicPr>
        <p:blipFill>
          <a:blip r:embed="rId3"/>
          <a:srcRect l="1042" t="1937" b="3154"/>
          <a:stretch>
            <a:fillRect/>
          </a:stretch>
        </p:blipFill>
        <p:spPr bwMode="auto">
          <a:xfrm>
            <a:off x="3203848" y="1993404"/>
            <a:ext cx="5616624" cy="3528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67544" y="121196"/>
            <a:ext cx="8424936" cy="216024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Фашистские войска прижали защитников Сталинграда к Волге. С севера и юга не подойдешь. Одна открытая сторона – волжский берег. По Волге защитники Сталинграда снабжались всем необходимым: оружием и пополнением, боеприпасами и продовольствием. По Волге на левый берег перевозились раненые.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«Спасительница наша! – говорили солдаты тогда про Волгу. – Ты отныне не простая. Ты гвардейская река».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3433564"/>
            <a:ext cx="2843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Трудны и опасны были сталинградские переправы. Ведь задача врага была – сорвать переправы, оставить сталинградцев без помощи.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49188"/>
            <a:ext cx="8496944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Сдача города тогда приравнивалась не только к военному,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но и к идеологическому поражению. Бои шли за каждый квартал, за каждый дом.</a:t>
            </a:r>
          </a:p>
          <a:p>
            <a:pPr marL="0" indent="0"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Фото: Советские бойцы в уличном бою в Сталинграде"/>
          <p:cNvPicPr>
            <a:picLocks noChangeAspect="1" noChangeArrowheads="1"/>
          </p:cNvPicPr>
          <p:nvPr/>
        </p:nvPicPr>
        <p:blipFill>
          <a:blip r:embed="rId3"/>
          <a:srcRect l="11360" r="9026"/>
          <a:stretch>
            <a:fillRect/>
          </a:stretch>
        </p:blipFill>
        <p:spPr bwMode="auto">
          <a:xfrm>
            <a:off x="4067944" y="913284"/>
            <a:ext cx="4896544" cy="45512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2" descr="Фото: Советские автоматчики в бою на улице Сталинграда [1]"/>
          <p:cNvPicPr>
            <a:picLocks noChangeAspect="1" noChangeArrowheads="1"/>
          </p:cNvPicPr>
          <p:nvPr/>
        </p:nvPicPr>
        <p:blipFill>
          <a:blip r:embed="rId4"/>
          <a:srcRect t="6838"/>
          <a:stretch>
            <a:fillRect/>
          </a:stretch>
        </p:blipFill>
        <p:spPr bwMode="auto">
          <a:xfrm>
            <a:off x="179512" y="3505572"/>
            <a:ext cx="3744416" cy="19622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2" descr="Фото: Советские солдаты в бою в Сталинграде [4]"/>
          <p:cNvPicPr>
            <a:picLocks noChangeAspect="1" noChangeArrowheads="1"/>
          </p:cNvPicPr>
          <p:nvPr/>
        </p:nvPicPr>
        <p:blipFill>
          <a:blip r:embed="rId5"/>
          <a:srcRect t="5762"/>
          <a:stretch>
            <a:fillRect/>
          </a:stretch>
        </p:blipFill>
        <p:spPr bwMode="auto">
          <a:xfrm>
            <a:off x="179512" y="913285"/>
            <a:ext cx="3744416" cy="2355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32935"/>
            <a:ext cx="8520600" cy="63633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Генерал-штурм</a:t>
            </a:r>
            <a:endParaRPr lang="ru-RU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769268"/>
            <a:ext cx="7356644" cy="1224136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62-й армией, оборонявшей центральную и заводскую часть города, командовал генерал-лейтенант Василий Иванович Чуйков.</a:t>
            </a:r>
          </a:p>
          <a:p>
            <a:pPr marL="0" indent="0"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698" name="Picture 2" descr="https://upload.wikimedia.org/wikipedia/commons/thumb/a/a6/%D0%9A%D0%BE%D0%BC%D0%B0%D0%BD%D0%B4%D0%BD%D1%8B%D0%B9_%D0%BF%D1%83%D0%BD%D0%BA%D1%82_62-%D0%B9_%D0%B0%D1%80%D0%BC%D0%B8%D0%B8_%D0%BD%D0%B0%D1%87%D0%B0%D0%BB%D1%8C%D0%BD%D0%B8%D0%BA_%D1%88%D1%82%D0%B0%D0%B1%D0%B0_%D0%9D.%D0%98._%D0%9A%D1%80%D1%8B%D0%BB%D0%BE%D0%B2%2C_%D0%92.%D0%98._%D0%A7%D1%83%D0%B9%D0%BA%D0%BE%D0%B2%2C_%D0%9A.%D0%90._%D0%93%D1%83%D1%80%D0%BE%D0%B2%2C_%D0%90.%D0%98._%D0%A0%D0%BE%D0%B4%D0%B8%D0%BC%D1%86%D0%B5%D0%B2._%D0%94%D0%B5%D0%BA%D0%B0%D0%B1%D1%80%D1%8C_1942_%D0%B3.jpg/1024px-thumbnai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520" y="1705372"/>
            <a:ext cx="5253608" cy="36682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702" name="Picture 6" descr="https://im0-tub-ru.yandex.net/i?id=be3a265be854c7c838f2e556e39c7cc6-l&amp;n=13"/>
          <p:cNvPicPr>
            <a:picLocks noChangeAspect="1" noChangeArrowheads="1"/>
          </p:cNvPicPr>
          <p:nvPr/>
        </p:nvPicPr>
        <p:blipFill>
          <a:blip r:embed="rId4"/>
          <a:srcRect l="19891" r="17722"/>
          <a:stretch>
            <a:fillRect/>
          </a:stretch>
        </p:blipFill>
        <p:spPr bwMode="auto">
          <a:xfrm>
            <a:off x="5724128" y="1705372"/>
            <a:ext cx="3168352" cy="36899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193204"/>
            <a:ext cx="7356644" cy="1224136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Маршал, дважды Герой Советского Союза, боевой и решительный генерал Василий Иванович Чуйков в своих мемуарах рассказывает о боях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 подступах к городу и на его улицах, о героизме наших солдат.</a:t>
            </a:r>
          </a:p>
          <a:p>
            <a:pPr marL="0" indent="0"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4754" name="Picture 2" descr="http://www.buklit.ru/covers/106076.jpg"/>
          <p:cNvPicPr>
            <a:picLocks noChangeAspect="1" noChangeArrowheads="1"/>
          </p:cNvPicPr>
          <p:nvPr/>
        </p:nvPicPr>
        <p:blipFill>
          <a:blip r:embed="rId3"/>
          <a:srcRect l="4447" b="5334"/>
          <a:stretch>
            <a:fillRect/>
          </a:stretch>
        </p:blipFill>
        <p:spPr bwMode="auto">
          <a:xfrm>
            <a:off x="683568" y="1633364"/>
            <a:ext cx="2376264" cy="3614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4756" name="Picture 4" descr="https://im0-tub-ru.yandex.net/i?id=a77a7bd8b2425caf27f79bc8a098bc8b-l&amp;n=13"/>
          <p:cNvPicPr>
            <a:picLocks noChangeAspect="1" noChangeArrowheads="1"/>
          </p:cNvPicPr>
          <p:nvPr/>
        </p:nvPicPr>
        <p:blipFill>
          <a:blip r:embed="rId4"/>
          <a:srcRect b="5106"/>
          <a:stretch>
            <a:fillRect/>
          </a:stretch>
        </p:blipFill>
        <p:spPr bwMode="auto">
          <a:xfrm>
            <a:off x="3538385" y="1633364"/>
            <a:ext cx="2329759" cy="3607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4758" name="Picture 6" descr="https://im0-tub-ru.yandex.net/i?id=3b2c6dc80a8150287b5c22c91b0ceccc-l&amp;n=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42820" y="1656718"/>
            <a:ext cx="2117611" cy="3577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32935"/>
            <a:ext cx="8520600" cy="63633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Мамаев курган</a:t>
            </a:r>
            <a:endParaRPr lang="ru-RU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841276"/>
            <a:ext cx="8784976" cy="1656184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Особо кровопролитные бои шли за Мамаев курган. Мамаев курган – самая высокая точка в городе. Отсюда видно далеко-далеко. Видно и Волгу, и степи, и левый заволжский берег. Вершина кургана в ходе сражений несколько раз переходила из рук в руки. </a:t>
            </a:r>
            <a:endParaRPr lang="ru-RU" dirty="0"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9154" name="Picture 2" descr="Фото: Красное знамя на Мамаевом кургане в Сталинграде"/>
          <p:cNvPicPr>
            <a:picLocks noChangeAspect="1" noChangeArrowheads="1"/>
          </p:cNvPicPr>
          <p:nvPr/>
        </p:nvPicPr>
        <p:blipFill>
          <a:blip r:embed="rId3"/>
          <a:srcRect l="6773" r="5177"/>
          <a:stretch>
            <a:fillRect/>
          </a:stretch>
        </p:blipFill>
        <p:spPr bwMode="auto">
          <a:xfrm>
            <a:off x="4283968" y="2281436"/>
            <a:ext cx="4680520" cy="31296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9156" name="Picture 4" descr="http://blogizotovoy.ru/wp-content/uploads/2016/05/kurga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12" y="2641476"/>
            <a:ext cx="4286250" cy="25527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0"/>
            <a:ext cx="8784976" cy="112930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Большая братская могила на северном склоне Мамаева кургана –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часть Историко-мемориального комплекса «Героям Сталинградской битвы».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72708" name="Picture 4" descr="http://www.fotokonkurs.ru/uploads/comments/2011/01/28/253509.jpg"/>
          <p:cNvPicPr>
            <a:picLocks noChangeAspect="1" noChangeArrowheads="1"/>
          </p:cNvPicPr>
          <p:nvPr/>
        </p:nvPicPr>
        <p:blipFill>
          <a:blip r:embed="rId3">
            <a:lum bright="20000" contrast="30000"/>
          </a:blip>
          <a:srcRect/>
          <a:stretch>
            <a:fillRect/>
          </a:stretch>
        </p:blipFill>
        <p:spPr bwMode="auto">
          <a:xfrm>
            <a:off x="1849624" y="841276"/>
            <a:ext cx="7114864" cy="47402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2706" name="Picture 2" descr="https://s00.yaplakal.com/pics/pics_original/3/0/9/9695903.jpg"/>
          <p:cNvPicPr>
            <a:picLocks noChangeAspect="1" noChangeArrowheads="1"/>
          </p:cNvPicPr>
          <p:nvPr/>
        </p:nvPicPr>
        <p:blipFill>
          <a:blip r:embed="rId4">
            <a:lum bright="10000"/>
          </a:blip>
          <a:srcRect/>
          <a:stretch>
            <a:fillRect/>
          </a:stretch>
        </p:blipFill>
        <p:spPr bwMode="auto">
          <a:xfrm>
            <a:off x="179512" y="841276"/>
            <a:ext cx="2662418" cy="47297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1619672" y="697260"/>
            <a:ext cx="6336300" cy="7920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Михаил </a:t>
            </a:r>
            <a:r>
              <a:rPr lang="ru" b="1" dirty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Аверьянович </a:t>
            </a:r>
            <a:r>
              <a:rPr lang="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Паникаха</a:t>
            </a:r>
            <a:endParaRPr lang="ru-RU" b="1" dirty="0" smtClean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323528" y="1273324"/>
            <a:ext cx="8640960" cy="10081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Заместитель командира </a:t>
            </a: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отделения. Морской пехотинец. Герой </a:t>
            </a:r>
            <a:r>
              <a:rPr lang="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Советского </a:t>
            </a: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Союза.</a:t>
            </a: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66" name="Shape 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4168" y="1993404"/>
            <a:ext cx="2376264" cy="3240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Shape 64"/>
          <p:cNvSpPr txBox="1">
            <a:spLocks/>
          </p:cNvSpPr>
          <p:nvPr/>
        </p:nvSpPr>
        <p:spPr>
          <a:xfrm>
            <a:off x="1619672" y="-22820"/>
            <a:ext cx="6336300" cy="79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None/>
              <a:tabLst/>
              <a:defRPr/>
            </a:pPr>
            <a:r>
              <a:rPr kumimoji="0" lang="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Arial"/>
                <a:cs typeface="Arial"/>
                <a:sym typeface="Arial"/>
              </a:rPr>
              <a:t>Герои Сталинграда</a:t>
            </a: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7" name="Shape 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560" y="1993404"/>
            <a:ext cx="4968552" cy="31683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Shape 77"/>
          <p:cNvSpPr txBox="1">
            <a:spLocks/>
          </p:cNvSpPr>
          <p:nvPr/>
        </p:nvSpPr>
        <p:spPr>
          <a:xfrm>
            <a:off x="0" y="5233764"/>
            <a:ext cx="6228184" cy="481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None/>
              <a:tabLst/>
              <a:defRPr/>
            </a:pPr>
            <a:r>
              <a:rPr kumimoji="0" lang="ru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Arial"/>
                <a:cs typeface="Arial"/>
                <a:sym typeface="Arial"/>
              </a:rPr>
              <a:t>Подвиг Михаила Паникахи. Фрагмент панорамы «Сталинградская битва»</a:t>
            </a:r>
            <a:endParaRPr kumimoji="0" lang="ru-RU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323528" y="193204"/>
            <a:ext cx="8520600" cy="636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«Сталинградский Данко»</a:t>
            </a:r>
            <a:endParaRPr dirty="0"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251520" y="985292"/>
            <a:ext cx="8520600" cy="37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2 октября 1942 года в бою при защите завода «Красный Октябрь» </a:t>
            </a: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Михаил </a:t>
            </a:r>
            <a:r>
              <a:rPr lang="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Паникаха совершил подвиг. На окоп, в котором он находился, двигались вражеские танки. Взяв две бутылки с горючей жидкостью, Михаил пополз в сторону головного немецкого танка. Пуля попала в одну из бутылок, жидкость моментально разлилась по телу бойца и воспламенилась. Вспыхнув факелом, Михаил бросился на решётку моторного люка и разбил об неё вторую бутылку. Немецкий танк остановился. </a:t>
            </a:r>
            <a:endParaRPr lang="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 </a:t>
            </a:r>
            <a:r>
              <a:rPr lang="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этот подвиг 9 декабря 1942 года Михаил Паникаха был посмертно награждён орденом Отечественной войны I степени. </a:t>
            </a:r>
            <a:endParaRPr lang="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Звание </a:t>
            </a:r>
            <a:r>
              <a:rPr lang="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Героя Советского Союза ему было присвоено 5 мая 1990 года</a:t>
            </a: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</a:t>
            </a:r>
            <a:endParaRPr lang="ru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20482" name="Picture 2" descr="http://firestormrollerderby.com/wp-content/uploads/2015/07/fire1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072"/>
          <a:stretch>
            <a:fillRect/>
          </a:stretch>
        </p:blipFill>
        <p:spPr bwMode="auto">
          <a:xfrm>
            <a:off x="3131840" y="3639090"/>
            <a:ext cx="6012160" cy="21014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827584" y="193204"/>
            <a:ext cx="7560840" cy="9361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" sz="24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«Бессмертны дела бесстрашных. </a:t>
            </a:r>
            <a:br>
              <a:rPr lang="ru" sz="24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" sz="24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Живет, не старея, память о подвиге Паникахи» 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4644008" y="1636064"/>
            <a:ext cx="3627000" cy="38857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Пал, совершивши подвиг </a:t>
            </a: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свой,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Чтобы </a:t>
            </a:r>
            <a:r>
              <a:rPr lang="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пламя сбить на </a:t>
            </a: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рукаве,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Груди</a:t>
            </a:r>
            <a:r>
              <a:rPr lang="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плечах, на </a:t>
            </a: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голове,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Горящий </a:t>
            </a:r>
            <a:r>
              <a:rPr lang="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факел </a:t>
            </a: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воин-мститель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 </a:t>
            </a:r>
            <a:r>
              <a:rPr lang="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стал кататься по </a:t>
            </a: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траве,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Искать </a:t>
            </a:r>
            <a:r>
              <a:rPr lang="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спасения в </a:t>
            </a: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болотце.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Он </a:t>
            </a:r>
            <a:r>
              <a:rPr lang="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сжег врага своим </a:t>
            </a: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огнём,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Легенды </a:t>
            </a:r>
            <a:r>
              <a:rPr lang="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сложены о нём, </a:t>
            </a: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—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Бессмертном </a:t>
            </a:r>
            <a:r>
              <a:rPr lang="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нашем краснофлотце</a:t>
            </a: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lvl="0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Демьян Бедный</a:t>
            </a:r>
            <a:endParaRPr lang="ru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85" name="Shape 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9632" y="1273324"/>
            <a:ext cx="2779076" cy="419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251520" y="265212"/>
            <a:ext cx="5112568" cy="636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Памятник-скульптура </a:t>
            </a:r>
            <a:r>
              <a:rPr lang="ru" sz="1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Волгограде, установленный в 1975 году на месте гибели Михаила </a:t>
            </a:r>
            <a:r>
              <a:rPr lang="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Паникахи</a:t>
            </a:r>
            <a:br>
              <a:rPr lang="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endParaRPr lang="ru" sz="1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91" name="Shape 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520" y="1201316"/>
            <a:ext cx="5859178" cy="4245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" name="Shape 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6096" y="337220"/>
            <a:ext cx="3528392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1475656" y="193204"/>
            <a:ext cx="6336300" cy="7920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Матвей Мефодьевич Путилов</a:t>
            </a:r>
            <a:endParaRPr lang="ru-RU" b="1" dirty="0" smtClean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323528" y="841276"/>
            <a:ext cx="8640960" cy="10081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Сержант, связист</a:t>
            </a:r>
            <a:r>
              <a:rPr lang="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Награжден посмертно орденом Отечественной войны II степени.</a:t>
            </a:r>
          </a:p>
        </p:txBody>
      </p:sp>
      <p:sp>
        <p:nvSpPr>
          <p:cNvPr id="8" name="Shape 77"/>
          <p:cNvSpPr txBox="1">
            <a:spLocks/>
          </p:cNvSpPr>
          <p:nvPr/>
        </p:nvSpPr>
        <p:spPr>
          <a:xfrm>
            <a:off x="251520" y="1345332"/>
            <a:ext cx="6120680" cy="302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2800"/>
            </a:pP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октябре 1942 года Матвей Путилов под огнем противника выполнял задание по восстановлению нарушенной связи. Осколком мины его ранило в плечо. Превозмогая боль, дополз до места обрыва провода, но был вторично ранен. Теряя сознание и не имея возможности действовать рукой, сжал концы проводов зубами, и по его телу прошел ток. Связь была восстановлена.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74754" name="Picture 2" descr="http://www.stalingrad-battle.ru/images/stories/portrets/pu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8184" y="1777380"/>
            <a:ext cx="2520280" cy="3405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4756" name="Picture 4" descr="http://m.amic.ru/photo/report_photo/stalvolg/20528.800.jpg"/>
          <p:cNvPicPr>
            <a:picLocks noChangeAspect="1" noChangeArrowheads="1"/>
          </p:cNvPicPr>
          <p:nvPr/>
        </p:nvPicPr>
        <p:blipFill>
          <a:blip r:embed="rId5">
            <a:lum contrast="20000"/>
          </a:blip>
          <a:srcRect t="11533" b="7736"/>
          <a:stretch>
            <a:fillRect/>
          </a:stretch>
        </p:blipFill>
        <p:spPr bwMode="auto">
          <a:xfrm>
            <a:off x="1398417" y="3505572"/>
            <a:ext cx="3461615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krasivye-fony-dlya-prezentatsiy-massaja-6708-large.jpg"/>
          <p:cNvPicPr>
            <a:picLocks noChangeAspect="1" noChangeArrowheads="1"/>
          </p:cNvPicPr>
          <p:nvPr/>
        </p:nvPicPr>
        <p:blipFill>
          <a:blip r:embed="rId2"/>
          <a:srcRect t="22554" b="14696"/>
          <a:stretch>
            <a:fillRect/>
          </a:stretch>
        </p:blipFill>
        <p:spPr bwMode="auto">
          <a:xfrm>
            <a:off x="-1" y="0"/>
            <a:ext cx="9144001" cy="57378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9228"/>
            <a:ext cx="3324196" cy="63633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Дом Павлова</a:t>
            </a:r>
            <a:endParaRPr lang="ru-RU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728192"/>
            <a:ext cx="4752528" cy="3361556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Удивителен этот дом.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Стоял он в городе, в самом центре.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Бомбили его фашисты.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Стоял, не сдавался дом.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Прямой наводкой из пушек в него стреляли.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Стоял, не сдавался дом.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Минометным огнем, словно дождем,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поливали фашисты дом.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Стоял он, как дуб на ветру, не сдавался.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 пал на колени дом.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31746" name="Picture 2" descr="http://russian7.ru/wp-content/uploads/2016/10/1-6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960" y="193204"/>
            <a:ext cx="3993473" cy="25910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750" name="Picture 6" descr="http://russights.ru/img-b/volgograd-dom-pavlov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20072" y="2978696"/>
            <a:ext cx="3456384" cy="2592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.vaseneva\Pictures\фоны и рамки\krasivye-fony-dlya-prezentatsiy-massaja-6708-large.jpg"/>
          <p:cNvPicPr>
            <a:picLocks noChangeAspect="1" noChangeArrowheads="1"/>
          </p:cNvPicPr>
          <p:nvPr/>
        </p:nvPicPr>
        <p:blipFill>
          <a:blip r:embed="rId2"/>
          <a:srcRect t="22554" b="14696"/>
          <a:stretch>
            <a:fillRect/>
          </a:stretch>
        </p:blipFill>
        <p:spPr bwMode="auto">
          <a:xfrm>
            <a:off x="-1" y="0"/>
            <a:ext cx="9144001" cy="573782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49188"/>
            <a:ext cx="8064896" cy="1921396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Оборону знаменитого сталинградского дома возглавляли лейтенант Иван Афанасьев и сержант Яков Павлов. Небольшой гарнизон в течение 58 дней удерживал его и не отдал врагу. По имени Героя Советского Союза сержанта Якова Федотовича Павлова этот дом часто называют Домом Павлова.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4" name="Picture 2" descr="http://artyushenkooleg.ru/wp-oleg/wp-content/uploads/2016/04/dom-pavlova-kniga-1.jpg"/>
          <p:cNvPicPr>
            <a:picLocks noChangeAspect="1" noChangeArrowheads="1"/>
          </p:cNvPicPr>
          <p:nvPr/>
        </p:nvPicPr>
        <p:blipFill>
          <a:blip r:embed="rId3"/>
          <a:srcRect t="8254"/>
          <a:stretch>
            <a:fillRect/>
          </a:stretch>
        </p:blipFill>
        <p:spPr bwMode="auto">
          <a:xfrm>
            <a:off x="1497461" y="1561356"/>
            <a:ext cx="6890963" cy="4001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0722" name="AutoShape 2" descr="защитники дома павлова в сталинград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4" name="AutoShape 4" descr="защитники дома павлова в сталинград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6" name="AutoShape 6" descr="защитники дома павлова в сталинград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8" name="Picture 8" descr="Yakov Fedotovich Pavlov.jpg"/>
          <p:cNvPicPr>
            <a:picLocks noChangeAspect="1" noChangeArrowheads="1"/>
          </p:cNvPicPr>
          <p:nvPr/>
        </p:nvPicPr>
        <p:blipFill>
          <a:blip r:embed="rId4">
            <a:lum contrast="20000"/>
          </a:blip>
          <a:srcRect/>
          <a:stretch>
            <a:fillRect/>
          </a:stretch>
        </p:blipFill>
        <p:spPr bwMode="auto">
          <a:xfrm>
            <a:off x="807641" y="2425452"/>
            <a:ext cx="1647825" cy="2381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04943"/>
            <a:ext cx="7080440" cy="63633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Василий Григорьевич Зайцев</a:t>
            </a:r>
            <a:endParaRPr lang="ru-RU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057300"/>
            <a:ext cx="5040560" cy="379600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Самый известный из прославленных сталинградских снайперов - .Василий Зайцев.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 его счету почти 300 убитых фашистов.</a:t>
            </a:r>
          </a:p>
          <a:p>
            <a:pPr marL="0" indent="0">
              <a:buNone/>
            </a:pP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 ним охотились лучшие немецкие снайперы, включая руководителя школы фашистских снайперов. В этом противостоянии победа осталась за Зайцевым. Этот эпизод лег в основу фильма «Враг у ворот» (2001).</a:t>
            </a:r>
          </a:p>
          <a:p>
            <a:pPr marL="0" indent="0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6" name="AutoShape 2" descr="василий зайцев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ТЕХПРОМ\Pictures\D6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6096" y="1129308"/>
            <a:ext cx="3086100" cy="4067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674" name="Picture 2" descr="http://itcharts.sinregistrar.es/sales/img/sales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547664" y="3937620"/>
            <a:ext cx="1559422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49188"/>
            <a:ext cx="8424936" cy="216024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феврале 1943 года младший лейтенант Зайцев Василий Григорьевич был удостоен звания Героя Советского Союза.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Всю войну Василий Зайцев служил в армии, возглавлял школу снайперов, командовал миномётным взводом, затем был командиром отдельной зенитной пулемётной роты 79-й Гвардейской стрелковой дивизии. В военные годы написал      2 учебника для снайперов, а также изобрёл приём снайперской охоты «шестёрками».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72706" name="Picture 2" descr="Из материалов фронтовых лет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2252308"/>
            <a:ext cx="8496944" cy="33414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251520" y="132935"/>
            <a:ext cx="8520600" cy="636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Михаил Дмитриевич </a:t>
            </a:r>
            <a:r>
              <a:rPr lang="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Баранов</a:t>
            </a:r>
            <a:endParaRPr dirty="0"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1043608" y="913284"/>
            <a:ext cx="4116284" cy="13681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Советский лётчик-истребитель. </a:t>
            </a:r>
          </a:p>
          <a:p>
            <a:pPr marL="0" lv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Герой Советского Союза (1942). </a:t>
            </a:r>
          </a:p>
          <a:p>
            <a:pPr marL="0" lvl="0" indent="0">
              <a:buNone/>
            </a:pP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lvl="0" indent="0">
              <a:buNone/>
            </a:pP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05" name="Shape 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176" y="1241565"/>
            <a:ext cx="2508311" cy="37041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Shape 115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467544" y="1841698"/>
            <a:ext cx="5387752" cy="36080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pic>
        <p:nvPicPr>
          <p:cNvPr id="120" name="Shape 1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4067944" cy="571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355976" y="721067"/>
            <a:ext cx="4536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 период боевых действий Михаил Баранов произвел 285 боевых вылетов, провёл 85 воздушных боёв, сбил лично 24 и в группе — 28 самолётов противника.</a:t>
            </a:r>
          </a:p>
        </p:txBody>
      </p:sp>
      <p:pic>
        <p:nvPicPr>
          <p:cNvPr id="3074" name="Picture 2" descr="https://i.ytimg.com/vi/tcTmo8dc99U/maxresdefaul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1960" y="2451750"/>
            <a:ext cx="4817788" cy="27100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psfoto.ru/images/users/photos/f478b41c07f7359e25efc14381af9f04.jpg"/>
          <p:cNvPicPr>
            <a:picLocks noChangeAspect="1" noChangeArrowheads="1"/>
          </p:cNvPicPr>
          <p:nvPr/>
        </p:nvPicPr>
        <p:blipFill>
          <a:blip r:embed="rId2"/>
          <a:srcRect b="5628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21196"/>
            <a:ext cx="3468212" cy="3528392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Отгремели бои пожаром.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Время бежит, как ветер.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Годы текут, как реки.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Но память хранит былое.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Посмотрите туда, на поле.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Как утёсы, как скалы, стоят герои.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Бессмертен их славный подвиг.</a:t>
            </a:r>
          </a:p>
          <a:p>
            <a:pPr marL="0" indent="0">
              <a:buNone/>
            </a:pP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indent="0" algn="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С.П. Алексеев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49188"/>
            <a:ext cx="8520600" cy="63633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Великая победа под Сталинградом</a:t>
            </a:r>
            <a:endParaRPr lang="ru-RU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3865612"/>
            <a:ext cx="8280920" cy="1728192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2 февраля 1943 года фашистские войска, окруженные под Сталинградом, окончательно сложили оружие.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Советскими войсками было разбито или полностью уничтожено 22 фашистские дивизии. Пленено 91 тыс. солдат, в том числе 2500 офицеров во главе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 фельдмаршалом Паулюсом. </a:t>
            </a:r>
          </a:p>
          <a:p>
            <a:pPr marL="0" indent="0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3730" name="Picture 2" descr="File:Disfat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8024" y="697260"/>
            <a:ext cx="4176464" cy="31760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3732" name="Picture 4" descr="https://ds03.infourok.ru/uploads/ex/0560/0002283f-3684ad9e/img8.jpg"/>
          <p:cNvPicPr>
            <a:picLocks noChangeAspect="1" noChangeArrowheads="1"/>
          </p:cNvPicPr>
          <p:nvPr/>
        </p:nvPicPr>
        <p:blipFill>
          <a:blip r:embed="rId4"/>
          <a:srcRect l="17442" t="6977" b="13953"/>
          <a:stretch>
            <a:fillRect/>
          </a:stretch>
        </p:blipFill>
        <p:spPr bwMode="auto">
          <a:xfrm>
            <a:off x="179512" y="697260"/>
            <a:ext cx="4410842" cy="3168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krasivye-fony-dlya-prezentatsiy-massaja-6708-large.jpg"/>
          <p:cNvPicPr>
            <a:picLocks noChangeAspect="1" noChangeArrowheads="1"/>
          </p:cNvPicPr>
          <p:nvPr/>
        </p:nvPicPr>
        <p:blipFill>
          <a:blip r:embed="rId2"/>
          <a:srcRect t="22554" b="14696"/>
          <a:stretch>
            <a:fillRect/>
          </a:stretch>
        </p:blipFill>
        <p:spPr bwMode="auto">
          <a:xfrm>
            <a:off x="-1" y="0"/>
            <a:ext cx="9144001" cy="573782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1560" y="5161756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Марченко Г. «Разгром и пленение немецко-фашистских войск под Сталинградом»</a:t>
            </a:r>
            <a:endParaRPr lang="ru-RU" sz="1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028" name="Picture 4" descr="http://mtdata.ru/u2/photo7E69/20906775532-0/original.png"/>
          <p:cNvPicPr>
            <a:picLocks noChangeAspect="1" noChangeArrowheads="1"/>
          </p:cNvPicPr>
          <p:nvPr/>
        </p:nvPicPr>
        <p:blipFill>
          <a:blip r:embed="rId3"/>
          <a:srcRect r="477" b="1887"/>
          <a:stretch>
            <a:fillRect/>
          </a:stretch>
        </p:blipFill>
        <p:spPr bwMode="auto">
          <a:xfrm>
            <a:off x="337376" y="265212"/>
            <a:ext cx="8483096" cy="46927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3204"/>
            <a:ext cx="6336704" cy="122413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Город-герой Сталинград</a:t>
            </a:r>
            <a:b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(с 1961 - Волгоград)</a:t>
            </a:r>
            <a:endParaRPr lang="ru-RU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0242" name="Picture 2" descr="http://zateevo.ru/userfiles/image/WatIsWhat/Mogila_neizv_soldata/neizv_soldat03.jp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5004048" y="2209428"/>
            <a:ext cx="3986808" cy="26512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4" name="Picture 4" descr="http://turist34.ucoz.ru/z_fb5ee9ef.jpg"/>
          <p:cNvPicPr>
            <a:picLocks noChangeAspect="1" noChangeArrowheads="1"/>
          </p:cNvPicPr>
          <p:nvPr/>
        </p:nvPicPr>
        <p:blipFill>
          <a:blip r:embed="rId4"/>
          <a:srcRect r="11996"/>
          <a:stretch>
            <a:fillRect/>
          </a:stretch>
        </p:blipFill>
        <p:spPr bwMode="auto">
          <a:xfrm>
            <a:off x="179512" y="1417340"/>
            <a:ext cx="4680520" cy="3988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6" name="Picture 6" descr="Герб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60232" y="121196"/>
            <a:ext cx="1728192" cy="20184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Источники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Алексеев С.П. От Москвы до Берлина : рассказы о Великой Отечественной войне / Сергей Алексеев ; ил. Н. </a:t>
            </a:r>
            <a:r>
              <a:rPr lang="ru-RU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Беланова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. – М. : </a:t>
            </a:r>
            <a:r>
              <a:rPr lang="ru-RU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Астрель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: АСТ, 2007. – 414 с. – (Внеклассное чтение).</a:t>
            </a:r>
          </a:p>
          <a:p>
            <a:pPr marL="0" indent="0">
              <a:buNone/>
            </a:pP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  <a:hlinkClick r:id="rId3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  <a:hlinkClick r:id="rId3"/>
              </a:rPr>
              <a:t>http://www.calend.ru/holidays/0/0/1869/</a:t>
            </a: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  <a:hlinkClick r:id="rId4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  <a:hlinkClick r:id="rId4"/>
              </a:rPr>
              <a:t>http://waralbum.ru/category/war/east/stalingrad/</a:t>
            </a: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  <a:hlinkClick r:id="rId5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  <a:hlinkClick r:id="rId5"/>
              </a:rPr>
              <a:t>http://www.stalingrad-battle.ru/index.php?option=com_content&amp;view=article&amp;id=386</a:t>
            </a: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  <a:hlinkClick r:id="rId6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  <a:hlinkClick r:id="rId6"/>
              </a:rPr>
              <a:t>https://www.syl.ru/article/174633/new_bitva-za-stalingrad-znachenie-stalingradskoy-bitvyi</a:t>
            </a: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1067</Words>
  <Application>Microsoft Office PowerPoint</Application>
  <PresentationFormat>Экран (16:10)</PresentationFormat>
  <Paragraphs>107</Paragraphs>
  <Slides>27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Simple Light</vt:lpstr>
      <vt:lpstr>Слайд 1</vt:lpstr>
      <vt:lpstr>Слайд 2</vt:lpstr>
      <vt:lpstr>2 февраля - День воинской славы России</vt:lpstr>
      <vt:lpstr>Слайд 4</vt:lpstr>
      <vt:lpstr>Слайд 5</vt:lpstr>
      <vt:lpstr>Слайд 6</vt:lpstr>
      <vt:lpstr>Слайд 7</vt:lpstr>
      <vt:lpstr>Генерал-штурм</vt:lpstr>
      <vt:lpstr>Слайд 9</vt:lpstr>
      <vt:lpstr>Мамаев курган</vt:lpstr>
      <vt:lpstr>Слайд 11</vt:lpstr>
      <vt:lpstr>Михаил Аверьянович Паникаха</vt:lpstr>
      <vt:lpstr>«Сталинградский Данко»</vt:lpstr>
      <vt:lpstr>«Бессмертны дела бесстрашных.  Живет, не старея, память о подвиге Паникахи» </vt:lpstr>
      <vt:lpstr>Памятник-скульптура в Волгограде, установленный в 1975 году на месте гибели Михаила Паникахи </vt:lpstr>
      <vt:lpstr>Матвей Мефодьевич Путилов</vt:lpstr>
      <vt:lpstr>Дом Павлова</vt:lpstr>
      <vt:lpstr>Слайд 18</vt:lpstr>
      <vt:lpstr>Василий Григорьевич Зайцев</vt:lpstr>
      <vt:lpstr>Слайд 20</vt:lpstr>
      <vt:lpstr>Михаил Дмитриевич Баранов</vt:lpstr>
      <vt:lpstr>Слайд 22</vt:lpstr>
      <vt:lpstr>Слайд 23</vt:lpstr>
      <vt:lpstr>Великая победа под Сталинградом</vt:lpstr>
      <vt:lpstr>Слайд 25</vt:lpstr>
      <vt:lpstr>Город-герой Сталинград (с 1961 - Волгоград)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e.vaseneva</cp:lastModifiedBy>
  <cp:revision>140</cp:revision>
  <dcterms:modified xsi:type="dcterms:W3CDTF">2021-02-01T13:32:19Z</dcterms:modified>
</cp:coreProperties>
</file>