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7" r:id="rId3"/>
    <p:sldId id="306" r:id="rId4"/>
    <p:sldId id="276" r:id="rId5"/>
    <p:sldId id="294" r:id="rId6"/>
    <p:sldId id="262" r:id="rId7"/>
    <p:sldId id="263" r:id="rId8"/>
    <p:sldId id="299" r:id="rId9"/>
    <p:sldId id="264" r:id="rId10"/>
    <p:sldId id="284" r:id="rId11"/>
    <p:sldId id="265" r:id="rId12"/>
    <p:sldId id="267" r:id="rId13"/>
    <p:sldId id="296" r:id="rId14"/>
    <p:sldId id="285" r:id="rId15"/>
    <p:sldId id="268" r:id="rId16"/>
    <p:sldId id="304" r:id="rId17"/>
    <p:sldId id="309" r:id="rId18"/>
    <p:sldId id="298" r:id="rId19"/>
    <p:sldId id="275" r:id="rId20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93" autoAdjust="0"/>
  </p:normalViewPr>
  <p:slideViewPr>
    <p:cSldViewPr>
      <p:cViewPr>
        <p:scale>
          <a:sx n="60" d="100"/>
          <a:sy n="60" d="100"/>
        </p:scale>
        <p:origin x="-1428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lend.ru/events/7403/" TargetMode="External"/><Relationship Id="rId5" Type="http://schemas.openxmlformats.org/officeDocument/2006/relationships/hyperlink" Target="https://m.russiainphoto.ru/exhibitions/1028/" TargetMode="External"/><Relationship Id="rId4" Type="http://schemas.openxmlformats.org/officeDocument/2006/relationships/hyperlink" Target="http://waralbu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regnum.ru/uploads/pictures/news/2016/01/18/regnum_picture_1453117194314491_norm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824"/>
            <a:ext cx="9905999" cy="6273176"/>
          </a:xfrm>
          <a:prstGeom prst="rect">
            <a:avLst/>
          </a:prstGeom>
          <a:noFill/>
        </p:spPr>
      </p:pic>
      <p:pic>
        <p:nvPicPr>
          <p:cNvPr id="1026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/>
          <a:stretch>
            <a:fillRect/>
          </a:stretch>
        </p:blipFill>
        <p:spPr bwMode="auto">
          <a:xfrm flipH="1" flipV="1">
            <a:off x="0" y="-2"/>
            <a:ext cx="9906000" cy="3393422"/>
          </a:xfrm>
          <a:prstGeom prst="rect">
            <a:avLst/>
          </a:prstGeom>
          <a:noFill/>
        </p:spPr>
      </p:pic>
      <p:grpSp>
        <p:nvGrpSpPr>
          <p:cNvPr id="2" name="Группа 7"/>
          <p:cNvGrpSpPr/>
          <p:nvPr/>
        </p:nvGrpSpPr>
        <p:grpSpPr>
          <a:xfrm>
            <a:off x="2527723" y="44624"/>
            <a:ext cx="7321821" cy="595228"/>
            <a:chOff x="848544" y="44624"/>
            <a:chExt cx="7321821" cy="595228"/>
          </a:xfrm>
        </p:grpSpPr>
        <p:pic>
          <p:nvPicPr>
            <p:cNvPr id="1034" name="Picture 10" descr="https://ae01.alicdn.com/kf/HTB1ak6kXEjrK1RkHFNRq6ySvpXa6/CK2109-15-8-15cm-Star-2-funy-car-sticker-vinyl-decal-silver-black-car-auto-sticker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48544" y="44624"/>
              <a:ext cx="576064" cy="576064"/>
            </a:xfrm>
            <a:prstGeom prst="rect">
              <a:avLst/>
            </a:prstGeom>
            <a:noFill/>
          </p:spPr>
        </p:pic>
        <p:sp>
          <p:nvSpPr>
            <p:cNvPr id="7" name="Прямоугольник 6"/>
            <p:cNvSpPr/>
            <p:nvPr/>
          </p:nvSpPr>
          <p:spPr>
            <a:xfrm>
              <a:off x="1424608" y="116632"/>
              <a:ext cx="6745757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ru-RU" sz="2800" b="1" cap="none" spc="50" dirty="0" smtClean="0">
                  <a:ln w="12700" cmpd="sng">
                    <a:noFill/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Candara" pitchFamily="34" charset="0"/>
                </a:rPr>
                <a:t>Великие битвы </a:t>
              </a:r>
              <a:r>
                <a:rPr lang="ru-RU" sz="2800" b="1" spc="50" dirty="0" smtClean="0">
                  <a:ln w="12700" cmpd="sng">
                    <a:noFill/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Candara" pitchFamily="34" charset="0"/>
                </a:rPr>
                <a:t>Великой Отечественной</a:t>
              </a:r>
              <a:endParaRPr lang="ru-RU" sz="2800" b="1" cap="none" spc="50" dirty="0">
                <a:ln w="12700" cmpd="sng">
                  <a:noFill/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ndara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75045" y="620688"/>
            <a:ext cx="83503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Прорыв блокады Ленинграда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764704"/>
            <a:ext cx="8915400" cy="179107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18 января</a:t>
            </a: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1943 года</a:t>
            </a:r>
            <a:endParaRPr lang="ru-RU" sz="40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0" y="2060848"/>
            <a:ext cx="468052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этот день </a:t>
            </a:r>
            <a:r>
              <a:rPr lang="ru-RU" sz="2800" b="1" dirty="0" smtClean="0">
                <a:latin typeface="Arial Narrow" pitchFamily="34" charset="0"/>
              </a:rPr>
              <a:t>80 лет назад</a:t>
            </a:r>
            <a:r>
              <a:rPr lang="ru-RU" sz="2800" dirty="0" smtClean="0">
                <a:latin typeface="Arial Narrow" pitchFamily="34" charset="0"/>
              </a:rPr>
              <a:t> в ходе Великой Отечественной войны состоялся прорыв блокады Ленинграда. Несмотря на то, что город оставался осажденным еще год, с прорывом блокады значительно улучшилась обстановка на всём Ленинградском фронте.  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-27384"/>
            <a:ext cx="9906000" cy="1700808"/>
          </a:xfrm>
          <a:prstGeom prst="rect">
            <a:avLst/>
          </a:prstGeom>
          <a:noFill/>
        </p:spPr>
      </p:pic>
      <p:pic>
        <p:nvPicPr>
          <p:cNvPr id="26626" name="Picture 2" descr="https://myprofcom.ru/images/prorivdfsd.jpg"/>
          <p:cNvPicPr>
            <a:picLocks noChangeAspect="1" noChangeArrowheads="1"/>
          </p:cNvPicPr>
          <p:nvPr/>
        </p:nvPicPr>
        <p:blipFill>
          <a:blip r:embed="rId4" cstate="print"/>
          <a:srcRect l="3091"/>
          <a:stretch>
            <a:fillRect/>
          </a:stretch>
        </p:blipFill>
        <p:spPr bwMode="auto">
          <a:xfrm>
            <a:off x="272480" y="2348880"/>
            <a:ext cx="4536504" cy="3372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1746" name="AutoShape 2" descr="https://cdn.pamyat-naroda.ru/images/operation_schemes/schemes_album/000002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cdn.pamyat-naroda.ru/images/operation_schemes/schemes_album/000002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72480" y="2636912"/>
            <a:ext cx="47525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Наступательная операция советских войск во время Великой Отечественной войны, проведённая с 12 по 30 </a:t>
            </a:r>
            <a:r>
              <a:rPr lang="ru-RU" sz="2800" dirty="0" smtClean="0">
                <a:latin typeface="Arial Narrow" pitchFamily="34" charset="0"/>
              </a:rPr>
              <a:t>января  </a:t>
            </a:r>
            <a:r>
              <a:rPr lang="ru-RU" sz="2800" dirty="0" smtClean="0">
                <a:latin typeface="Arial Narrow" pitchFamily="34" charset="0"/>
              </a:rPr>
              <a:t>1943 года с целью </a:t>
            </a:r>
            <a:r>
              <a:rPr lang="ru-RU" sz="2800" dirty="0" smtClean="0">
                <a:latin typeface="Arial Narrow" pitchFamily="34" charset="0"/>
              </a:rPr>
              <a:t>прорыва блокады </a:t>
            </a:r>
            <a:r>
              <a:rPr lang="ru-RU" sz="2800" dirty="0" smtClean="0">
                <a:latin typeface="Arial Narrow" pitchFamily="34" charset="0"/>
              </a:rPr>
              <a:t>Ленинграда.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88504" y="476672"/>
            <a:ext cx="8915400" cy="179107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Narrow" pitchFamily="34" charset="0"/>
              </a:rPr>
              <a:t>Операция «Искра»</a:t>
            </a:r>
            <a:endParaRPr lang="ru-RU" sz="40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40962" name="AutoShape 2" descr="https://rus.team/images/article/44495/2019-01-09-250_76046-1_66466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4" name="AutoShape 4" descr="https://rus.team/images/article/44495/2019-01-09-250_76046-1_66466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6" name="AutoShape 6" descr="https://rus.team/images/article/44495/2019-01-09-250_76046-1_66466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9" name="Picture 9" descr="https://pp.userapi.com/c841033/v841033429/5ee61/sMoe01ddK5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8523" y="1988840"/>
            <a:ext cx="4682989" cy="4527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1746" name="AutoShape 2" descr="https://cdn.pamyat-naroda.ru/images/operation_schemes/schemes_album/000002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cdn.pamyat-naroda.ru/images/operation_schemes/schemes_album/000002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60512" y="1557080"/>
            <a:ext cx="905745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ru-RU" sz="2800" dirty="0" smtClean="0">
                <a:latin typeface="Arial Narrow" pitchFamily="34" charset="0"/>
              </a:rPr>
              <a:t>По планам Ставки Верховного главнокомандующего, советские войска ударами двух фронтов – Ленинградского с запада и Волховского с востока – должны были разгромить вражескую группировку, удерживавшую </a:t>
            </a:r>
            <a:r>
              <a:rPr lang="ru-RU" sz="2800" dirty="0" err="1" smtClean="0">
                <a:latin typeface="Arial Narrow" pitchFamily="34" charset="0"/>
              </a:rPr>
              <a:t>Шлиссельбургско-Синявинский</a:t>
            </a:r>
            <a:r>
              <a:rPr lang="ru-RU" sz="2800" dirty="0" smtClean="0">
                <a:latin typeface="Arial Narrow" pitchFamily="34" charset="0"/>
              </a:rPr>
              <a:t> выступ. </a:t>
            </a:r>
          </a:p>
        </p:txBody>
      </p:sp>
      <p:pic>
        <p:nvPicPr>
          <p:cNvPr id="25602" name="Picture 2" descr="https://pomnisvoih.ru/wp-content/uploads/2022/05/Transparant-nad-dorogoy-severnee-st-Pogostie_1942_DOnoh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2681" y="3406564"/>
            <a:ext cx="5760639" cy="3242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4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4528" y="1484784"/>
            <a:ext cx="8784976" cy="2852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Командование фронтами было поручено генерал-лейтенанту Л.А. Говорову и генералу армии К.А. Мерецкову.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933056"/>
            <a:ext cx="4376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/>
              <a:t> </a:t>
            </a:r>
            <a:r>
              <a:rPr lang="ru-RU" sz="2000" b="1" dirty="0" smtClean="0">
                <a:latin typeface="Arial Narrow" pitchFamily="34" charset="0"/>
              </a:rPr>
              <a:t>Командующий Ленинградским фронтом генерал-полковник Леонид Александрович Говоров (</a:t>
            </a:r>
            <a:r>
              <a:rPr lang="ru-RU" sz="2000" b="1" dirty="0" smtClean="0">
                <a:latin typeface="Arial Narrow" pitchFamily="34" charset="0"/>
              </a:rPr>
              <a:t>1897 - 1955</a:t>
            </a:r>
            <a:r>
              <a:rPr lang="ru-RU" sz="2000" b="1" dirty="0" smtClean="0">
                <a:latin typeface="Arial Narrow" pitchFamily="34" charset="0"/>
              </a:rPr>
              <a:t>) осматривает трофейную 76-мм немецкую противотанковую пушку.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24578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952" y="2852936"/>
            <a:ext cx="5027712" cy="34439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988840"/>
            <a:ext cx="4896544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Координировали взаимодействие представители Ставки – генерал армии Г.К. Жуков и маршал К.Е. Ворошилов. </a:t>
            </a:r>
            <a:endParaRPr lang="ru-RU" sz="28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18 января 1943 года Жукову  было присвоено звание Маршала Советского Союза.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19458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 l="40634"/>
          <a:stretch>
            <a:fillRect/>
          </a:stretch>
        </p:blipFill>
        <p:spPr bwMode="auto">
          <a:xfrm>
            <a:off x="5457056" y="1844824"/>
            <a:ext cx="3910575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4077072"/>
            <a:ext cx="9633520" cy="2664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12 января 1943 года после артиллерийской подготовки, начавшейся в 9 часов 30 минут и продолжавшейся 2 часа 10 минут, 67-я армия Ленинградского фронта нанесла мощный удар с запада на восток. Наступление поддерживали 2-я ударная и 8-я армии Волховского фронта, корабли, береговая артиллерия и авиация. 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4488" y="2204864"/>
            <a:ext cx="3528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Советские  солдаты и танки    на льду Невы в районе прорыва блокады Ленинграда.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22530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2627" y="764704"/>
            <a:ext cx="4827965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512" y="2276872"/>
            <a:ext cx="4536504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Несмотря на упорное сопротивление противника,      к исходу 13 января расстояние между армиями сократилось  до 5-6 километров, а 14 января – до двух километров.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21506" name="Picture 2" descr="https://sun9-31.userapi.com/impf/c849120/v849120970/f8a1a/X_ZTNbTItUc.jpg?size=680x1024&amp;quality=96&amp;sign=75b6f64495298f3a3d629dc743eda0a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2" y="764704"/>
            <a:ext cx="3864804" cy="58199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1484784"/>
            <a:ext cx="8712968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Командование немецко-фашистских войск, стремясь любой ценой удержать Рабочие посёлки № 1 и 5, перебрасывало свои подразделения с других участков фронта. Группировка врага несколько раз безуспешно пыталась прорваться на юг  к своим главным силам.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4608" y="5157192"/>
            <a:ext cx="3024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Немецкие солдаты </a:t>
            </a:r>
          </a:p>
          <a:p>
            <a:pPr algn="r"/>
            <a:r>
              <a:rPr lang="ru-RU" sz="2000" b="1" dirty="0" smtClean="0">
                <a:latin typeface="Arial Narrow" pitchFamily="34" charset="0"/>
              </a:rPr>
              <a:t>у 28-мм тяжелого противотанкового ружья.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20482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4968" y="3424499"/>
            <a:ext cx="4536504" cy="3118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8032" y="4221088"/>
            <a:ext cx="9489504" cy="26369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18 января 1943 года на окраине Рабочего посёлка № 1 под Шлиссельбургом части 123-й стрелковой бригады Ленинградского фронта соединились с частями 372-й дивизии Волховского фронта. </a:t>
            </a:r>
          </a:p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В этот же день был полностью освобождён Шлиссельбург и всё южное побережье Ладожского озера.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16386" name="Picture 2" descr="https://www.2do2go.ru/uploads/e63af5eb90f5f5658bed8900ba80ad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6390" y="332656"/>
            <a:ext cx="5766930" cy="3756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340768"/>
            <a:ext cx="8712968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К 18 января 1943 года в городе оставалось около 800 тысяч человек. Около полуночи по радио было передано сообщение о прорыве блокады. Горожане стали выходить на улицы, крича и ликуя. Весь Ленинград был украшен флагами. Появилась надежда на то, что </a:t>
            </a:r>
            <a:r>
              <a:rPr lang="ru-RU" sz="2800" dirty="0" smtClean="0">
                <a:latin typeface="Arial Narrow" pitchFamily="34" charset="0"/>
              </a:rPr>
              <a:t>город </a:t>
            </a:r>
            <a:r>
              <a:rPr lang="ru-RU" sz="2800" dirty="0" smtClean="0">
                <a:latin typeface="Arial Narrow" pitchFamily="34" charset="0"/>
              </a:rPr>
              <a:t>будет освобожден. 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2480" y="5301208"/>
            <a:ext cx="4104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Arial Narrow" pitchFamily="34" charset="0"/>
              </a:rPr>
              <a:t>Ленинградцы читают номер газеты «Правда» с сообщением о прорыве блокады Ленинграда. Январь 1943 г.</a:t>
            </a:r>
            <a:endParaRPr lang="ru-RU" sz="2000" b="1" dirty="0">
              <a:latin typeface="Arial Narrow" pitchFamily="34" charset="0"/>
            </a:endParaRPr>
          </a:p>
        </p:txBody>
      </p:sp>
      <p:pic>
        <p:nvPicPr>
          <p:cNvPr id="18434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952" y="3691290"/>
            <a:ext cx="4680520" cy="3007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568" y="4221088"/>
            <a:ext cx="8064896" cy="223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Хотя полностью блокадное кольцо было снято 27 января 1944 года, а в результате прорыва кольца блокады был отвоёван лишь узкий коридор – полоска торфяного болота, значение этого дня для дальнейшей судьбы Ленинграда трудно переоценить.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464" y="2531512"/>
            <a:ext cx="4392488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 smtClean="0">
                <a:latin typeface="Arial Narrow" pitchFamily="34" charset="0"/>
              </a:rPr>
              <a:t>Ленинградцы и красноармейцы у приказа войскам Ленинградского фронта о снятии блокады города. Январь 1944 г.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17410" name="Picture 2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6356" y="692696"/>
            <a:ext cx="4981003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4648" y="1268760"/>
            <a:ext cx="7704856" cy="223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По южному берегу Ладожского озера развернулось строительство железной дороги Шлиссельбург – Поляны протяженностью 36 км. 6 февраля по новой «Дороге жизни» в Ленинград пошли поезда. Первый, главный шаг к освобождению Ленинграда был сделан.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15362" name="Picture 2" descr="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3717032"/>
            <a:ext cx="5832648" cy="2726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177136" y="4869160"/>
            <a:ext cx="372886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latin typeface="Arial Narrow" pitchFamily="34" charset="0"/>
              </a:rPr>
              <a:t>Строительство железнодорожного моста на свайных опорах через Неву под Шлиссельбургом, январь-февраль 1943 года</a:t>
            </a:r>
            <a:endParaRPr lang="ru-RU" sz="19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8544" y="4653136"/>
            <a:ext cx="8064896" cy="16847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Пробитый вдоль берега коридор от Волховского фронта к Шлиссельбургу шириной 8-11 километров восстановил сухопутную связь Ленинграда со страной.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6496" y="2492896"/>
            <a:ext cx="293677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 smtClean="0">
                <a:latin typeface="Arial Narrow" pitchFamily="34" charset="0"/>
              </a:rPr>
              <a:t>Первый поезд, прибывший в деблокированный Ленинград по дороге Поляны — Шлиссельбург, 7 февраля 1943 года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15362" name="Picture 2" descr="https://upload.wikimedia.org/wikipedia/ru/0/08/Pervyi_poezd_leningrad_07_02_1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764704"/>
            <a:ext cx="5791150" cy="3598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2480" y="2204864"/>
            <a:ext cx="4752528" cy="2952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Arial Narrow" pitchFamily="34" charset="0"/>
              </a:rPr>
              <a:t>Прорыву блокады Ленинграда посвящен музей-заповедник, который находится в 40 км от Санкт-Петербурга.  Он состоит из двух музеев (музей-диорама </a:t>
            </a:r>
            <a:r>
              <a:rPr lang="ru-RU" sz="2800" dirty="0" smtClean="0">
                <a:latin typeface="Arial Narrow" pitchFamily="34" charset="0"/>
              </a:rPr>
              <a:t> и </a:t>
            </a:r>
            <a:r>
              <a:rPr lang="ru-RU" sz="2800" dirty="0" smtClean="0">
                <a:latin typeface="Arial Narrow" pitchFamily="34" charset="0"/>
              </a:rPr>
              <a:t>музей-панорама) и </a:t>
            </a:r>
            <a:r>
              <a:rPr lang="ru-RU" sz="2800" dirty="0" smtClean="0">
                <a:latin typeface="Arial Narrow" pitchFamily="34" charset="0"/>
              </a:rPr>
              <a:t>экспозиции военной </a:t>
            </a:r>
            <a:r>
              <a:rPr lang="ru-RU" sz="2800" dirty="0" smtClean="0">
                <a:latin typeface="Arial Narrow" pitchFamily="34" charset="0"/>
              </a:rPr>
              <a:t>техники.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14340" name="Picture 4" descr="Музей-панорама `Прорыв`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5008" y="3125297"/>
            <a:ext cx="4533396" cy="34000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338" name="Picture 2" descr="https://upload.wikimedia.org/wikipedia/commons/thumb/4/4f/Diorama_Proryv_Blokady_Leningrada.JPG/800px-Diorama_Proryv_Blokady_Leningrada.JPG"/>
          <p:cNvPicPr>
            <a:picLocks noChangeAspect="1" noChangeArrowheads="1"/>
          </p:cNvPicPr>
          <p:nvPr/>
        </p:nvPicPr>
        <p:blipFill>
          <a:blip r:embed="rId5" cstate="print"/>
          <a:srcRect b="15942"/>
          <a:stretch>
            <a:fillRect/>
          </a:stretch>
        </p:blipFill>
        <p:spPr bwMode="auto">
          <a:xfrm>
            <a:off x="4808984" y="1124744"/>
            <a:ext cx="3769247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72680" y="1196752"/>
            <a:ext cx="648072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Arial Narrow" pitchFamily="34" charset="0"/>
              </a:rPr>
              <a:t>Фрагмент диорамы «Прорыв блокады Ленинграда»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10242" name="Picture 2" descr="https://mif-mira.ru/d/eojk5qqxkaaqeh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2600" y="1700808"/>
            <a:ext cx="7236804" cy="482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64568" y="4653136"/>
            <a:ext cx="32403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Arial Narrow" pitchFamily="34" charset="0"/>
              </a:rPr>
              <a:t>Защитники Ленинграда. Январь 1943 г.</a:t>
            </a:r>
            <a:endParaRPr lang="ru-RU" sz="1900" b="1" dirty="0">
              <a:latin typeface="Arial Narrow" pitchFamily="34" charset="0"/>
            </a:endParaRPr>
          </a:p>
        </p:txBody>
      </p:sp>
      <p:pic>
        <p:nvPicPr>
          <p:cNvPr id="38914" name="Picture 2" descr="Защитники Ленинграда, январь 1943, Ленинградская обл.. Соединение Ленинградского и Волховского фронтов на Синявинских болотах.Видео «Всеволод Тарасевич» и&amp;nbsp;«Блокада Ленинграда» и видеовыставка «Блокадный Ленинград. &quot;Эстафета жизни&quot;» с этой фотографией.&amp;nbsp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1268760"/>
            <a:ext cx="4968552" cy="32945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4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pic>
        <p:nvPicPr>
          <p:cNvPr id="6" name="Picture 2" descr="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4968" y="2924944"/>
            <a:ext cx="4856264" cy="3186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745088" y="1883440"/>
            <a:ext cx="324036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Arial Narrow" pitchFamily="34" charset="0"/>
              </a:rPr>
              <a:t>Бойцы РККА сжигают немецкий дорожный указатель. Январь 1943 г.</a:t>
            </a:r>
            <a:endParaRPr lang="ru-RU" sz="19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10" name="Содержимое 7"/>
          <p:cNvSpPr>
            <a:spLocks noGrp="1"/>
          </p:cNvSpPr>
          <p:nvPr>
            <p:ph idx="1"/>
          </p:nvPr>
        </p:nvSpPr>
        <p:spPr>
          <a:xfrm>
            <a:off x="848544" y="5157192"/>
            <a:ext cx="8280920" cy="1484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rial Narrow" pitchFamily="34" charset="0"/>
              </a:rPr>
              <a:t>День воинской славы установлен Федеральным законом № 32-ФЗ от 13 марта 1995 года «О днях воинской славы (победных </a:t>
            </a:r>
            <a:r>
              <a:rPr lang="ru-RU" sz="2800" dirty="0" smtClean="0">
                <a:latin typeface="Arial Narrow" pitchFamily="34" charset="0"/>
              </a:rPr>
              <a:t> днях</a:t>
            </a:r>
            <a:r>
              <a:rPr lang="ru-RU" sz="2800" dirty="0" smtClean="0">
                <a:latin typeface="Arial Narrow" pitchFamily="34" charset="0"/>
              </a:rPr>
              <a:t>) России».</a:t>
            </a:r>
          </a:p>
          <a:p>
            <a:pPr algn="ctr"/>
            <a:endParaRPr lang="ru-RU" sz="2800" dirty="0">
              <a:latin typeface="Arial Narrow" pitchFamily="34" charset="0"/>
            </a:endParaRPr>
          </a:p>
        </p:txBody>
      </p:sp>
      <p:pic>
        <p:nvPicPr>
          <p:cNvPr id="2050" name="Picture 2" descr="https://zabota057.msp.midural.ru/upload/gallery/2022/01/27/oEzdgHhaG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04" y="1196752"/>
            <a:ext cx="8944544" cy="3736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ws_Old_Paper_Texture_1024x768.jpg"/>
          <p:cNvPicPr>
            <a:picLocks noChangeAspect="1" noChangeArrowheads="1"/>
          </p:cNvPicPr>
          <p:nvPr/>
        </p:nvPicPr>
        <p:blipFill>
          <a:blip r:embed="rId2" cstate="print"/>
          <a:srcRect l="3633" t="16532"/>
          <a:stretch>
            <a:fillRect/>
          </a:stretch>
        </p:blipFill>
        <p:spPr bwMode="auto">
          <a:xfrm>
            <a:off x="0" y="385563"/>
            <a:ext cx="9906000" cy="6472437"/>
          </a:xfrm>
          <a:prstGeom prst="rect">
            <a:avLst/>
          </a:prstGeom>
          <a:noFill/>
        </p:spPr>
      </p:pic>
      <p:pic>
        <p:nvPicPr>
          <p:cNvPr id="5" name="Picture 2" descr="https://avatars.mds.yandex.net/get-pdb/1641653/7d3c1321-9408-4f11-aa9d-de011d97fa7f/s1200"/>
          <p:cNvPicPr>
            <a:picLocks noChangeAspect="1" noChangeArrowheads="1"/>
          </p:cNvPicPr>
          <p:nvPr/>
        </p:nvPicPr>
        <p:blipFill>
          <a:blip r:embed="rId3" cstate="print"/>
          <a:srcRect l="23609" b="39511"/>
          <a:stretch>
            <a:fillRect/>
          </a:stretch>
        </p:blipFill>
        <p:spPr bwMode="auto">
          <a:xfrm flipH="1" flipV="1">
            <a:off x="0" y="0"/>
            <a:ext cx="9906000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520" y="980728"/>
            <a:ext cx="8915400" cy="1143000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Источники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2204864"/>
            <a:ext cx="900100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Великая Отечественная война. Начальная школа / сост. Е.Р. Никитина. – 3-е изд. – Москва : ВАКО, 2019. – 80 с. : ил. – (Школьный словарик).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Фото с сайта </a:t>
            </a:r>
            <a:r>
              <a:rPr lang="en-US" dirty="0" smtClean="0">
                <a:hlinkClick r:id="rId4"/>
              </a:rPr>
              <a:t>http://waralbum.ru/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https://m.russiainphoto.ru/exhibitions/1028/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hlinkClick r:id="rId6"/>
              </a:rPr>
              <a:t>https://www.calend.ru/events/7403/</a:t>
            </a:r>
            <a:r>
              <a:rPr lang="ru-RU" dirty="0" smtClean="0"/>
              <a:t>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572</Words>
  <Application>Microsoft Office PowerPoint</Application>
  <PresentationFormat>Лист A4 (210x297 мм)</PresentationFormat>
  <Paragraphs>37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18 января 1943 года</vt:lpstr>
      <vt:lpstr>Операция «Искра»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ТЕХПРОМ</dc:creator>
  <cp:lastModifiedBy>e.vaseneva</cp:lastModifiedBy>
  <cp:revision>267</cp:revision>
  <dcterms:created xsi:type="dcterms:W3CDTF">2020-01-29T16:13:34Z</dcterms:created>
  <dcterms:modified xsi:type="dcterms:W3CDTF">2023-01-17T10:37:42Z</dcterms:modified>
</cp:coreProperties>
</file>