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7" r:id="rId5"/>
    <p:sldId id="258" r:id="rId6"/>
    <p:sldId id="268" r:id="rId7"/>
    <p:sldId id="266" r:id="rId8"/>
    <p:sldId id="275" r:id="rId9"/>
    <p:sldId id="271" r:id="rId10"/>
    <p:sldId id="269" r:id="rId11"/>
    <p:sldId id="276" r:id="rId12"/>
    <p:sldId id="277" r:id="rId13"/>
    <p:sldId id="262" r:id="rId14"/>
    <p:sldId id="261" r:id="rId15"/>
    <p:sldId id="264" r:id="rId16"/>
    <p:sldId id="263" r:id="rId17"/>
    <p:sldId id="274" r:id="rId18"/>
    <p:sldId id="272" r:id="rId19"/>
    <p:sldId id="273" r:id="rId20"/>
    <p:sldId id="259" r:id="rId21"/>
    <p:sldId id="270" r:id="rId22"/>
    <p:sldId id="260" r:id="rId23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5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siolkovsky.org/ru/o-proekte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hyperlink" Target="https://portal-kultura.ru/svoy/articles/strana-masterov/169894-probnyy-shar/?print=Y" TargetMode="External"/><Relationship Id="rId4" Type="http://schemas.openxmlformats.org/officeDocument/2006/relationships/hyperlink" Target="https://www.nkj.ru/archive/articles/1209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r1.ilikewallpaper.net/ipad-air-wallpapers/download/18554/Space-Land-Radiance-ipad-air-wallpaper-ilikewallpaper_com.jpg"/>
          <p:cNvPicPr>
            <a:picLocks noChangeAspect="1" noChangeArrowheads="1"/>
          </p:cNvPicPr>
          <p:nvPr/>
        </p:nvPicPr>
        <p:blipFill>
          <a:blip r:embed="rId2" cstate="print"/>
          <a:srcRect t="18281" b="3535"/>
          <a:stretch>
            <a:fillRect/>
          </a:stretch>
        </p:blipFill>
        <p:spPr bwMode="auto">
          <a:xfrm>
            <a:off x="0" y="-4341"/>
            <a:ext cx="9144000" cy="571934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201316"/>
            <a:ext cx="8424936" cy="3383236"/>
          </a:xfrm>
        </p:spPr>
        <p:txBody>
          <a:bodyPr>
            <a:prstTxWarp prst="textDeflateBottom">
              <a:avLst>
                <a:gd name="adj" fmla="val 77408"/>
              </a:avLst>
            </a:prstTxWarp>
            <a:noAutofit/>
          </a:bodyPr>
          <a:lstStyle/>
          <a:p>
            <a:r>
              <a:rPr lang="ru-RU" sz="72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НАЧАЛО </a:t>
            </a:r>
            <a:br>
              <a:rPr lang="ru-RU" sz="72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72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КОСМИЧЕСКОЙ ЭРЫ</a:t>
            </a:r>
            <a:endParaRPr lang="ru-RU" sz="7200" b="1" dirty="0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65 лет назад</a:t>
            </a:r>
            <a:endParaRPr lang="ru-RU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0" y="1705372"/>
            <a:ext cx="4104456" cy="2736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4 октября 1957 года      </a:t>
            </a:r>
            <a:r>
              <a:rPr lang="ru-RU" sz="2800" b="1" dirty="0" smtClean="0">
                <a:latin typeface="Candara" pitchFamily="34" charset="0"/>
              </a:rPr>
              <a:t>на околоземную орбиту был выведен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первый      в мире искусственный спутник Земли</a:t>
            </a:r>
            <a:r>
              <a:rPr lang="ru-RU" sz="2800" b="1" dirty="0" smtClean="0">
                <a:latin typeface="Candara" pitchFamily="34" charset="0"/>
              </a:rPr>
              <a:t>.</a:t>
            </a:r>
          </a:p>
          <a:p>
            <a:pPr>
              <a:buNone/>
            </a:pPr>
            <a:endParaRPr lang="ru-RU" sz="2800" b="1" dirty="0">
              <a:latin typeface="Candara" pitchFamily="34" charset="0"/>
            </a:endParaRPr>
          </a:p>
        </p:txBody>
      </p:sp>
      <p:pic>
        <p:nvPicPr>
          <p:cNvPr id="14340" name="Picture 4" descr="Первый в мире искусственный спутник Земл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09" y="1489348"/>
            <a:ext cx="3741667" cy="30634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55576" y="337220"/>
            <a:ext cx="7632848" cy="115212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27584" y="337220"/>
            <a:ext cx="7488832" cy="1296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Candara" pitchFamily="34" charset="0"/>
              </a:rPr>
              <a:t>Это событие открыло космическую эру в истории человечества.</a:t>
            </a:r>
          </a:p>
          <a:p>
            <a:pPr algn="ctr">
              <a:buNone/>
            </a:pPr>
            <a:endParaRPr lang="ru-RU" b="1" dirty="0">
              <a:latin typeface="Candara" pitchFamily="34" charset="0"/>
            </a:endParaRPr>
          </a:p>
        </p:txBody>
      </p:sp>
      <p:pic>
        <p:nvPicPr>
          <p:cNvPr id="23554" name="Picture 2" descr="https://c2.staticflickr.com/8/7418/13031871565_faedc8324d_b.jpg"/>
          <p:cNvPicPr>
            <a:picLocks noChangeAspect="1" noChangeArrowheads="1"/>
          </p:cNvPicPr>
          <p:nvPr/>
        </p:nvPicPr>
        <p:blipFill>
          <a:blip r:embed="rId3" cstate="print"/>
          <a:srcRect t="19549"/>
          <a:stretch>
            <a:fillRect/>
          </a:stretch>
        </p:blipFill>
        <p:spPr bwMode="auto">
          <a:xfrm>
            <a:off x="251520" y="1705372"/>
            <a:ext cx="8640960" cy="3665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pic>
        <p:nvPicPr>
          <p:cNvPr id="17410" name="Picture 2" descr="https://images.squarespace-cdn.com/content/v1/5b51d6b38f5130e19d96448b/1535703094500-U8C1CQ24BPW2UFLI1TBZ/Looking+at+Moon.jpg"/>
          <p:cNvPicPr>
            <a:picLocks noChangeAspect="1" noChangeArrowheads="1"/>
          </p:cNvPicPr>
          <p:nvPr/>
        </p:nvPicPr>
        <p:blipFill>
          <a:blip r:embed="rId3" cstate="print"/>
          <a:srcRect t="6755"/>
          <a:stretch>
            <a:fillRect/>
          </a:stretch>
        </p:blipFill>
        <p:spPr bwMode="auto">
          <a:xfrm>
            <a:off x="323528" y="193204"/>
            <a:ext cx="8568952" cy="53277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3217540"/>
            <a:ext cx="4824536" cy="16561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Впервые люди могли наблюдать перемещающуюся по небосводу искусственную звезду, созданную руками человека.</a:t>
            </a:r>
          </a:p>
          <a:p>
            <a:pPr>
              <a:buNone/>
            </a:pP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pic>
        <p:nvPicPr>
          <p:cNvPr id="15362" name="Picture 2" descr="https://upload.wikimedia.org/wikipedia/ru/a/a4/%D0%9F%D1%80%D0%B0%D0%B2%D0%B4%D0%B0_-_6_%D0%BE%D0%BA%D1%82%D1%8F%D0%B1%D1%80%D1%8F_19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7219"/>
            <a:ext cx="4608512" cy="50814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4" name="Picture 4" descr="Сообщение ТАСС о запуске Первого искусственного спутника Земли. Газета «Комсомольская правда» от 6 октября 1957 г. Типографская печать. РГАНТД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337220"/>
            <a:ext cx="3269665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625252"/>
            <a:ext cx="4896544" cy="4176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Мировое сообщество восприняло появление первого в мире искусственного спутника Земли как величайшее научное достижение.</a:t>
            </a:r>
          </a:p>
          <a:p>
            <a:pPr marL="0" indent="0">
              <a:buNone/>
            </a:pPr>
            <a:endParaRPr lang="ru-RU" sz="24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«Самая большая победа Советов», «Триумф коммунизма», — такими были заголовки в иностранных газетах.</a:t>
            </a:r>
          </a:p>
          <a:p>
            <a:pPr>
              <a:buNone/>
            </a:pPr>
            <a:endParaRPr lang="ru-RU" sz="2400" b="1" dirty="0">
              <a:latin typeface="Candara" pitchFamily="34" charset="0"/>
            </a:endParaRPr>
          </a:p>
        </p:txBody>
      </p:sp>
      <p:pic>
        <p:nvPicPr>
          <p:cNvPr id="27650" name="Picture 2" descr="https://www.windoworld.ru/sputnik/1/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81236"/>
            <a:ext cx="3168352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27584" y="337220"/>
            <a:ext cx="7776864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Космический аппарат ПС-1 (простейший спутник-1) представлял собой шар диаметром 58 см, весил 83,6 кг, был оснащен четырьмя антеннами длиной 2,4 и 2,9 м.</a:t>
            </a:r>
          </a:p>
          <a:p>
            <a:pPr>
              <a:buNone/>
            </a:pPr>
            <a:endParaRPr lang="ru-RU" sz="2400" b="1" dirty="0">
              <a:latin typeface="Candara" pitchFamily="34" charset="0"/>
            </a:endParaRPr>
          </a:p>
        </p:txBody>
      </p:sp>
      <p:pic>
        <p:nvPicPr>
          <p:cNvPr id="24578" name="Picture 2" descr="Макет первого искусственного спутника Земли. Корпус состоит из двух полусфер, соединенных между собой при помощи шпангоута и болтов. В верхней полусфере имеются два гнезда с внутренней резьбой. К нижней полусфере прикреплены насадки для антенн в количестве четырех штук. СССР, Металл белого цвета. Длина окружности 182 см. Фотография. Не ранее 1957 г. РГАСПИ."/>
          <p:cNvPicPr>
            <a:picLocks noChangeAspect="1" noChangeArrowheads="1"/>
          </p:cNvPicPr>
          <p:nvPr/>
        </p:nvPicPr>
        <p:blipFill>
          <a:blip r:embed="rId3" cstate="print"/>
          <a:srcRect b="4605"/>
          <a:stretch>
            <a:fillRect/>
          </a:stretch>
        </p:blipFill>
        <p:spPr bwMode="auto">
          <a:xfrm>
            <a:off x="5004048" y="1777380"/>
            <a:ext cx="3623220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580" name="Picture 4" descr="Сборка ИСЗ-1. 1957 г. Фотография. Автор не установлен. РГАНТД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4724" y="1777380"/>
            <a:ext cx="4253300" cy="3429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3968" y="409228"/>
            <a:ext cx="3384376" cy="18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Candara" pitchFamily="34" charset="0"/>
              </a:rPr>
              <a:t>Посетители у копии первого искусственного спутника Земли. Павильон «Наука»     на ВСХВ в Москве.</a:t>
            </a:r>
          </a:p>
          <a:p>
            <a:pPr>
              <a:buNone/>
            </a:pPr>
            <a:endParaRPr lang="ru-RU" sz="2000" b="1" dirty="0">
              <a:latin typeface="Candara" pitchFamily="34" charset="0"/>
            </a:endParaRPr>
          </a:p>
        </p:txBody>
      </p:sp>
      <p:pic>
        <p:nvPicPr>
          <p:cNvPr id="33794" name="Picture 2" descr="https://mtdata.ru/u3/photo5B19/20218015218-0/origina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81236"/>
            <a:ext cx="3463845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266" name="Picture 2" descr="https://cdnimg.rg.ru/pril/article/207/48/62/1000_TASS_991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2353444"/>
            <a:ext cx="4210363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27584" y="265212"/>
            <a:ext cx="7776864" cy="22322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Чтобы запустить первый спутник, построили ракету, которая весила 280 тонн. Только топлива в неё залили 250 тонн — это четыре полные железнодорожные цистерны и еще два больших бензовоза. </a:t>
            </a: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Конструктором ракеты Р-7 был один из самых лучших инженеров ХХ века Сергей Павлович Королёв.</a:t>
            </a:r>
          </a:p>
          <a:p>
            <a:pPr>
              <a:buNone/>
            </a:pPr>
            <a:endParaRPr lang="ru-RU" sz="2400" b="1" dirty="0">
              <a:latin typeface="Candara" pitchFamily="34" charset="0"/>
            </a:endParaRPr>
          </a:p>
        </p:txBody>
      </p:sp>
      <p:pic>
        <p:nvPicPr>
          <p:cNvPr id="29698" name="Picture 2" descr="https://my-kiev.com/wp-content/uploads/2021/04/DTUkHtAVQAAABAz.jpg"/>
          <p:cNvPicPr>
            <a:picLocks noChangeAspect="1" noChangeArrowheads="1"/>
          </p:cNvPicPr>
          <p:nvPr/>
        </p:nvPicPr>
        <p:blipFill>
          <a:blip r:embed="rId3" cstate="print"/>
          <a:srcRect r="3611"/>
          <a:stretch>
            <a:fillRect/>
          </a:stretch>
        </p:blipFill>
        <p:spPr bwMode="auto">
          <a:xfrm>
            <a:off x="3851920" y="2497460"/>
            <a:ext cx="4392488" cy="27987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700" name="Picture 4" descr="https://www.windoworld.ru/sputnik/1/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471414"/>
            <a:ext cx="2664296" cy="2834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pic>
        <p:nvPicPr>
          <p:cNvPr id="26626" name="Picture 2" descr="https://politeconomica.ru/wp-content/uploads/2019/10/politeconomica_image_00001-15.jpg"/>
          <p:cNvPicPr>
            <a:picLocks noChangeAspect="1" noChangeArrowheads="1"/>
          </p:cNvPicPr>
          <p:nvPr/>
        </p:nvPicPr>
        <p:blipFill>
          <a:blip r:embed="rId3" cstate="print"/>
          <a:srcRect r="6480"/>
          <a:stretch>
            <a:fillRect/>
          </a:stretch>
        </p:blipFill>
        <p:spPr bwMode="auto">
          <a:xfrm>
            <a:off x="272699" y="265212"/>
            <a:ext cx="8619781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27584" y="625252"/>
            <a:ext cx="4248472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Спутник ПС-1 летал 92 дня, до 4 января 1958 года, совершив 1440 оборотов вокруг Земли (около 60 миллионов километров).</a:t>
            </a:r>
          </a:p>
          <a:p>
            <a:pPr>
              <a:buNone/>
            </a:pP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>
          <a:xfrm>
            <a:off x="4283968" y="553244"/>
            <a:ext cx="3960440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В Спутнике-2, запущенном  3 ноября 1957 года, 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в космический полет отправилась собака Лайка.</a:t>
            </a:r>
          </a:p>
        </p:txBody>
      </p:sp>
      <p:pic>
        <p:nvPicPr>
          <p:cNvPr id="2050" name="Picture 2" descr="https://in-space.ru/wp-content/uploads/2017/11/0_7cfdb_64ff878d_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353444"/>
            <a:ext cx="3528392" cy="26972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0" name="Picture 2" descr="Laika ac Sputnik 2 Replica (699568505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53244"/>
            <a:ext cx="3096344" cy="4644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35496" y="3361556"/>
            <a:ext cx="4824536" cy="1944216"/>
          </a:xfrm>
        </p:spPr>
        <p:txBody>
          <a:bodyPr>
            <a:noAutofit/>
          </a:bodyPr>
          <a:lstStyle/>
          <a:p>
            <a:pPr marL="0" lvl="0" indent="0" algn="r">
              <a:buNone/>
            </a:pPr>
            <a:r>
              <a:rPr lang="ru-RU" sz="2400" b="1" dirty="0" smtClean="0">
                <a:latin typeface="Candara" pitchFamily="34" charset="0"/>
              </a:rPr>
              <a:t>Теперь вокруг Земли вращается много устройств, сделанных руками человека, которые называют сателлитами или искусственными спутниками.</a:t>
            </a:r>
          </a:p>
        </p:txBody>
      </p:sp>
      <p:pic>
        <p:nvPicPr>
          <p:cNvPr id="13" name="Объект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53244"/>
            <a:ext cx="3240360" cy="2504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Содержимое 6"/>
          <p:cNvSpPr>
            <a:spLocks noGrp="1"/>
          </p:cNvSpPr>
          <p:nvPr>
            <p:ph sz="half" idx="1"/>
          </p:nvPr>
        </p:nvSpPr>
        <p:spPr>
          <a:xfrm>
            <a:off x="4427984" y="409228"/>
            <a:ext cx="3528392" cy="136815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400" b="1" dirty="0" smtClean="0">
                <a:latin typeface="Candara" pitchFamily="34" charset="0"/>
              </a:rPr>
              <a:t>Спутник-3 был запущен 15 мая 1958 года.</a:t>
            </a:r>
          </a:p>
          <a:p>
            <a:endParaRPr lang="ru-RU" sz="2400" dirty="0"/>
          </a:p>
        </p:txBody>
      </p:sp>
      <p:pic>
        <p:nvPicPr>
          <p:cNvPr id="1026" name="Picture 2" descr="https://static.toiimg.com/photo/imgsize-556137,msid-56007349/560073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2253464"/>
            <a:ext cx="3600400" cy="29082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187624" y="4369668"/>
            <a:ext cx="3960440" cy="1080120"/>
          </a:xfrm>
        </p:spPr>
        <p:txBody>
          <a:bodyPr>
            <a:normAutofit fontScale="70000" lnSpcReduction="20000"/>
          </a:bodyPr>
          <a:lstStyle/>
          <a:p>
            <a:pPr marL="0" indent="0" algn="r">
              <a:buNone/>
            </a:pPr>
            <a:r>
              <a:rPr lang="ru-RU" sz="2800" b="1" dirty="0" smtClean="0">
                <a:latin typeface="Candara" pitchFamily="34" charset="0"/>
              </a:rPr>
              <a:t>Памятник создателям первого    в мире искусственного спутника Земли в Москве (1963)</a:t>
            </a:r>
          </a:p>
          <a:p>
            <a:pPr algn="r">
              <a:buNone/>
            </a:pPr>
            <a:endParaRPr lang="ru-RU" sz="2800" b="1" dirty="0">
              <a:latin typeface="Candara" pitchFamily="34" charset="0"/>
            </a:endParaRPr>
          </a:p>
        </p:txBody>
      </p:sp>
      <p:pic>
        <p:nvPicPr>
          <p:cNvPr id="17410" name="Picture 2" descr="https://rr-life.ru/upload/medialibrary/7bd/20210412gagarin5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34505" r="4577"/>
          <a:stretch>
            <a:fillRect/>
          </a:stretch>
        </p:blipFill>
        <p:spPr bwMode="auto">
          <a:xfrm>
            <a:off x="5220072" y="553244"/>
            <a:ext cx="3358453" cy="4608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395536" y="1057300"/>
            <a:ext cx="4680520" cy="3168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«Он был мал, этот самый первый искусственный спутник нашей старой планеты, но его звонкие позывные разнеслись по всем материкам и среди всех народов как воплощение дерзновенной мечты человечества».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С.П. Королёв</a:t>
            </a:r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95536" y="409228"/>
            <a:ext cx="460851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ПАМЯТЬ О ПЕРВОМ СПУТНИКЕ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pic>
        <p:nvPicPr>
          <p:cNvPr id="18434" name="Picture 2" descr="https://www.2do2go.ru/uploads/4c70bec3ef8c91ecf13e0f0a5e6e0bb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065412"/>
            <a:ext cx="4968552" cy="3328931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6" name="Picture 4" descr="https://sevizm.mos.ru/presscenter/PHOTO/%D0%9E%D0%B7%D0%B5%D0%BB%D0%B5%D0%BD%D0%9B%D0%B5%D1%82%D0%BE.jpg"/>
          <p:cNvPicPr>
            <a:picLocks noChangeAspect="1" noChangeArrowheads="1"/>
          </p:cNvPicPr>
          <p:nvPr/>
        </p:nvPicPr>
        <p:blipFill>
          <a:blip r:embed="rId4" cstate="print"/>
          <a:srcRect l="6822" r="9034"/>
          <a:stretch>
            <a:fillRect/>
          </a:stretch>
        </p:blipFill>
        <p:spPr bwMode="auto">
          <a:xfrm>
            <a:off x="384025" y="265212"/>
            <a:ext cx="3255887" cy="5151959"/>
          </a:xfrm>
          <a:prstGeom prst="rect">
            <a:avLst/>
          </a:prstGeom>
          <a:ln w="28575"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627784" y="337220"/>
            <a:ext cx="6192688" cy="151216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699792" y="409228"/>
            <a:ext cx="6336704" cy="1812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Благодаря запуску первого ИСЗ,         во многие языки мира вошло    русское слово «Спутник» («</a:t>
            </a:r>
            <a:r>
              <a:rPr lang="ru-RU" sz="2800" b="1" dirty="0" err="1" smtClean="0">
                <a:latin typeface="Candara" pitchFamily="34" charset="0"/>
              </a:rPr>
              <a:t>Sputnik</a:t>
            </a:r>
            <a:r>
              <a:rPr lang="ru-RU" sz="2800" b="1" dirty="0" smtClean="0">
                <a:latin typeface="Candara" pitchFamily="34" charset="0"/>
              </a:rPr>
              <a:t>»).</a:t>
            </a:r>
          </a:p>
          <a:p>
            <a:pPr>
              <a:buNone/>
            </a:pPr>
            <a:endParaRPr lang="ru-RU" sz="2800" b="1" dirty="0">
              <a:latin typeface="Candara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pic>
        <p:nvPicPr>
          <p:cNvPr id="22530" name="Picture 2" descr="https://korolevriamo.ru/files/image/04/34/43/-lg!03o3.jpg"/>
          <p:cNvPicPr>
            <a:picLocks noChangeAspect="1" noChangeArrowheads="1"/>
          </p:cNvPicPr>
          <p:nvPr/>
        </p:nvPicPr>
        <p:blipFill>
          <a:blip r:embed="rId3" cstate="print"/>
          <a:srcRect t="2538" b="3951"/>
          <a:stretch>
            <a:fillRect/>
          </a:stretch>
        </p:blipFill>
        <p:spPr bwMode="auto">
          <a:xfrm>
            <a:off x="323528" y="235122"/>
            <a:ext cx="8568952" cy="52866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419872" y="337220"/>
            <a:ext cx="4968552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4 октября 2007 года в Королёве   на проспекте Космонавтов был открыт памятник «Первому искусственному спутнику Земли».</a:t>
            </a:r>
          </a:p>
          <a:p>
            <a:pPr>
              <a:buNone/>
            </a:pP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pic>
        <p:nvPicPr>
          <p:cNvPr id="20482" name="Picture 2" descr="https://avatars.mds.yandex.net/get-pdb/2372059/7c7b578a-cb9b-4656-a7de-0b4a714dcabf/s1200"/>
          <p:cNvPicPr>
            <a:picLocks noChangeAspect="1" noChangeArrowheads="1"/>
          </p:cNvPicPr>
          <p:nvPr/>
        </p:nvPicPr>
        <p:blipFill>
          <a:blip r:embed="rId3" cstate="print"/>
          <a:srcRect t="5215" b="3661"/>
          <a:stretch>
            <a:fillRect/>
          </a:stretch>
        </p:blipFill>
        <p:spPr bwMode="auto">
          <a:xfrm>
            <a:off x="251520" y="269886"/>
            <a:ext cx="8640960" cy="52519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75656" y="697260"/>
            <a:ext cx="4032448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Монумент «Покорителям космоса» в Москве (1964) – второй по высоте памятник в России.</a:t>
            </a:r>
          </a:p>
          <a:p>
            <a:pPr>
              <a:buNone/>
            </a:pP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grpSp>
        <p:nvGrpSpPr>
          <p:cNvPr id="8" name="Группа 7"/>
          <p:cNvGrpSpPr/>
          <p:nvPr/>
        </p:nvGrpSpPr>
        <p:grpSpPr>
          <a:xfrm>
            <a:off x="467544" y="4441676"/>
            <a:ext cx="3384376" cy="1008112"/>
            <a:chOff x="251520" y="1201316"/>
            <a:chExt cx="3384376" cy="10081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51520" y="1201316"/>
              <a:ext cx="3384376" cy="100811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Содержимое 5"/>
            <p:cNvSpPr txBox="1">
              <a:spLocks/>
            </p:cNvSpPr>
            <p:nvPr/>
          </p:nvSpPr>
          <p:spPr>
            <a:xfrm>
              <a:off x="323528" y="1273324"/>
              <a:ext cx="3312368" cy="86409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/>
            <a:p>
              <a:pPr lvl="0" algn="r">
                <a:spcBef>
                  <a:spcPct val="20000"/>
                </a:spcBef>
              </a:pPr>
              <a:r>
                <a:rPr lang="ru-RU" sz="2400" b="1" dirty="0" smtClean="0">
                  <a:latin typeface="Candara" pitchFamily="34" charset="0"/>
                </a:rPr>
                <a:t>Картина Соколова А.К. «Свершилось!»</a:t>
              </a:r>
              <a:endParaRPr lang="ru-RU" sz="2400" b="1" dirty="0">
                <a:latin typeface="Candara" pitchFamily="34" charset="0"/>
              </a:endParaRPr>
            </a:p>
          </p:txBody>
        </p:sp>
      </p:grpSp>
      <p:pic>
        <p:nvPicPr>
          <p:cNvPr id="32770" name="Picture 2" descr="https://www.windoworld.ru/sputnik/1/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80507" y="337220"/>
            <a:ext cx="4695949" cy="5081018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2" name="Picture 4" descr="https://www.windoworld.ru/sputnik/1/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37220"/>
            <a:ext cx="2304256" cy="33389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одержимое 5"/>
          <p:cNvSpPr txBox="1">
            <a:spLocks/>
          </p:cNvSpPr>
          <p:nvPr/>
        </p:nvSpPr>
        <p:spPr>
          <a:xfrm>
            <a:off x="1043608" y="4225652"/>
            <a:ext cx="7272808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400" b="1" dirty="0" smtClean="0">
                <a:latin typeface="Candara" pitchFamily="34" charset="0"/>
              </a:rPr>
              <a:t>Примеры памятных значков, выпущенных </a:t>
            </a:r>
          </a:p>
          <a:p>
            <a:pPr lvl="0" algn="ctr">
              <a:spcBef>
                <a:spcPct val="20000"/>
              </a:spcBef>
            </a:pPr>
            <a:r>
              <a:rPr lang="ru-RU" sz="2400" b="1" dirty="0" smtClean="0">
                <a:latin typeface="Candara" pitchFamily="34" charset="0"/>
              </a:rPr>
              <a:t>в честь запуска советского спутника №1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30722" name="Picture 2" descr="https://www.windoworld.ru/sputnik/1/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886" y="1057300"/>
            <a:ext cx="8361578" cy="2952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одержимое 5"/>
          <p:cNvSpPr txBox="1">
            <a:spLocks/>
          </p:cNvSpPr>
          <p:nvPr/>
        </p:nvSpPr>
        <p:spPr>
          <a:xfrm>
            <a:off x="395536" y="4585692"/>
            <a:ext cx="8352928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000" b="1" dirty="0" smtClean="0">
                <a:latin typeface="Candara" pitchFamily="34" charset="0"/>
              </a:rPr>
              <a:t>Памятная медаль «В честь запуска в СССР первого в мире искусственного спутника Земли 4 октября 1957. Академия наук СССР»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31746" name="Picture 2" descr="https://www.windoworld.ru/sputnik/1/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81236"/>
            <a:ext cx="7992888" cy="39804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755576" y="3565748"/>
            <a:ext cx="7776864" cy="20280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«Спутник-1» изображен на флаге города Калуги. В этом городе более 40 лет жил и работал теоретик космонавтики, выдающийся ученый  и изобретатель К.Э. Циолковский. 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16386" name="Picture 2" descr="Фла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540152"/>
            <a:ext cx="4320480" cy="2852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90" name="Picture 6" descr="https://www.tsiolkovsky.org/wp-content/uploads/2021/06/Konstantin-Tsiolkovsky-tsiolkovsky_org-009-www-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540152"/>
            <a:ext cx="2448272" cy="2893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75642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Candara" pitchFamily="34" charset="0"/>
              </a:rPr>
              <a:t>«Спутник-1» в кинематографе</a:t>
            </a:r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39552" y="2857500"/>
            <a:ext cx="3466728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Candara" pitchFamily="34" charset="0"/>
              </a:rPr>
              <a:t>«</a:t>
            </a:r>
            <a:r>
              <a:rPr lang="ru-RU" sz="2400" b="1" dirty="0" err="1" smtClean="0">
                <a:latin typeface="Candara" pitchFamily="34" charset="0"/>
              </a:rPr>
              <a:t>Мурзилка</a:t>
            </a:r>
            <a:r>
              <a:rPr lang="ru-RU" sz="2400" b="1" dirty="0" smtClean="0">
                <a:latin typeface="Candara" pitchFamily="34" charset="0"/>
              </a:rPr>
              <a:t> на спутнике» (1960)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25602" name="Picture 2" descr="https://avatars.mds.yandex.net/get-vh/108198/14737205947630353467-dAFnDWbgDFfASOmKe08CZA/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29308"/>
            <a:ext cx="2952328" cy="1660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Содержимое 5"/>
          <p:cNvSpPr txBox="1">
            <a:spLocks/>
          </p:cNvSpPr>
          <p:nvPr/>
        </p:nvSpPr>
        <p:spPr>
          <a:xfrm>
            <a:off x="5364088" y="4369668"/>
            <a:ext cx="34667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«Октябрьское небо» (1999)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25604" name="Picture 4" descr="https://www.film.ru/sites/default/files/movies/posters/1621430-952957.jpg"/>
          <p:cNvPicPr>
            <a:picLocks noChangeAspect="1" noChangeArrowheads="1"/>
          </p:cNvPicPr>
          <p:nvPr/>
        </p:nvPicPr>
        <p:blipFill>
          <a:blip r:embed="rId4" cstate="print"/>
          <a:srcRect b="2439"/>
          <a:stretch>
            <a:fillRect/>
          </a:stretch>
        </p:blipFill>
        <p:spPr bwMode="auto">
          <a:xfrm>
            <a:off x="6564222" y="1273324"/>
            <a:ext cx="1968218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0" name="Picture 2" descr="https://upload.wikimedia.org/wikipedia/ru/3/3a/%D0%9F%D0%BE%D1%81%D1%82%D0%B5%D1%80_%D1%84%D0%B8%D0%BB%D1%8C%D0%BC%D0%B0_%C2%AB%D0%A3%D0%BA%D1%80%D0%BE%D1%89%D0%B5%D0%BD%D0%B8%D0%B5_%D0%BE%D0%B3%D0%BD%D1%8F%C2%B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6111" y="1273324"/>
            <a:ext cx="2046049" cy="28906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Содержимое 5"/>
          <p:cNvSpPr txBox="1">
            <a:spLocks/>
          </p:cNvSpPr>
          <p:nvPr/>
        </p:nvSpPr>
        <p:spPr>
          <a:xfrm>
            <a:off x="2267744" y="4225652"/>
            <a:ext cx="34667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«Укрощение огня» (1972)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7172" name="Picture 4" descr="https://phonoteka.org/uploads/posts/2021-05/1620113996_3-phonoteka_org-p-kinoplyonka-s-prozrachnim-fonom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3793604"/>
            <a:ext cx="1629333" cy="1494259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vatanplus.com/files/resources/original/586ce4b28c175159695d598e.jpg"/>
          <p:cNvPicPr>
            <a:picLocks noChangeAspect="1" noChangeArrowheads="1"/>
          </p:cNvPicPr>
          <p:nvPr/>
        </p:nvPicPr>
        <p:blipFill>
          <a:blip r:embed="rId2" cstate="print"/>
          <a:srcRect t="4623" b="162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93204"/>
            <a:ext cx="8640960" cy="53285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131840" y="1129308"/>
            <a:ext cx="5698976" cy="367240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b="1" dirty="0" smtClean="0">
                <a:latin typeface="Candara" pitchFamily="34" charset="0"/>
                <a:hlinkClick r:id="rId3"/>
              </a:rPr>
              <a:t>https://sputnik.rusarchives.ru/</a:t>
            </a:r>
            <a:endParaRPr lang="ru-RU" b="1" dirty="0" smtClean="0">
              <a:latin typeface="Candara" pitchFamily="34" charset="0"/>
              <a:hlinkClick r:id="rId3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b="1" dirty="0" smtClean="0">
                <a:latin typeface="Candara" pitchFamily="34" charset="0"/>
                <a:hlinkClick r:id="rId3"/>
              </a:rPr>
              <a:t>https://www.windoworld.ru/sputnik/</a:t>
            </a:r>
            <a:endParaRPr lang="ru-RU" b="1" dirty="0" smtClean="0">
              <a:latin typeface="Candara" pitchFamily="34" charset="0"/>
              <a:hlinkClick r:id="rId3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b="1" dirty="0" smtClean="0">
                <a:latin typeface="Candara" pitchFamily="34" charset="0"/>
                <a:hlinkClick r:id="rId3"/>
              </a:rPr>
              <a:t>https://www.tsiolkovsky.org/ru/o-proekte/</a:t>
            </a:r>
            <a:endParaRPr lang="ru-RU" b="1" dirty="0" smtClean="0">
              <a:latin typeface="Candara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b="1" dirty="0" smtClean="0">
                <a:latin typeface="Candara" pitchFamily="34" charset="0"/>
                <a:hlinkClick r:id="rId4"/>
              </a:rPr>
              <a:t>https://www.nkj.ru/archive/articles/12091/</a:t>
            </a:r>
            <a:endParaRPr lang="ru-RU" b="1" dirty="0" smtClean="0">
              <a:latin typeface="Candara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b="1" dirty="0" smtClean="0">
                <a:latin typeface="Candara" pitchFamily="34" charset="0"/>
                <a:hlinkClick r:id="rId5"/>
              </a:rPr>
              <a:t>https://portal-kultura.ru/svoy/articles/strana-masterov/169894-probnyy-shar/?print=Y</a:t>
            </a:r>
            <a:r>
              <a:rPr lang="ru-RU" b="1" dirty="0" smtClean="0">
                <a:latin typeface="Candara" pitchFamily="34" charset="0"/>
              </a:rPr>
              <a:t>   </a:t>
            </a:r>
          </a:p>
          <a:p>
            <a:pPr>
              <a:lnSpc>
                <a:spcPct val="170000"/>
              </a:lnSpc>
              <a:buNone/>
            </a:pPr>
            <a:endParaRPr lang="ru-RU" b="1" dirty="0">
              <a:latin typeface="Candara" pitchFamily="34" charset="0"/>
            </a:endParaRPr>
          </a:p>
        </p:txBody>
      </p:sp>
      <p:sp>
        <p:nvSpPr>
          <p:cNvPr id="1026" name="AutoShape 2" descr="https://books.e-libra.net/files/books/2019/03/02/543572/Autogen_eBook_id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static.auction.ru/offer_images/cmn8/2019/03/28/03/big/W/WROzXZnzTop/otkrytka_radio_moskva.jpg"/>
          <p:cNvPicPr>
            <a:picLocks noChangeAspect="1" noChangeArrowheads="1"/>
          </p:cNvPicPr>
          <p:nvPr/>
        </p:nvPicPr>
        <p:blipFill>
          <a:blip r:embed="rId6" cstate="print"/>
          <a:srcRect l="12594" t="7695" r="11845" b="28178"/>
          <a:stretch>
            <a:fillRect/>
          </a:stretch>
        </p:blipFill>
        <p:spPr bwMode="auto">
          <a:xfrm>
            <a:off x="507869" y="1417340"/>
            <a:ext cx="2479955" cy="2952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Заголовок 9"/>
          <p:cNvSpPr>
            <a:spLocks noGrp="1"/>
          </p:cNvSpPr>
          <p:nvPr>
            <p:ph type="title"/>
          </p:nvPr>
        </p:nvSpPr>
        <p:spPr>
          <a:xfrm>
            <a:off x="395536" y="300873"/>
            <a:ext cx="8229600" cy="75642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Candara" pitchFamily="34" charset="0"/>
              </a:rPr>
              <a:t>Источники</a:t>
            </a:r>
            <a:endParaRPr lang="ru-RU" sz="3200" dirty="0"/>
          </a:p>
        </p:txBody>
      </p:sp>
    </p:spTree>
  </p:cSld>
  <p:clrMapOvr>
    <a:masterClrMapping/>
  </p:clrMapOvr>
  <p:transition spd="med" advClick="0" advTm="5000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434</Words>
  <Application>Microsoft Office PowerPoint</Application>
  <PresentationFormat>Экран (16:10)</PresentationFormat>
  <Paragraphs>38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НАЧАЛО  КОСМИЧЕСКОЙ ЭРЫ</vt:lpstr>
      <vt:lpstr>65 лет назад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«Спутник-1» в кинематографе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e.vaseneva</cp:lastModifiedBy>
  <cp:revision>67</cp:revision>
  <dcterms:created xsi:type="dcterms:W3CDTF">2022-10-02T06:36:56Z</dcterms:created>
  <dcterms:modified xsi:type="dcterms:W3CDTF">2022-10-04T12:29:26Z</dcterms:modified>
</cp:coreProperties>
</file>