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75" r:id="rId3"/>
    <p:sldId id="297" r:id="rId4"/>
    <p:sldId id="289" r:id="rId5"/>
    <p:sldId id="274" r:id="rId6"/>
    <p:sldId id="282" r:id="rId7"/>
    <p:sldId id="283" r:id="rId8"/>
    <p:sldId id="284" r:id="rId9"/>
    <p:sldId id="285" r:id="rId10"/>
    <p:sldId id="288" r:id="rId11"/>
    <p:sldId id="294" r:id="rId12"/>
    <p:sldId id="296" r:id="rId13"/>
    <p:sldId id="276" r:id="rId14"/>
    <p:sldId id="278" r:id="rId15"/>
    <p:sldId id="292" r:id="rId16"/>
    <p:sldId id="277" r:id="rId17"/>
    <p:sldId id="279" r:id="rId18"/>
    <p:sldId id="280" r:id="rId19"/>
    <p:sldId id="293" r:id="rId20"/>
    <p:sldId id="264" r:id="rId21"/>
    <p:sldId id="281" r:id="rId22"/>
    <p:sldId id="290" r:id="rId23"/>
    <p:sldId id="287" r:id="rId24"/>
  </p:sldIdLst>
  <p:sldSz cx="9906000" cy="6858000" type="A4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6" d="100"/>
          <a:sy n="96" d="100"/>
        </p:scale>
        <p:origin x="-102" y="-156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2136E1-47DC-4EAC-B07C-389B7D0E5634}" type="datetimeFigureOut">
              <a:rPr lang="ru-RU" smtClean="0"/>
              <a:pPr/>
              <a:t>15.01.2021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201C49-15B8-4D1D-8D40-F8295AEAA2A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201C49-15B8-4D1D-8D40-F8295AEAA2A3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201C49-15B8-4D1D-8D40-F8295AEAA2A3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15.01.2021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3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6" name="Picture 6" descr="https://backgrounds-free.com/highresolution/167-background-images-free.png"/>
          <p:cNvPicPr>
            <a:picLocks noChangeAspect="1" noChangeArrowheads="1"/>
          </p:cNvPicPr>
          <p:nvPr/>
        </p:nvPicPr>
        <p:blipFill>
          <a:blip r:embed="rId2" cstate="print"/>
          <a:srcRect l="2411" r="12339"/>
          <a:stretch>
            <a:fillRect/>
          </a:stretch>
        </p:blipFill>
        <p:spPr bwMode="auto">
          <a:xfrm>
            <a:off x="0" y="-1"/>
            <a:ext cx="9906000" cy="6858001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1332" y="1052736"/>
            <a:ext cx="8420100" cy="4536504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8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Юбилейные даты</a:t>
            </a:r>
            <a:br>
              <a:rPr lang="ru-RU" sz="8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</a:br>
            <a:r>
              <a:rPr lang="ru-RU" sz="8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 2021 </a:t>
            </a:r>
            <a:r>
              <a:rPr lang="ru-RU" sz="6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года</a:t>
            </a:r>
            <a:endParaRPr lang="ru-RU" sz="8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sp>
        <p:nvSpPr>
          <p:cNvPr id="5124" name="AutoShape 4" descr="https://backgrounds-free.com/highresolution/167-background-images-free.png"/>
          <p:cNvSpPr>
            <a:spLocks noChangeAspect="1" noChangeArrowheads="1"/>
          </p:cNvSpPr>
          <p:nvPr/>
        </p:nvSpPr>
        <p:spPr bwMode="auto">
          <a:xfrm>
            <a:off x="155575" y="-136525"/>
            <a:ext cx="296863" cy="296863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484" name="Picture 4" descr="https://1.bp.blogspot.com/-4UqwdO0HWQI/UtqY23KwDDI/AAAAAAAAAm0/Y3naz7s-LcQ/s1600/Ballon_4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56456" y="3356992"/>
            <a:ext cx="3347561" cy="3429000"/>
          </a:xfrm>
          <a:prstGeom prst="rect">
            <a:avLst/>
          </a:prstGeom>
          <a:noFill/>
        </p:spPr>
      </p:pic>
      <p:pic>
        <p:nvPicPr>
          <p:cNvPr id="20490" name="Picture 10" descr="https://img2.pngio.com/31629-png-images-pngio-may-birthday-png-2000_2000.png"/>
          <p:cNvPicPr>
            <a:picLocks noChangeAspect="1" noChangeArrowheads="1"/>
          </p:cNvPicPr>
          <p:nvPr/>
        </p:nvPicPr>
        <p:blipFill>
          <a:blip r:embed="rId4" cstate="print"/>
          <a:srcRect l="50115"/>
          <a:stretch>
            <a:fillRect/>
          </a:stretch>
        </p:blipFill>
        <p:spPr bwMode="auto">
          <a:xfrm>
            <a:off x="6722683" y="0"/>
            <a:ext cx="3183316" cy="63813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6" name="Picture 6" descr="https://i.pinimg.com/originals/6d/3a/9e/6d3a9e7d39421a6ec2b7dc07b68185c5.png"/>
          <p:cNvPicPr>
            <a:picLocks noChangeAspect="1" noChangeArrowheads="1"/>
          </p:cNvPicPr>
          <p:nvPr/>
        </p:nvPicPr>
        <p:blipFill>
          <a:blip r:embed="rId2" cstate="print"/>
          <a:srcRect t="1641" b="4115"/>
          <a:stretch>
            <a:fillRect/>
          </a:stretch>
        </p:blipFill>
        <p:spPr bwMode="auto">
          <a:xfrm>
            <a:off x="0" y="0"/>
            <a:ext cx="9906000" cy="6885384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8504" y="576064"/>
            <a:ext cx="8915400" cy="1988840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Александр Ярославич Невский</a:t>
            </a:r>
            <a:br>
              <a:rPr lang="ru-RU" sz="40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</a:br>
            <a:r>
              <a:rPr lang="ru-RU" sz="32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(1221 - 1263)</a:t>
            </a:r>
            <a:endParaRPr lang="ru-RU" sz="3200" b="1" dirty="0">
              <a:solidFill>
                <a:srgbClr val="C00000"/>
              </a:solidFill>
              <a:effectLst>
                <a:glow rad="228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36576" y="2708920"/>
            <a:ext cx="6480720" cy="165618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b="1" dirty="0" smtClean="0">
                <a:latin typeface="Candara" pitchFamily="34" charset="0"/>
              </a:rPr>
              <a:t>Великий русский правитель, полководец, мыслитель и святой, особо почитаемый  в России.</a:t>
            </a:r>
          </a:p>
          <a:p>
            <a:pPr marL="0" indent="0">
              <a:buNone/>
            </a:pPr>
            <a:endParaRPr lang="ru-RU" sz="2800" b="1" dirty="0" smtClean="0">
              <a:latin typeface="Candara" pitchFamily="34" charset="0"/>
            </a:endParaRPr>
          </a:p>
        </p:txBody>
      </p:sp>
      <p:grpSp>
        <p:nvGrpSpPr>
          <p:cNvPr id="8" name="Группа 7"/>
          <p:cNvGrpSpPr/>
          <p:nvPr/>
        </p:nvGrpSpPr>
        <p:grpSpPr>
          <a:xfrm>
            <a:off x="848544" y="4653136"/>
            <a:ext cx="2808312" cy="1645941"/>
            <a:chOff x="488504" y="3284984"/>
            <a:chExt cx="5904656" cy="3086101"/>
          </a:xfrm>
        </p:grpSpPr>
        <p:pic>
          <p:nvPicPr>
            <p:cNvPr id="56322" name="Picture 2" descr="https://www.vippng.com/png/detail/151-1517819_2018-transparent-golden-2018-png-image-golden.pn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</a:blip>
            <a:srcRect l="27761" r="49231"/>
            <a:stretch>
              <a:fillRect/>
            </a:stretch>
          </p:blipFill>
          <p:spPr bwMode="auto">
            <a:xfrm>
              <a:off x="2432720" y="3284984"/>
              <a:ext cx="2016224" cy="3086101"/>
            </a:xfrm>
            <a:prstGeom prst="rect">
              <a:avLst/>
            </a:prstGeom>
            <a:noFill/>
          </p:spPr>
        </p:pic>
        <p:pic>
          <p:nvPicPr>
            <p:cNvPr id="56324" name="Picture 4" descr="https://www.vippng.com/png/detail/151-1517819_2018-transparent-golden-2018-png-image-golden.pn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</a:blip>
            <a:srcRect l="71313" r="5678"/>
            <a:stretch>
              <a:fillRect/>
            </a:stretch>
          </p:blipFill>
          <p:spPr bwMode="auto">
            <a:xfrm>
              <a:off x="488504" y="3284984"/>
              <a:ext cx="2016224" cy="3086101"/>
            </a:xfrm>
            <a:prstGeom prst="rect">
              <a:avLst/>
            </a:prstGeom>
            <a:noFill/>
          </p:spPr>
        </p:pic>
        <p:pic>
          <p:nvPicPr>
            <p:cNvPr id="7" name="Picture 2" descr="https://www.vippng.com/png/detail/151-1517819_2018-transparent-golden-2018-png-image-golden.pn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</a:blip>
            <a:srcRect l="27761" r="49231"/>
            <a:stretch>
              <a:fillRect/>
            </a:stretch>
          </p:blipFill>
          <p:spPr bwMode="auto">
            <a:xfrm>
              <a:off x="4376936" y="3284984"/>
              <a:ext cx="2016224" cy="3086101"/>
            </a:xfrm>
            <a:prstGeom prst="rect">
              <a:avLst/>
            </a:prstGeom>
            <a:noFill/>
          </p:spPr>
        </p:pic>
      </p:grpSp>
      <p:pic>
        <p:nvPicPr>
          <p:cNvPr id="56330" name="Picture 10" descr="http://img.uduba.com/uduba.com/user_data/b0/41/b041df554a314b6967afddb083a68653_783x0.jpg?uduba_pid=3322226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609183" y="1628800"/>
            <a:ext cx="2378409" cy="48965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https://i.pinimg.com/originals/6d/3a/9e/6d3a9e7d39421a6ec2b7dc07b68185c5.png"/>
          <p:cNvPicPr>
            <a:picLocks noChangeAspect="1" noChangeArrowheads="1"/>
          </p:cNvPicPr>
          <p:nvPr/>
        </p:nvPicPr>
        <p:blipFill>
          <a:blip r:embed="rId2" cstate="print"/>
          <a:srcRect t="1641" b="4115"/>
          <a:stretch>
            <a:fillRect/>
          </a:stretch>
        </p:blipFill>
        <p:spPr bwMode="auto">
          <a:xfrm>
            <a:off x="0" y="0"/>
            <a:ext cx="9906000" cy="6885384"/>
          </a:xfrm>
          <a:prstGeom prst="rect">
            <a:avLst/>
          </a:prstGeom>
          <a:noFill/>
        </p:spPr>
      </p:pic>
      <p:grpSp>
        <p:nvGrpSpPr>
          <p:cNvPr id="6" name="Группа 5"/>
          <p:cNvGrpSpPr/>
          <p:nvPr/>
        </p:nvGrpSpPr>
        <p:grpSpPr>
          <a:xfrm>
            <a:off x="848544" y="4653136"/>
            <a:ext cx="2808312" cy="1645941"/>
            <a:chOff x="488504" y="3284984"/>
            <a:chExt cx="5904656" cy="3086101"/>
          </a:xfrm>
        </p:grpSpPr>
        <p:pic>
          <p:nvPicPr>
            <p:cNvPr id="7" name="Picture 2" descr="https://www.vippng.com/png/detail/151-1517819_2018-transparent-golden-2018-png-image-golden.pn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</a:blip>
            <a:srcRect l="27761" r="49231"/>
            <a:stretch>
              <a:fillRect/>
            </a:stretch>
          </p:blipFill>
          <p:spPr bwMode="auto">
            <a:xfrm>
              <a:off x="2432720" y="3284984"/>
              <a:ext cx="2016224" cy="3086101"/>
            </a:xfrm>
            <a:prstGeom prst="rect">
              <a:avLst/>
            </a:prstGeom>
            <a:noFill/>
          </p:spPr>
        </p:pic>
        <p:pic>
          <p:nvPicPr>
            <p:cNvPr id="8" name="Picture 4" descr="https://www.vippng.com/png/detail/151-1517819_2018-transparent-golden-2018-png-image-golden.pn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</a:blip>
            <a:srcRect l="71313" r="5678"/>
            <a:stretch>
              <a:fillRect/>
            </a:stretch>
          </p:blipFill>
          <p:spPr bwMode="auto">
            <a:xfrm>
              <a:off x="488504" y="3284984"/>
              <a:ext cx="2016224" cy="3086101"/>
            </a:xfrm>
            <a:prstGeom prst="rect">
              <a:avLst/>
            </a:prstGeom>
            <a:noFill/>
          </p:spPr>
        </p:pic>
        <p:pic>
          <p:nvPicPr>
            <p:cNvPr id="9" name="Picture 2" descr="https://www.vippng.com/png/detail/151-1517819_2018-transparent-golden-2018-png-image-golden.pn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</a:blip>
            <a:srcRect l="27761" r="49231"/>
            <a:stretch>
              <a:fillRect/>
            </a:stretch>
          </p:blipFill>
          <p:spPr bwMode="auto">
            <a:xfrm>
              <a:off x="4376936" y="3284984"/>
              <a:ext cx="2016224" cy="3086101"/>
            </a:xfrm>
            <a:prstGeom prst="rect">
              <a:avLst/>
            </a:prstGeom>
            <a:noFill/>
          </p:spPr>
        </p:pic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548680"/>
            <a:ext cx="8915400" cy="1656184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1221 г.</a:t>
            </a:r>
            <a:r>
              <a:rPr lang="en-US" sz="40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/>
            </a:r>
            <a:br>
              <a:rPr lang="en-US" sz="40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</a:br>
            <a:r>
              <a:rPr lang="ru-RU" sz="40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Нижний Новгород</a:t>
            </a:r>
            <a:endParaRPr lang="ru-RU" sz="3200" b="1" dirty="0">
              <a:solidFill>
                <a:srgbClr val="C00000"/>
              </a:solidFill>
              <a:effectLst>
                <a:glow rad="228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64568" y="2060848"/>
            <a:ext cx="7920880" cy="201622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b="1" dirty="0" smtClean="0">
                <a:latin typeface="Candara" pitchFamily="34" charset="0"/>
              </a:rPr>
              <a:t>Город был основан в 1221 году великим князем владимирским Юрием Всеволодовичем – внуком основателя Москвы князя Юрия Долгорукого на месте слияния рек Оки и Волги.</a:t>
            </a:r>
          </a:p>
          <a:p>
            <a:pPr marL="0" indent="0">
              <a:buNone/>
            </a:pPr>
            <a:endParaRPr lang="ru-RU" sz="2800" b="1" dirty="0" smtClean="0">
              <a:latin typeface="Candara" pitchFamily="34" charset="0"/>
            </a:endParaRPr>
          </a:p>
        </p:txBody>
      </p:sp>
      <p:sp>
        <p:nvSpPr>
          <p:cNvPr id="4098" name="AutoShape 2" descr="https://cdn.wallpapersafari.com/26/94/xAJhQT.jpg"/>
          <p:cNvSpPr>
            <a:spLocks noChangeAspect="1" noChangeArrowheads="1"/>
          </p:cNvSpPr>
          <p:nvPr/>
        </p:nvSpPr>
        <p:spPr bwMode="auto">
          <a:xfrm>
            <a:off x="155575" y="-136525"/>
            <a:ext cx="296863" cy="296863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4578" name="Picture 2" descr="https://avatars.mds.yandex.net/get-zen_doc/44972/pub_5d36fdb0520a9b00ad2a4190_5d36fdb9cfcc8600ad06424a/scale_1200"/>
          <p:cNvPicPr>
            <a:picLocks noChangeAspect="1" noChangeArrowheads="1"/>
          </p:cNvPicPr>
          <p:nvPr/>
        </p:nvPicPr>
        <p:blipFill>
          <a:blip r:embed="rId4" cstate="print"/>
          <a:srcRect t="8471" b="6817"/>
          <a:stretch>
            <a:fillRect/>
          </a:stretch>
        </p:blipFill>
        <p:spPr bwMode="auto">
          <a:xfrm>
            <a:off x="4720464" y="4005064"/>
            <a:ext cx="3904943" cy="220530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6" descr="https://i.pinimg.com/originals/6d/3a/9e/6d3a9e7d39421a6ec2b7dc07b68185c5.png"/>
          <p:cNvPicPr>
            <a:picLocks noChangeAspect="1" noChangeArrowheads="1"/>
          </p:cNvPicPr>
          <p:nvPr/>
        </p:nvPicPr>
        <p:blipFill>
          <a:blip r:embed="rId2" cstate="print"/>
          <a:srcRect t="1641" b="4115"/>
          <a:stretch>
            <a:fillRect/>
          </a:stretch>
        </p:blipFill>
        <p:spPr bwMode="auto">
          <a:xfrm>
            <a:off x="0" y="0"/>
            <a:ext cx="9906000" cy="6885384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60512" y="404664"/>
            <a:ext cx="8915400" cy="1628800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1721 год</a:t>
            </a:r>
            <a:endParaRPr lang="ru-RU" sz="3200" b="1" dirty="0">
              <a:solidFill>
                <a:srgbClr val="C00000"/>
              </a:solidFill>
              <a:effectLst>
                <a:glow rad="228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4098" name="AutoShape 2" descr="https://cdn.wallpapersafari.com/26/94/xAJhQT.jpg"/>
          <p:cNvSpPr>
            <a:spLocks noChangeAspect="1" noChangeArrowheads="1"/>
          </p:cNvSpPr>
          <p:nvPr/>
        </p:nvSpPr>
        <p:spPr bwMode="auto">
          <a:xfrm>
            <a:off x="155575" y="-136525"/>
            <a:ext cx="296863" cy="296863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3010" name="Picture 2" descr="https://pro-chislo.ru/data/moduleImages/Numbers/300/94ae139d76385ba2f082462e5ca9fe6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9030" y="4596279"/>
            <a:ext cx="2797825" cy="1497018"/>
          </a:xfrm>
          <a:prstGeom prst="rect">
            <a:avLst/>
          </a:prstGeom>
          <a:noFill/>
        </p:spPr>
      </p:pic>
      <p:pic>
        <p:nvPicPr>
          <p:cNvPr id="43016" name="Picture 8" descr="https://i2.wp.com/artcorusse.org/wp-content/uploads/2017/04/download-6-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49144" y="2060848"/>
            <a:ext cx="2961545" cy="381642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32520" y="1988840"/>
            <a:ext cx="6048672" cy="33123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b="1" dirty="0" smtClean="0">
                <a:latin typeface="Candara" pitchFamily="34" charset="0"/>
              </a:rPr>
              <a:t>Русский царь Пётр I объявлен «Отцом отечества и Императором Всероссийским», Россия стала империей (2 ноября).</a:t>
            </a:r>
          </a:p>
          <a:p>
            <a:pPr marL="0" indent="0">
              <a:buNone/>
            </a:pPr>
            <a:endParaRPr lang="ru-RU" sz="2800" b="1" dirty="0" smtClean="0">
              <a:latin typeface="Candara" pitchFamily="34" charset="0"/>
            </a:endParaRPr>
          </a:p>
          <a:p>
            <a:pPr marL="0" indent="0">
              <a:buNone/>
            </a:pPr>
            <a:endParaRPr lang="ru-RU" sz="2800" b="1" dirty="0" smtClean="0">
              <a:latin typeface="Candar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6" descr="https://i.pinimg.com/originals/6d/3a/9e/6d3a9e7d39421a6ec2b7dc07b68185c5.png"/>
          <p:cNvPicPr>
            <a:picLocks noChangeAspect="1" noChangeArrowheads="1"/>
          </p:cNvPicPr>
          <p:nvPr/>
        </p:nvPicPr>
        <p:blipFill>
          <a:blip r:embed="rId3" cstate="print"/>
          <a:srcRect t="1641" b="4115"/>
          <a:stretch>
            <a:fillRect/>
          </a:stretch>
        </p:blipFill>
        <p:spPr bwMode="auto">
          <a:xfrm>
            <a:off x="0" y="0"/>
            <a:ext cx="9906000" cy="6885384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548680"/>
            <a:ext cx="9906000" cy="2088232"/>
          </a:xfrm>
        </p:spPr>
        <p:txBody>
          <a:bodyPr>
            <a:normAutofit/>
          </a:bodyPr>
          <a:lstStyle/>
          <a:p>
            <a:pPr>
              <a:tabLst>
                <a:tab pos="1341438" algn="l"/>
              </a:tabLst>
            </a:pPr>
            <a:r>
              <a:rPr lang="ru-RU" sz="40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23 марта</a:t>
            </a:r>
            <a:r>
              <a:rPr lang="en-US" sz="40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/>
            </a:r>
            <a:br>
              <a:rPr lang="en-US" sz="40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</a:br>
            <a:r>
              <a:rPr lang="ru-RU" sz="40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Алексей Феофилактович Писемский</a:t>
            </a:r>
            <a:br>
              <a:rPr lang="ru-RU" sz="40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</a:br>
            <a:r>
              <a:rPr lang="ru-RU" sz="32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(1821 - 1881)</a:t>
            </a: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1280592" y="2852936"/>
            <a:ext cx="4680520" cy="18722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spcBef>
                <a:spcPct val="20000"/>
              </a:spcBef>
            </a:pPr>
            <a:r>
              <a:rPr lang="ru-RU" sz="2600" b="1" dirty="0" smtClean="0">
                <a:effectLst/>
                <a:latin typeface="Candara" pitchFamily="34" charset="0"/>
              </a:rPr>
              <a:t>Русский писатель и драматург. Главные произведения – роман «Тысяча душ» и пьеса «Горькая судьбина».</a:t>
            </a:r>
          </a:p>
        </p:txBody>
      </p:sp>
      <p:grpSp>
        <p:nvGrpSpPr>
          <p:cNvPr id="5" name="Группа 4"/>
          <p:cNvGrpSpPr/>
          <p:nvPr/>
        </p:nvGrpSpPr>
        <p:grpSpPr>
          <a:xfrm>
            <a:off x="632520" y="4725144"/>
            <a:ext cx="2880320" cy="1512168"/>
            <a:chOff x="488504" y="3068960"/>
            <a:chExt cx="5976664" cy="3096344"/>
          </a:xfrm>
        </p:grpSpPr>
        <p:pic>
          <p:nvPicPr>
            <p:cNvPr id="6" name="Picture 2" descr="https://pbs.twimg.com/media/ENIxl-rWoAE0OYj.jpg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t="19065" r="75472" b="17539"/>
            <a:stretch>
              <a:fillRect/>
            </a:stretch>
          </p:blipFill>
          <p:spPr bwMode="auto">
            <a:xfrm>
              <a:off x="488504" y="3068960"/>
              <a:ext cx="1872208" cy="3024336"/>
            </a:xfrm>
            <a:prstGeom prst="rect">
              <a:avLst/>
            </a:prstGeom>
            <a:noFill/>
          </p:spPr>
        </p:pic>
        <p:pic>
          <p:nvPicPr>
            <p:cNvPr id="7" name="Picture 2" descr="https://pbs.twimg.com/media/ENIxl-rWoAE0OYj.jpg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71698" t="20574" b="17539"/>
            <a:stretch>
              <a:fillRect/>
            </a:stretch>
          </p:blipFill>
          <p:spPr bwMode="auto">
            <a:xfrm>
              <a:off x="2216696" y="3140968"/>
              <a:ext cx="2160240" cy="2952328"/>
            </a:xfrm>
            <a:prstGeom prst="rect">
              <a:avLst/>
            </a:prstGeom>
            <a:noFill/>
          </p:spPr>
        </p:pic>
        <p:pic>
          <p:nvPicPr>
            <p:cNvPr id="9" name="Picture 2" descr="https://pbs.twimg.com/media/ENIxl-rWoAE0OYj.jpg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71698" t="20574" b="16030"/>
            <a:stretch>
              <a:fillRect/>
            </a:stretch>
          </p:blipFill>
          <p:spPr bwMode="auto">
            <a:xfrm>
              <a:off x="4304928" y="3140968"/>
              <a:ext cx="2160240" cy="3024336"/>
            </a:xfrm>
            <a:prstGeom prst="rect">
              <a:avLst/>
            </a:prstGeom>
            <a:noFill/>
          </p:spPr>
        </p:pic>
      </p:grpSp>
      <p:pic>
        <p:nvPicPr>
          <p:cNvPr id="22530" name="Picture 2" descr="На портрете кисти Ильи Репина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49144" y="2872558"/>
            <a:ext cx="2592288" cy="329868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https://i.pinimg.com/originals/6d/3a/9e/6d3a9e7d39421a6ec2b7dc07b68185c5.png"/>
          <p:cNvPicPr>
            <a:picLocks noChangeAspect="1" noChangeArrowheads="1"/>
          </p:cNvPicPr>
          <p:nvPr/>
        </p:nvPicPr>
        <p:blipFill>
          <a:blip r:embed="rId2" cstate="print"/>
          <a:srcRect t="1641" b="4115"/>
          <a:stretch>
            <a:fillRect/>
          </a:stretch>
        </p:blipFill>
        <p:spPr bwMode="auto">
          <a:xfrm>
            <a:off x="0" y="0"/>
            <a:ext cx="9906000" cy="6885384"/>
          </a:xfrm>
          <a:prstGeom prst="rect">
            <a:avLst/>
          </a:prstGeom>
          <a:noFill/>
        </p:spPr>
      </p:pic>
      <p:grpSp>
        <p:nvGrpSpPr>
          <p:cNvPr id="6" name="Группа 5"/>
          <p:cNvGrpSpPr/>
          <p:nvPr/>
        </p:nvGrpSpPr>
        <p:grpSpPr>
          <a:xfrm>
            <a:off x="632520" y="4869160"/>
            <a:ext cx="2880320" cy="1512168"/>
            <a:chOff x="488504" y="3068960"/>
            <a:chExt cx="5976664" cy="3096344"/>
          </a:xfrm>
        </p:grpSpPr>
        <p:pic>
          <p:nvPicPr>
            <p:cNvPr id="7" name="Picture 2" descr="https://pbs.twimg.com/media/ENIxl-rWoAE0OYj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t="19065" r="75472" b="17539"/>
            <a:stretch>
              <a:fillRect/>
            </a:stretch>
          </p:blipFill>
          <p:spPr bwMode="auto">
            <a:xfrm>
              <a:off x="488504" y="3068960"/>
              <a:ext cx="1872208" cy="3024336"/>
            </a:xfrm>
            <a:prstGeom prst="rect">
              <a:avLst/>
            </a:prstGeom>
            <a:noFill/>
          </p:spPr>
        </p:pic>
        <p:pic>
          <p:nvPicPr>
            <p:cNvPr id="8" name="Picture 2" descr="https://pbs.twimg.com/media/ENIxl-rWoAE0OYj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71698" t="20574" b="17539"/>
            <a:stretch>
              <a:fillRect/>
            </a:stretch>
          </p:blipFill>
          <p:spPr bwMode="auto">
            <a:xfrm>
              <a:off x="2216696" y="3140968"/>
              <a:ext cx="2160240" cy="2952328"/>
            </a:xfrm>
            <a:prstGeom prst="rect">
              <a:avLst/>
            </a:prstGeom>
            <a:noFill/>
          </p:spPr>
        </p:pic>
        <p:pic>
          <p:nvPicPr>
            <p:cNvPr id="9" name="Picture 2" descr="https://pbs.twimg.com/media/ENIxl-rWoAE0OYj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71698" t="20574" b="16030"/>
            <a:stretch>
              <a:fillRect/>
            </a:stretch>
          </p:blipFill>
          <p:spPr bwMode="auto">
            <a:xfrm>
              <a:off x="4304928" y="3140968"/>
              <a:ext cx="2160240" cy="3024336"/>
            </a:xfrm>
            <a:prstGeom prst="rect">
              <a:avLst/>
            </a:prstGeom>
            <a:noFill/>
          </p:spPr>
        </p:pic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8504" y="476672"/>
            <a:ext cx="8915400" cy="2232248"/>
          </a:xfrm>
        </p:spPr>
        <p:txBody>
          <a:bodyPr>
            <a:normAutofit/>
          </a:bodyPr>
          <a:lstStyle/>
          <a:p>
            <a:pPr>
              <a:tabLst>
                <a:tab pos="2057400" algn="l"/>
              </a:tabLst>
            </a:pPr>
            <a:r>
              <a:rPr lang="ru-RU" sz="40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11 ноября</a:t>
            </a:r>
            <a:r>
              <a:rPr lang="en-US" sz="40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/>
            </a:r>
            <a:br>
              <a:rPr lang="en-US" sz="40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</a:br>
            <a:r>
              <a:rPr lang="ru-RU" sz="40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Фёдор Михайлович Достоевский</a:t>
            </a:r>
            <a:br>
              <a:rPr lang="ru-RU" sz="40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</a:br>
            <a:r>
              <a:rPr lang="ru-RU" sz="32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(1821 - 1881)</a:t>
            </a:r>
            <a:endParaRPr lang="ru-RU" sz="4000" b="1" dirty="0" smtClean="0">
              <a:solidFill>
                <a:srgbClr val="C00000"/>
              </a:solidFill>
              <a:effectLst>
                <a:glow rad="228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20552" y="2708920"/>
            <a:ext cx="5328592" cy="25922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b="1" dirty="0" smtClean="0">
                <a:latin typeface="Candara" pitchFamily="34" charset="0"/>
              </a:rPr>
              <a:t>Русский писатель, мыслитель, философ и публицист. Считается классиком русской литературы и одним из лучших романистов мирового значения.</a:t>
            </a:r>
          </a:p>
        </p:txBody>
      </p:sp>
      <p:pic>
        <p:nvPicPr>
          <p:cNvPr id="20482" name="Picture 2" descr="https://interesnyefakty.org/wp-content/uploads/Fedor-Mihaylovich-Dostoevskiy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37176" y="2852936"/>
            <a:ext cx="2376264" cy="307534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https://i.pinimg.com/originals/6d/3a/9e/6d3a9e7d39421a6ec2b7dc07b68185c5.png"/>
          <p:cNvPicPr>
            <a:picLocks noChangeAspect="1" noChangeArrowheads="1"/>
          </p:cNvPicPr>
          <p:nvPr/>
        </p:nvPicPr>
        <p:blipFill>
          <a:blip r:embed="rId2" cstate="print"/>
          <a:srcRect t="1641" b="4115"/>
          <a:stretch>
            <a:fillRect/>
          </a:stretch>
        </p:blipFill>
        <p:spPr bwMode="auto">
          <a:xfrm>
            <a:off x="0" y="0"/>
            <a:ext cx="9906000" cy="6885384"/>
          </a:xfrm>
          <a:prstGeom prst="rect">
            <a:avLst/>
          </a:prstGeom>
          <a:noFill/>
        </p:spPr>
      </p:pic>
      <p:grpSp>
        <p:nvGrpSpPr>
          <p:cNvPr id="6" name="Группа 5"/>
          <p:cNvGrpSpPr/>
          <p:nvPr/>
        </p:nvGrpSpPr>
        <p:grpSpPr>
          <a:xfrm>
            <a:off x="632520" y="4869160"/>
            <a:ext cx="2880320" cy="1512168"/>
            <a:chOff x="488504" y="3068960"/>
            <a:chExt cx="5976664" cy="3096344"/>
          </a:xfrm>
        </p:grpSpPr>
        <p:pic>
          <p:nvPicPr>
            <p:cNvPr id="7" name="Picture 2" descr="https://pbs.twimg.com/media/ENIxl-rWoAE0OYj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t="19065" r="75472" b="17539"/>
            <a:stretch>
              <a:fillRect/>
            </a:stretch>
          </p:blipFill>
          <p:spPr bwMode="auto">
            <a:xfrm>
              <a:off x="488504" y="3068960"/>
              <a:ext cx="1872208" cy="3024336"/>
            </a:xfrm>
            <a:prstGeom prst="rect">
              <a:avLst/>
            </a:prstGeom>
            <a:noFill/>
          </p:spPr>
        </p:pic>
        <p:pic>
          <p:nvPicPr>
            <p:cNvPr id="8" name="Picture 2" descr="https://pbs.twimg.com/media/ENIxl-rWoAE0OYj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71698" t="20574" b="17539"/>
            <a:stretch>
              <a:fillRect/>
            </a:stretch>
          </p:blipFill>
          <p:spPr bwMode="auto">
            <a:xfrm>
              <a:off x="2216696" y="3140968"/>
              <a:ext cx="2160240" cy="2952328"/>
            </a:xfrm>
            <a:prstGeom prst="rect">
              <a:avLst/>
            </a:prstGeom>
            <a:noFill/>
          </p:spPr>
        </p:pic>
        <p:pic>
          <p:nvPicPr>
            <p:cNvPr id="9" name="Picture 2" descr="https://pbs.twimg.com/media/ENIxl-rWoAE0OYj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71698" t="20574" b="16030"/>
            <a:stretch>
              <a:fillRect/>
            </a:stretch>
          </p:blipFill>
          <p:spPr bwMode="auto">
            <a:xfrm>
              <a:off x="4304928" y="3140968"/>
              <a:ext cx="2160240" cy="3024336"/>
            </a:xfrm>
            <a:prstGeom prst="rect">
              <a:avLst/>
            </a:prstGeom>
            <a:noFill/>
          </p:spPr>
        </p:pic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8504" y="720080"/>
            <a:ext cx="8915400" cy="1988840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10 декабря</a:t>
            </a:r>
            <a:r>
              <a:rPr lang="en-US" sz="40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/>
            </a:r>
            <a:br>
              <a:rPr lang="en-US" sz="40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</a:br>
            <a:r>
              <a:rPr lang="ru-RU" sz="40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Николай Алексеевич Некрасов</a:t>
            </a:r>
            <a:br>
              <a:rPr lang="ru-RU" sz="40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</a:br>
            <a:r>
              <a:rPr lang="ru-RU" sz="32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(1821 - 1877)</a:t>
            </a:r>
            <a:endParaRPr lang="ru-RU" sz="4000" b="1" dirty="0" smtClean="0">
              <a:solidFill>
                <a:srgbClr val="C00000"/>
              </a:solidFill>
              <a:effectLst>
                <a:glow rad="228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36576" y="2924944"/>
            <a:ext cx="4752528" cy="230425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b="1" dirty="0" smtClean="0">
                <a:latin typeface="Candara" pitchFamily="34" charset="0"/>
              </a:rPr>
              <a:t>Русский поэт, прозаик и публицист, классик русской литературы.</a:t>
            </a:r>
          </a:p>
        </p:txBody>
      </p:sp>
      <p:pic>
        <p:nvPicPr>
          <p:cNvPr id="19458" name="Picture 2" descr="https://fhd.videouroki.net/tests/923606/image_5fe5fb8416ef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49144" y="2924944"/>
            <a:ext cx="2232248" cy="321649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6" descr="https://i.pinimg.com/originals/6d/3a/9e/6d3a9e7d39421a6ec2b7dc07b68185c5.png"/>
          <p:cNvPicPr>
            <a:picLocks noChangeAspect="1" noChangeArrowheads="1"/>
          </p:cNvPicPr>
          <p:nvPr/>
        </p:nvPicPr>
        <p:blipFill>
          <a:blip r:embed="rId2" cstate="print"/>
          <a:srcRect t="1641" b="4115"/>
          <a:stretch>
            <a:fillRect/>
          </a:stretch>
        </p:blipFill>
        <p:spPr bwMode="auto">
          <a:xfrm>
            <a:off x="0" y="0"/>
            <a:ext cx="9906000" cy="6885384"/>
          </a:xfrm>
          <a:prstGeom prst="rect">
            <a:avLst/>
          </a:prstGeom>
          <a:noFill/>
        </p:spPr>
      </p:pic>
      <p:grpSp>
        <p:nvGrpSpPr>
          <p:cNvPr id="11" name="Группа 10"/>
          <p:cNvGrpSpPr/>
          <p:nvPr/>
        </p:nvGrpSpPr>
        <p:grpSpPr>
          <a:xfrm>
            <a:off x="6393160" y="4869160"/>
            <a:ext cx="2880320" cy="1512168"/>
            <a:chOff x="488504" y="3068960"/>
            <a:chExt cx="5976664" cy="3096344"/>
          </a:xfrm>
        </p:grpSpPr>
        <p:pic>
          <p:nvPicPr>
            <p:cNvPr id="12" name="Picture 2" descr="https://pbs.twimg.com/media/ENIxl-rWoAE0OYj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t="19065" r="75472" b="17539"/>
            <a:stretch>
              <a:fillRect/>
            </a:stretch>
          </p:blipFill>
          <p:spPr bwMode="auto">
            <a:xfrm>
              <a:off x="488504" y="3068960"/>
              <a:ext cx="1872208" cy="3024336"/>
            </a:xfrm>
            <a:prstGeom prst="rect">
              <a:avLst/>
            </a:prstGeom>
            <a:noFill/>
          </p:spPr>
        </p:pic>
        <p:pic>
          <p:nvPicPr>
            <p:cNvPr id="13" name="Picture 2" descr="https://pbs.twimg.com/media/ENIxl-rWoAE0OYj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71698" t="20574" b="17539"/>
            <a:stretch>
              <a:fillRect/>
            </a:stretch>
          </p:blipFill>
          <p:spPr bwMode="auto">
            <a:xfrm>
              <a:off x="2216696" y="3140968"/>
              <a:ext cx="2160240" cy="2952328"/>
            </a:xfrm>
            <a:prstGeom prst="rect">
              <a:avLst/>
            </a:prstGeom>
            <a:noFill/>
          </p:spPr>
        </p:pic>
        <p:pic>
          <p:nvPicPr>
            <p:cNvPr id="14" name="Picture 2" descr="https://pbs.twimg.com/media/ENIxl-rWoAE0OYj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71698" t="20574" b="16030"/>
            <a:stretch>
              <a:fillRect/>
            </a:stretch>
          </p:blipFill>
          <p:spPr bwMode="auto">
            <a:xfrm>
              <a:off x="4304928" y="3140968"/>
              <a:ext cx="2160240" cy="3024336"/>
            </a:xfrm>
            <a:prstGeom prst="rect">
              <a:avLst/>
            </a:prstGeom>
            <a:noFill/>
          </p:spPr>
        </p:pic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8504" y="620688"/>
            <a:ext cx="8915400" cy="1988840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12 декабря</a:t>
            </a:r>
            <a:r>
              <a:rPr lang="en-US" sz="40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/>
            </a:r>
            <a:br>
              <a:rPr lang="en-US" sz="40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</a:br>
            <a:r>
              <a:rPr lang="ru-RU" sz="40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Гюстав Флобер</a:t>
            </a:r>
            <a:br>
              <a:rPr lang="ru-RU" sz="40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</a:br>
            <a:r>
              <a:rPr lang="ru-RU" sz="32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(1821 - 1880)</a:t>
            </a:r>
            <a:endParaRPr lang="ru-RU" sz="4000" b="1" dirty="0" smtClean="0">
              <a:solidFill>
                <a:srgbClr val="C00000"/>
              </a:solidFill>
              <a:effectLst>
                <a:glow rad="228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24808" y="2780928"/>
            <a:ext cx="6192688" cy="216024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800" b="1" dirty="0" smtClean="0">
                <a:latin typeface="Candara" pitchFamily="34" charset="0"/>
              </a:rPr>
              <a:t>Французский писатель-реалист, </a:t>
            </a:r>
            <a:r>
              <a:rPr lang="ru-RU" sz="2800" b="1" dirty="0" smtClean="0">
                <a:latin typeface="Candara" pitchFamily="34" charset="0"/>
              </a:rPr>
              <a:t>считающийся </a:t>
            </a:r>
            <a:r>
              <a:rPr lang="ru-RU" sz="2800" b="1" dirty="0" smtClean="0">
                <a:latin typeface="Candara" pitchFamily="34" charset="0"/>
              </a:rPr>
              <a:t>одним из крупнейших европейских писателей XIX века. Наиболее известен как автор романа «Мадам Бовари».</a:t>
            </a:r>
          </a:p>
        </p:txBody>
      </p:sp>
      <p:pic>
        <p:nvPicPr>
          <p:cNvPr id="18434" name="Picture 2" descr="https://www.libertas.co/images/1/1d/Gustave_Flaubert_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4289" y="2780928"/>
            <a:ext cx="2284495" cy="328498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https://i.pinimg.com/originals/6d/3a/9e/6d3a9e7d39421a6ec2b7dc07b68185c5.png"/>
          <p:cNvPicPr>
            <a:picLocks noChangeAspect="1" noChangeArrowheads="1"/>
          </p:cNvPicPr>
          <p:nvPr/>
        </p:nvPicPr>
        <p:blipFill>
          <a:blip r:embed="rId2" cstate="print"/>
          <a:srcRect t="1641" b="4115"/>
          <a:stretch>
            <a:fillRect/>
          </a:stretch>
        </p:blipFill>
        <p:spPr bwMode="auto">
          <a:xfrm>
            <a:off x="0" y="0"/>
            <a:ext cx="9906000" cy="6885384"/>
          </a:xfrm>
          <a:prstGeom prst="rect">
            <a:avLst/>
          </a:prstGeom>
          <a:noFill/>
        </p:spPr>
      </p:pic>
      <p:grpSp>
        <p:nvGrpSpPr>
          <p:cNvPr id="6" name="Группа 5"/>
          <p:cNvGrpSpPr/>
          <p:nvPr/>
        </p:nvGrpSpPr>
        <p:grpSpPr>
          <a:xfrm>
            <a:off x="6393160" y="4869160"/>
            <a:ext cx="2880320" cy="1512168"/>
            <a:chOff x="488504" y="3068960"/>
            <a:chExt cx="5976664" cy="3096344"/>
          </a:xfrm>
        </p:grpSpPr>
        <p:pic>
          <p:nvPicPr>
            <p:cNvPr id="7" name="Picture 2" descr="https://pbs.twimg.com/media/ENIxl-rWoAE0OYj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t="19065" r="75472" b="17539"/>
            <a:stretch>
              <a:fillRect/>
            </a:stretch>
          </p:blipFill>
          <p:spPr bwMode="auto">
            <a:xfrm>
              <a:off x="488504" y="3068960"/>
              <a:ext cx="1872208" cy="3024336"/>
            </a:xfrm>
            <a:prstGeom prst="rect">
              <a:avLst/>
            </a:prstGeom>
            <a:noFill/>
          </p:spPr>
        </p:pic>
        <p:pic>
          <p:nvPicPr>
            <p:cNvPr id="8" name="Picture 2" descr="https://pbs.twimg.com/media/ENIxl-rWoAE0OYj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71698" t="20574" b="17539"/>
            <a:stretch>
              <a:fillRect/>
            </a:stretch>
          </p:blipFill>
          <p:spPr bwMode="auto">
            <a:xfrm>
              <a:off x="2216696" y="3140968"/>
              <a:ext cx="2160240" cy="2952328"/>
            </a:xfrm>
            <a:prstGeom prst="rect">
              <a:avLst/>
            </a:prstGeom>
            <a:noFill/>
          </p:spPr>
        </p:pic>
        <p:pic>
          <p:nvPicPr>
            <p:cNvPr id="9" name="Picture 2" descr="https://pbs.twimg.com/media/ENIxl-rWoAE0OYj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71698" t="20574" b="16030"/>
            <a:stretch>
              <a:fillRect/>
            </a:stretch>
          </p:blipFill>
          <p:spPr bwMode="auto">
            <a:xfrm>
              <a:off x="4304928" y="3140968"/>
              <a:ext cx="2160240" cy="3024336"/>
            </a:xfrm>
            <a:prstGeom prst="rect">
              <a:avLst/>
            </a:prstGeom>
            <a:noFill/>
          </p:spPr>
        </p:pic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144016"/>
            <a:ext cx="8915400" cy="1988840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Также в 1821 году</a:t>
            </a:r>
            <a:endParaRPr lang="ru-RU" sz="3600" b="1" dirty="0">
              <a:solidFill>
                <a:srgbClr val="C00000"/>
              </a:solidFill>
              <a:effectLst>
                <a:glow rad="228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92560" y="1628800"/>
            <a:ext cx="8136904" cy="22322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b="1" dirty="0" smtClean="0">
                <a:latin typeface="Candara" pitchFamily="34" charset="0"/>
              </a:rPr>
              <a:t>В статье «О некоторых новых электромагнитных движениях и о теории магнетизма» английский физик и химик Майкл Фарадей описал первый       в мире электродвигатель.</a:t>
            </a:r>
          </a:p>
          <a:p>
            <a:pPr marL="0" indent="0">
              <a:buNone/>
            </a:pPr>
            <a:endParaRPr lang="ru-RU" sz="2800" b="1" dirty="0" smtClean="0">
              <a:latin typeface="Candara" pitchFamily="34" charset="0"/>
            </a:endParaRPr>
          </a:p>
          <a:p>
            <a:pPr marL="0" indent="0">
              <a:buNone/>
            </a:pPr>
            <a:endParaRPr lang="ru-RU" sz="2800" b="1" dirty="0" smtClean="0">
              <a:latin typeface="Candara" pitchFamily="34" charset="0"/>
            </a:endParaRPr>
          </a:p>
        </p:txBody>
      </p:sp>
      <p:pic>
        <p:nvPicPr>
          <p:cNvPr id="17412" name="Picture 4" descr="M Faraday Th Phillips oil 184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52600" y="3573016"/>
            <a:ext cx="2102967" cy="272334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https://i.pinimg.com/originals/6d/3a/9e/6d3a9e7d39421a6ec2b7dc07b68185c5.png"/>
          <p:cNvPicPr>
            <a:picLocks noChangeAspect="1" noChangeArrowheads="1"/>
          </p:cNvPicPr>
          <p:nvPr/>
        </p:nvPicPr>
        <p:blipFill>
          <a:blip r:embed="rId2" cstate="print"/>
          <a:srcRect t="1641" b="4115"/>
          <a:stretch>
            <a:fillRect/>
          </a:stretch>
        </p:blipFill>
        <p:spPr bwMode="auto">
          <a:xfrm>
            <a:off x="0" y="0"/>
            <a:ext cx="9906000" cy="6885384"/>
          </a:xfrm>
          <a:prstGeom prst="rect">
            <a:avLst/>
          </a:prstGeom>
          <a:noFill/>
        </p:spPr>
      </p:pic>
      <p:grpSp>
        <p:nvGrpSpPr>
          <p:cNvPr id="6" name="Группа 5"/>
          <p:cNvGrpSpPr/>
          <p:nvPr/>
        </p:nvGrpSpPr>
        <p:grpSpPr>
          <a:xfrm>
            <a:off x="632520" y="4869160"/>
            <a:ext cx="2880320" cy="1512168"/>
            <a:chOff x="488504" y="3068960"/>
            <a:chExt cx="5976664" cy="3096344"/>
          </a:xfrm>
        </p:grpSpPr>
        <p:pic>
          <p:nvPicPr>
            <p:cNvPr id="7" name="Picture 2" descr="https://pbs.twimg.com/media/ENIxl-rWoAE0OYj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t="19065" r="75472" b="17539"/>
            <a:stretch>
              <a:fillRect/>
            </a:stretch>
          </p:blipFill>
          <p:spPr bwMode="auto">
            <a:xfrm>
              <a:off x="488504" y="3068960"/>
              <a:ext cx="1872208" cy="3024336"/>
            </a:xfrm>
            <a:prstGeom prst="rect">
              <a:avLst/>
            </a:prstGeom>
            <a:noFill/>
          </p:spPr>
        </p:pic>
        <p:pic>
          <p:nvPicPr>
            <p:cNvPr id="8" name="Picture 2" descr="https://pbs.twimg.com/media/ENIxl-rWoAE0OYj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71698" t="20574" b="17539"/>
            <a:stretch>
              <a:fillRect/>
            </a:stretch>
          </p:blipFill>
          <p:spPr bwMode="auto">
            <a:xfrm>
              <a:off x="2216696" y="3140968"/>
              <a:ext cx="2160240" cy="2952328"/>
            </a:xfrm>
            <a:prstGeom prst="rect">
              <a:avLst/>
            </a:prstGeom>
            <a:noFill/>
          </p:spPr>
        </p:pic>
        <p:pic>
          <p:nvPicPr>
            <p:cNvPr id="9" name="Picture 2" descr="https://pbs.twimg.com/media/ENIxl-rWoAE0OYj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71698" t="20574" b="16030"/>
            <a:stretch>
              <a:fillRect/>
            </a:stretch>
          </p:blipFill>
          <p:spPr bwMode="auto">
            <a:xfrm>
              <a:off x="4304928" y="3140968"/>
              <a:ext cx="2160240" cy="3024336"/>
            </a:xfrm>
            <a:prstGeom prst="rect">
              <a:avLst/>
            </a:prstGeom>
            <a:noFill/>
          </p:spPr>
        </p:pic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60648"/>
            <a:ext cx="8915400" cy="1728192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В 1821 году написаны</a:t>
            </a:r>
            <a:endParaRPr lang="ru-RU" sz="3200" b="1" dirty="0">
              <a:solidFill>
                <a:srgbClr val="C00000"/>
              </a:solidFill>
              <a:effectLst>
                <a:glow rad="228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32520" y="1628800"/>
            <a:ext cx="7056784" cy="2736304"/>
          </a:xfrm>
        </p:spPr>
        <p:txBody>
          <a:bodyPr>
            <a:normAutofit/>
          </a:bodyPr>
          <a:lstStyle/>
          <a:p>
            <a:pPr marL="0" indent="0">
              <a:buFont typeface="Wingdings" pitchFamily="2" charset="2"/>
              <a:buChar char="ü"/>
            </a:pPr>
            <a:r>
              <a:rPr lang="ru-RU" sz="2800" b="1" dirty="0" smtClean="0">
                <a:latin typeface="Candara" pitchFamily="34" charset="0"/>
              </a:rPr>
              <a:t>Поэма Александра Сергеевича Пушкина   «Кавказский пленник» </a:t>
            </a:r>
          </a:p>
          <a:p>
            <a:pPr marL="0" indent="0">
              <a:buFont typeface="Wingdings" pitchFamily="2" charset="2"/>
              <a:buChar char="ü"/>
            </a:pPr>
            <a:r>
              <a:rPr lang="ru-RU" sz="2800" b="1" dirty="0" smtClean="0">
                <a:latin typeface="Candara" pitchFamily="34" charset="0"/>
              </a:rPr>
              <a:t>Сатирический роман немецкого писателя Эрнста Теодора Амадея Гофмана «Житейские воззрения кота Мурра»</a:t>
            </a:r>
            <a:r>
              <a:rPr lang="ru-RU" sz="2800" dirty="0" smtClean="0"/>
              <a:t> </a:t>
            </a:r>
            <a:endParaRPr lang="ru-RU" sz="2800" b="1" dirty="0" smtClean="0">
              <a:latin typeface="Candara" pitchFamily="34" charset="0"/>
            </a:endParaRPr>
          </a:p>
          <a:p>
            <a:pPr marL="0" indent="0">
              <a:buFont typeface="Wingdings" pitchFamily="2" charset="2"/>
              <a:buChar char="ü"/>
            </a:pPr>
            <a:endParaRPr lang="ru-RU" sz="2800" b="1" dirty="0" smtClean="0">
              <a:latin typeface="Candara" pitchFamily="34" charset="0"/>
            </a:endParaRPr>
          </a:p>
        </p:txBody>
      </p:sp>
      <p:pic>
        <p:nvPicPr>
          <p:cNvPr id="16386" name="Picture 2" descr="https://ds04.infourok.ru/uploads/ex/1176/001a5035-9f727512/hello_html_m584c0eed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61971" y="3384376"/>
            <a:ext cx="2039501" cy="2924944"/>
          </a:xfrm>
          <a:prstGeom prst="rect">
            <a:avLst/>
          </a:prstGeom>
          <a:noFill/>
        </p:spPr>
      </p:pic>
      <p:pic>
        <p:nvPicPr>
          <p:cNvPr id="16388" name="Picture 4" descr="https://kbimages1-a.akamaihd.net/d9c188e6-0c44-42ea-b638-10e67e88a3de/1200/1200/False/UHyFQnkHmzirR9aQWPbXCg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761312" y="865515"/>
            <a:ext cx="1440160" cy="23042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390" name="Picture 6" descr="https://www.bookvoed.ru/files/1836/67/38/30/6.jpe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457056" y="3861048"/>
            <a:ext cx="1453122" cy="239789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https://i.pinimg.com/originals/6d/3a/9e/6d3a9e7d39421a6ec2b7dc07b68185c5.png"/>
          <p:cNvPicPr>
            <a:picLocks noChangeAspect="1" noChangeArrowheads="1"/>
          </p:cNvPicPr>
          <p:nvPr/>
        </p:nvPicPr>
        <p:blipFill>
          <a:blip r:embed="rId2" cstate="print"/>
          <a:srcRect t="1641" b="4115"/>
          <a:stretch>
            <a:fillRect/>
          </a:stretch>
        </p:blipFill>
        <p:spPr bwMode="auto">
          <a:xfrm>
            <a:off x="0" y="0"/>
            <a:ext cx="9906000" cy="6885384"/>
          </a:xfrm>
          <a:prstGeom prst="rect">
            <a:avLst/>
          </a:prstGeom>
          <a:noFill/>
        </p:spPr>
      </p:pic>
      <p:grpSp>
        <p:nvGrpSpPr>
          <p:cNvPr id="6" name="Группа 5"/>
          <p:cNvGrpSpPr/>
          <p:nvPr/>
        </p:nvGrpSpPr>
        <p:grpSpPr>
          <a:xfrm>
            <a:off x="632520" y="4869160"/>
            <a:ext cx="2880320" cy="1512168"/>
            <a:chOff x="488504" y="3068960"/>
            <a:chExt cx="5976664" cy="3096344"/>
          </a:xfrm>
        </p:grpSpPr>
        <p:pic>
          <p:nvPicPr>
            <p:cNvPr id="7" name="Picture 2" descr="https://pbs.twimg.com/media/ENIxl-rWoAE0OYj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t="19065" r="75472" b="17539"/>
            <a:stretch>
              <a:fillRect/>
            </a:stretch>
          </p:blipFill>
          <p:spPr bwMode="auto">
            <a:xfrm>
              <a:off x="488504" y="3068960"/>
              <a:ext cx="1872208" cy="3024336"/>
            </a:xfrm>
            <a:prstGeom prst="rect">
              <a:avLst/>
            </a:prstGeom>
            <a:noFill/>
          </p:spPr>
        </p:pic>
        <p:pic>
          <p:nvPicPr>
            <p:cNvPr id="8" name="Picture 2" descr="https://pbs.twimg.com/media/ENIxl-rWoAE0OYj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71698" t="20574" b="17539"/>
            <a:stretch>
              <a:fillRect/>
            </a:stretch>
          </p:blipFill>
          <p:spPr bwMode="auto">
            <a:xfrm>
              <a:off x="2216696" y="3140968"/>
              <a:ext cx="2160240" cy="2952328"/>
            </a:xfrm>
            <a:prstGeom prst="rect">
              <a:avLst/>
            </a:prstGeom>
            <a:noFill/>
          </p:spPr>
        </p:pic>
        <p:pic>
          <p:nvPicPr>
            <p:cNvPr id="9" name="Picture 2" descr="https://pbs.twimg.com/media/ENIxl-rWoAE0OYj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71698" t="20574" b="16030"/>
            <a:stretch>
              <a:fillRect/>
            </a:stretch>
          </p:blipFill>
          <p:spPr bwMode="auto">
            <a:xfrm>
              <a:off x="4304928" y="3140968"/>
              <a:ext cx="2160240" cy="3024336"/>
            </a:xfrm>
            <a:prstGeom prst="rect">
              <a:avLst/>
            </a:prstGeom>
            <a:noFill/>
          </p:spPr>
        </p:pic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8504" y="548680"/>
            <a:ext cx="8915400" cy="1340768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Марийский край: 1821 год</a:t>
            </a:r>
            <a:endParaRPr lang="ru-RU" sz="3200" b="1" dirty="0">
              <a:solidFill>
                <a:srgbClr val="C00000"/>
              </a:solidFill>
              <a:effectLst>
                <a:glow rad="228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92560" y="2060848"/>
            <a:ext cx="8208912" cy="32403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b="1" dirty="0" smtClean="0">
                <a:latin typeface="Candara" pitchFamily="34" charset="0"/>
              </a:rPr>
              <a:t>Родился Спиридон Михайлович Михайлов, просветитель, историк, этнограф (28 декабря). Основные труды посвящены этнографии и истории чувашского, марийского и русского народов, а также географии, экономике и статистике западных уездов Казанской губернии.</a:t>
            </a:r>
          </a:p>
          <a:p>
            <a:pPr marL="0" indent="0">
              <a:buNone/>
            </a:pPr>
            <a:endParaRPr lang="ru-RU" sz="2800" b="1" dirty="0" smtClean="0">
              <a:latin typeface="Candara" pitchFamily="34" charset="0"/>
            </a:endParaRPr>
          </a:p>
        </p:txBody>
      </p:sp>
      <p:sp>
        <p:nvSpPr>
          <p:cNvPr id="4098" name="AutoShape 2" descr="https://cdn.wallpapersafari.com/26/94/xAJhQT.jpg"/>
          <p:cNvSpPr>
            <a:spLocks noChangeAspect="1" noChangeArrowheads="1"/>
          </p:cNvSpPr>
          <p:nvPr/>
        </p:nvSpPr>
        <p:spPr bwMode="auto">
          <a:xfrm>
            <a:off x="155575" y="-136525"/>
            <a:ext cx="296863" cy="296863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 descr="https://i.pinimg.com/originals/6d/3a/9e/6d3a9e7d39421a6ec2b7dc07b68185c5.png"/>
          <p:cNvPicPr>
            <a:picLocks noChangeAspect="1" noChangeArrowheads="1"/>
          </p:cNvPicPr>
          <p:nvPr/>
        </p:nvPicPr>
        <p:blipFill>
          <a:blip r:embed="rId3" cstate="print"/>
          <a:srcRect t="1641" b="4115"/>
          <a:stretch>
            <a:fillRect/>
          </a:stretch>
        </p:blipFill>
        <p:spPr bwMode="auto">
          <a:xfrm>
            <a:off x="0" y="0"/>
            <a:ext cx="9906000" cy="6885384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32656"/>
            <a:ext cx="9906000" cy="2448272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21 мая </a:t>
            </a:r>
            <a:r>
              <a:rPr lang="en-US" sz="40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/>
            </a:r>
            <a:br>
              <a:rPr lang="en-US" sz="40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</a:br>
            <a:r>
              <a:rPr lang="ru-RU" sz="40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Андрей Дмитриевич Сахаров</a:t>
            </a:r>
            <a:br>
              <a:rPr lang="ru-RU" sz="40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</a:br>
            <a:r>
              <a:rPr lang="ru-RU" sz="32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(1921 - 1989)</a:t>
            </a:r>
            <a:endParaRPr lang="ru-RU" sz="4000" b="1" dirty="0" smtClean="0">
              <a:solidFill>
                <a:srgbClr val="C00000"/>
              </a:solidFill>
              <a:effectLst>
                <a:glow rad="228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4098" name="AutoShape 2" descr="https://cdn.wallpapersafari.com/26/94/xAJhQT.jpg"/>
          <p:cNvSpPr>
            <a:spLocks noChangeAspect="1" noChangeArrowheads="1"/>
          </p:cNvSpPr>
          <p:nvPr/>
        </p:nvSpPr>
        <p:spPr bwMode="auto">
          <a:xfrm>
            <a:off x="155575" y="-136525"/>
            <a:ext cx="296863" cy="296863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776536" y="2492896"/>
            <a:ext cx="8136904" cy="20608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spcBef>
                <a:spcPct val="20000"/>
              </a:spcBef>
            </a:pPr>
            <a:r>
              <a:rPr lang="ru-RU" sz="2600" b="1" dirty="0" smtClean="0">
                <a:effectLst/>
                <a:latin typeface="Candara" pitchFamily="34" charset="0"/>
              </a:rPr>
              <a:t>Советский физик-теоретик, академик АН СССР, </a:t>
            </a:r>
            <a:r>
              <a:rPr lang="ru-RU" sz="2600" b="1" dirty="0" smtClean="0">
                <a:latin typeface="Candara" pitchFamily="34" charset="0"/>
              </a:rPr>
              <a:t>один из создателей первой советской водородной бомбы. </a:t>
            </a:r>
            <a:r>
              <a:rPr lang="ru-RU" sz="2600" b="1" dirty="0" smtClean="0">
                <a:effectLst/>
                <a:latin typeface="Candara" pitchFamily="34" charset="0"/>
              </a:rPr>
              <a:t>Общественный деятель, правозащитник. Лауреат Нобелевской премии мира за 1975 год.</a:t>
            </a:r>
          </a:p>
        </p:txBody>
      </p:sp>
      <p:pic>
        <p:nvPicPr>
          <p:cNvPr id="36866" name="Picture 2" descr="http://www.pngplay.com/wp-content/uploads/1/100-Number-PNG-Stock-Photo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068" y="4725144"/>
            <a:ext cx="3045755" cy="1656184"/>
          </a:xfrm>
          <a:prstGeom prst="rect">
            <a:avLst/>
          </a:prstGeom>
          <a:noFill/>
        </p:spPr>
      </p:pic>
      <p:pic>
        <p:nvPicPr>
          <p:cNvPr id="14338" name="Picture 2" descr="https://newarmenia.am/wp-content/uploads/2019/12/unnamed-9-1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97016" y="4221088"/>
            <a:ext cx="3024336" cy="203127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https://i.pinimg.com/originals/6d/3a/9e/6d3a9e7d39421a6ec2b7dc07b68185c5.png"/>
          <p:cNvPicPr>
            <a:picLocks noChangeAspect="1" noChangeArrowheads="1"/>
          </p:cNvPicPr>
          <p:nvPr/>
        </p:nvPicPr>
        <p:blipFill>
          <a:blip r:embed="rId2" cstate="print"/>
          <a:srcRect t="1641" b="4115"/>
          <a:stretch>
            <a:fillRect/>
          </a:stretch>
        </p:blipFill>
        <p:spPr bwMode="auto">
          <a:xfrm>
            <a:off x="0" y="0"/>
            <a:ext cx="9906000" cy="6885384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60512" y="476672"/>
            <a:ext cx="8915400" cy="1988840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23 мая</a:t>
            </a:r>
            <a:r>
              <a:rPr lang="en-US" sz="40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/>
            </a:r>
            <a:br>
              <a:rPr lang="en-US" sz="40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</a:br>
            <a:r>
              <a:rPr lang="ru-RU" sz="40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Анна Афанасьевна Морозова</a:t>
            </a:r>
            <a:r>
              <a:rPr lang="ru-RU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/>
            </a:r>
            <a:br>
              <a:rPr lang="ru-RU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</a:br>
            <a:r>
              <a:rPr lang="ru-RU" sz="32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(1921 - 1944)</a:t>
            </a:r>
            <a:endParaRPr lang="ru-RU" b="1" dirty="0">
              <a:solidFill>
                <a:srgbClr val="C00000"/>
              </a:solidFill>
              <a:effectLst>
                <a:glow rad="228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32520" y="2420888"/>
            <a:ext cx="5904656" cy="302433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b="1" dirty="0" smtClean="0">
                <a:latin typeface="Candara" pitchFamily="34" charset="0"/>
              </a:rPr>
              <a:t>Советская разведчица, подпольщица, Герой Советского Союза (1965). </a:t>
            </a:r>
          </a:p>
          <a:p>
            <a:pPr marL="0" indent="0">
              <a:buNone/>
            </a:pPr>
            <a:r>
              <a:rPr lang="ru-RU" sz="2400" b="1" dirty="0" smtClean="0">
                <a:latin typeface="Candara" pitchFamily="34" charset="0"/>
              </a:rPr>
              <a:t>В 1944 г. в бою Анна Морозова попала       в окружение, получила тяжёлое ранение, отстреливалась до последнего патрона и, чтобы не попасть в плен, подорвала себя и двух приближавшихся к ней эсэсовцев последней гранатой…</a:t>
            </a:r>
          </a:p>
        </p:txBody>
      </p:sp>
      <p:sp>
        <p:nvSpPr>
          <p:cNvPr id="4098" name="AutoShape 2" descr="https://cdn.wallpapersafari.com/26/94/xAJhQT.jpg"/>
          <p:cNvSpPr>
            <a:spLocks noChangeAspect="1" noChangeArrowheads="1"/>
          </p:cNvSpPr>
          <p:nvPr/>
        </p:nvSpPr>
        <p:spPr bwMode="auto">
          <a:xfrm>
            <a:off x="155575" y="-136525"/>
            <a:ext cx="296863" cy="296863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2290" name="Picture 2" descr="Анна Афанасьевна Морозова, 1944 год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32338" y="2199480"/>
            <a:ext cx="2397126" cy="324574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Picture 2" descr="http://www.pngplay.com/wp-content/uploads/1/100-Number-PNG-Stock-Photo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77136" y="4797152"/>
            <a:ext cx="3168352" cy="16561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https://i.pinimg.com/originals/6d/3a/9e/6d3a9e7d39421a6ec2b7dc07b68185c5.png"/>
          <p:cNvPicPr>
            <a:picLocks noChangeAspect="1" noChangeArrowheads="1"/>
          </p:cNvPicPr>
          <p:nvPr/>
        </p:nvPicPr>
        <p:blipFill>
          <a:blip r:embed="rId2" cstate="print"/>
          <a:srcRect t="1641" b="4115"/>
          <a:stretch>
            <a:fillRect/>
          </a:stretch>
        </p:blipFill>
        <p:spPr bwMode="auto">
          <a:xfrm>
            <a:off x="0" y="0"/>
            <a:ext cx="9906000" cy="6885384"/>
          </a:xfrm>
          <a:prstGeom prst="rect">
            <a:avLst/>
          </a:prstGeom>
          <a:noFill/>
        </p:spPr>
      </p:pic>
      <p:pic>
        <p:nvPicPr>
          <p:cNvPr id="6" name="Picture 2" descr="http://www.pngplay.com/wp-content/uploads/1/100-Number-PNG-Stock-Phot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21152" y="4725144"/>
            <a:ext cx="3045755" cy="1656184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60512" y="404664"/>
            <a:ext cx="8915400" cy="2376264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23 мая </a:t>
            </a:r>
            <a:r>
              <a:rPr lang="en-US" sz="40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/>
            </a:r>
            <a:br>
              <a:rPr lang="en-US" sz="40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</a:br>
            <a:r>
              <a:rPr lang="ru-RU" sz="40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Григорий Наумович Чухрай</a:t>
            </a:r>
            <a:br>
              <a:rPr lang="ru-RU" sz="40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</a:br>
            <a:r>
              <a:rPr lang="ru-RU" sz="32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(1921 - 2001)</a:t>
            </a:r>
            <a:endParaRPr lang="ru-RU" sz="4000" b="1" dirty="0">
              <a:solidFill>
                <a:srgbClr val="C00000"/>
              </a:solidFill>
              <a:effectLst>
                <a:glow rad="228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448944" y="2708920"/>
            <a:ext cx="4968552" cy="230425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600" b="1" dirty="0" smtClean="0">
                <a:latin typeface="Candara" pitchFamily="34" charset="0"/>
              </a:rPr>
              <a:t>Советский и российский кинорежиссёр, сценарист, педагог, общественный деятель; народный артист СССР.</a:t>
            </a:r>
          </a:p>
        </p:txBody>
      </p:sp>
      <p:sp>
        <p:nvSpPr>
          <p:cNvPr id="4098" name="AutoShape 2" descr="https://cdn.wallpapersafari.com/26/94/xAJhQT.jpg"/>
          <p:cNvSpPr>
            <a:spLocks noChangeAspect="1" noChangeArrowheads="1"/>
          </p:cNvSpPr>
          <p:nvPr/>
        </p:nvSpPr>
        <p:spPr bwMode="auto">
          <a:xfrm>
            <a:off x="155575" y="-136525"/>
            <a:ext cx="296863" cy="296863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1266" name="Picture 2" descr="https://aeslib.ru/wp-content/uploads/2018/07/8-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4528" y="2852936"/>
            <a:ext cx="3630655" cy="288032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https://i.pinimg.com/originals/6d/3a/9e/6d3a9e7d39421a6ec2b7dc07b68185c5.png"/>
          <p:cNvPicPr>
            <a:picLocks noChangeAspect="1" noChangeArrowheads="1"/>
          </p:cNvPicPr>
          <p:nvPr/>
        </p:nvPicPr>
        <p:blipFill>
          <a:blip r:embed="rId2" cstate="print"/>
          <a:srcRect t="1641" b="4115"/>
          <a:stretch>
            <a:fillRect/>
          </a:stretch>
        </p:blipFill>
        <p:spPr bwMode="auto">
          <a:xfrm>
            <a:off x="0" y="0"/>
            <a:ext cx="9906000" cy="6885384"/>
          </a:xfrm>
          <a:prstGeom prst="rect">
            <a:avLst/>
          </a:prstGeom>
          <a:noFill/>
        </p:spPr>
      </p:pic>
      <p:pic>
        <p:nvPicPr>
          <p:cNvPr id="6" name="Picture 2" descr="http://www.pngplay.com/wp-content/uploads/1/100-Number-PNG-Stock-Phot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068" y="4725144"/>
            <a:ext cx="3045755" cy="1656184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8504" y="504056"/>
            <a:ext cx="8915400" cy="1988840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20 июня </a:t>
            </a:r>
            <a:br>
              <a:rPr lang="ru-RU" sz="40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</a:br>
            <a:r>
              <a:rPr lang="ru-RU" sz="40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Анатолий Маркович Маркуша</a:t>
            </a:r>
            <a:br>
              <a:rPr lang="ru-RU" sz="40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</a:br>
            <a:r>
              <a:rPr lang="ru-RU" sz="36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(1921 - 2005)</a:t>
            </a:r>
            <a:endParaRPr lang="ru-RU" b="1" dirty="0">
              <a:solidFill>
                <a:srgbClr val="C00000"/>
              </a:solidFill>
              <a:effectLst>
                <a:glow rad="228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32520" y="2415134"/>
            <a:ext cx="5688632" cy="19393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b="1" dirty="0" smtClean="0">
                <a:latin typeface="Candara" pitchFamily="34" charset="0"/>
              </a:rPr>
              <a:t>Русский писатель, лётчик, участник Великой Отечественной войны. Автор 106 книг. Это книги об авиации, летчиках, для детей.</a:t>
            </a:r>
          </a:p>
        </p:txBody>
      </p:sp>
      <p:sp>
        <p:nvSpPr>
          <p:cNvPr id="4098" name="AutoShape 2" descr="https://cdn.wallpapersafari.com/26/94/xAJhQT.jpg"/>
          <p:cNvSpPr>
            <a:spLocks noChangeAspect="1" noChangeArrowheads="1"/>
          </p:cNvSpPr>
          <p:nvPr/>
        </p:nvSpPr>
        <p:spPr bwMode="auto">
          <a:xfrm>
            <a:off x="155575" y="-136525"/>
            <a:ext cx="296863" cy="296863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42" name="Picture 2" descr="http://visualrian.ru/images/old_preview/270/37/2703736_preview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77136" y="2559150"/>
            <a:ext cx="3050704" cy="296426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244" name="Picture 4" descr="https://libcat.ru/uploads/posts/book/anatolij-markusha-ot-vinta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460519">
            <a:off x="5273358" y="4587730"/>
            <a:ext cx="1287743" cy="16487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246" name="AutoShape 6" descr="https://polny-shkaf.utopia14.org/albums/zz11/bukvoed/20821/182478/img00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48" name="AutoShape 8" descr="https://polny-shkaf.utopia14.org/albums/zz11/bukvoed/20821/182478/img00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50" name="Picture 10" descr="https://main-cdn.goods.ru/hlr-system/14859091223/100025770107b0.jp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728864" y="4221088"/>
            <a:ext cx="1412859" cy="208458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https://i.pinimg.com/originals/6d/3a/9e/6d3a9e7d39421a6ec2b7dc07b68185c5.png"/>
          <p:cNvPicPr>
            <a:picLocks noChangeAspect="1" noChangeArrowheads="1"/>
          </p:cNvPicPr>
          <p:nvPr/>
        </p:nvPicPr>
        <p:blipFill>
          <a:blip r:embed="rId2" cstate="print"/>
          <a:srcRect t="1641" b="4115"/>
          <a:stretch>
            <a:fillRect/>
          </a:stretch>
        </p:blipFill>
        <p:spPr bwMode="auto">
          <a:xfrm>
            <a:off x="0" y="0"/>
            <a:ext cx="9906000" cy="6885384"/>
          </a:xfrm>
          <a:prstGeom prst="rect">
            <a:avLst/>
          </a:prstGeom>
          <a:noFill/>
        </p:spPr>
      </p:pic>
      <p:pic>
        <p:nvPicPr>
          <p:cNvPr id="6" name="Picture 2" descr="http://www.pngplay.com/wp-content/uploads/1/100-Number-PNG-Stock-Phot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068" y="4725144"/>
            <a:ext cx="3045755" cy="1656184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8504" y="548680"/>
            <a:ext cx="8915400" cy="1988840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18 августа</a:t>
            </a:r>
            <a:r>
              <a:rPr lang="en-US" sz="40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/>
            </a:r>
            <a:br>
              <a:rPr lang="en-US" sz="40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</a:br>
            <a:r>
              <a:rPr lang="ru-RU" sz="40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Лидия Владимировна Литвяк</a:t>
            </a:r>
            <a:r>
              <a:rPr lang="ru-RU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/>
            </a:r>
            <a:br>
              <a:rPr lang="ru-RU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</a:br>
            <a:r>
              <a:rPr lang="ru-RU" sz="32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(1921 - 1943)</a:t>
            </a:r>
            <a:endParaRPr lang="ru-RU" sz="3600" b="1" dirty="0">
              <a:solidFill>
                <a:srgbClr val="C00000"/>
              </a:solidFill>
              <a:effectLst>
                <a:glow rad="228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60512" y="2708920"/>
            <a:ext cx="5976664" cy="21602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 smtClean="0">
                <a:latin typeface="Candara" pitchFamily="34" charset="0"/>
              </a:rPr>
              <a:t>Советский лётчик-истребитель, командир авиационного звена, гвардии младший лейтенант. Самая результативная женщина-пилот Великой Отечественной войны. Герой Советского Союза (1990). </a:t>
            </a:r>
          </a:p>
        </p:txBody>
      </p:sp>
      <p:sp>
        <p:nvSpPr>
          <p:cNvPr id="4098" name="AutoShape 2" descr="https://cdn.wallpapersafari.com/26/94/xAJhQT.jpg"/>
          <p:cNvSpPr>
            <a:spLocks noChangeAspect="1" noChangeArrowheads="1"/>
          </p:cNvSpPr>
          <p:nvPr/>
        </p:nvSpPr>
        <p:spPr bwMode="auto">
          <a:xfrm>
            <a:off x="155575" y="-136525"/>
            <a:ext cx="296863" cy="296863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9218" name="Picture 2" descr="https://avatars.mds.yandex.net/get-zen_doc/1926321/pub_5cd2a041dc10c300b3396805_5cd2a959f9616800b423c0f9/scale_120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37176" y="2636911"/>
            <a:ext cx="2664296" cy="336972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https://i.pinimg.com/originals/6d/3a/9e/6d3a9e7d39421a6ec2b7dc07b68185c5.png"/>
          <p:cNvPicPr>
            <a:picLocks noChangeAspect="1" noChangeArrowheads="1"/>
          </p:cNvPicPr>
          <p:nvPr/>
        </p:nvPicPr>
        <p:blipFill>
          <a:blip r:embed="rId2" cstate="print"/>
          <a:srcRect t="1641" b="4115"/>
          <a:stretch>
            <a:fillRect/>
          </a:stretch>
        </p:blipFill>
        <p:spPr bwMode="auto">
          <a:xfrm>
            <a:off x="0" y="0"/>
            <a:ext cx="9906000" cy="6885384"/>
          </a:xfrm>
          <a:prstGeom prst="rect">
            <a:avLst/>
          </a:prstGeom>
          <a:noFill/>
        </p:spPr>
      </p:pic>
      <p:pic>
        <p:nvPicPr>
          <p:cNvPr id="6" name="Picture 2" descr="http://www.pngplay.com/wp-content/uploads/1/100-Number-PNG-Stock-Phot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068" y="4725144"/>
            <a:ext cx="3045755" cy="1656184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60512" y="548680"/>
            <a:ext cx="8915400" cy="1988840"/>
          </a:xfrm>
        </p:spPr>
        <p:txBody>
          <a:bodyPr>
            <a:normAutofit/>
          </a:bodyPr>
          <a:lstStyle/>
          <a:p>
            <a:pPr>
              <a:tabLst>
                <a:tab pos="1520825" algn="l"/>
              </a:tabLst>
            </a:pPr>
            <a:r>
              <a:rPr lang="ru-RU" sz="40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26 августа </a:t>
            </a:r>
            <a:r>
              <a:rPr lang="en-US" sz="40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/>
            </a:r>
            <a:br>
              <a:rPr lang="en-US" sz="40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</a:br>
            <a:r>
              <a:rPr lang="ru-RU" sz="40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Иван Алексеевич Воробьёв</a:t>
            </a:r>
            <a:r>
              <a:rPr lang="ru-RU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/>
            </a:r>
            <a:br>
              <a:rPr lang="ru-RU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</a:br>
            <a:r>
              <a:rPr lang="ru-RU" sz="32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(1921 - 1991)</a:t>
            </a:r>
            <a:endParaRPr lang="ru-RU" b="1" dirty="0">
              <a:solidFill>
                <a:srgbClr val="C00000"/>
              </a:solidFill>
              <a:effectLst>
                <a:glow rad="228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04528" y="2492896"/>
            <a:ext cx="6120680" cy="25202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b="1" dirty="0" smtClean="0">
                <a:latin typeface="Candara" pitchFamily="34" charset="0"/>
              </a:rPr>
              <a:t>Советский лётчик, дважды Герой Советского Союза (1944, 1945). Всего за годы войны совершил около 400 боевых вылетов, в воздушных боях лично сбил 3 самолёта противника.</a:t>
            </a:r>
          </a:p>
        </p:txBody>
      </p:sp>
      <p:pic>
        <p:nvPicPr>
          <p:cNvPr id="8194" name="Picture 2" descr="Файл:Воробьёв, Иван Алексеевич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25208" y="2636912"/>
            <a:ext cx="2322369" cy="340122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https://i.pinimg.com/originals/6d/3a/9e/6d3a9e7d39421a6ec2b7dc07b68185c5.png"/>
          <p:cNvPicPr>
            <a:picLocks noChangeAspect="1" noChangeArrowheads="1"/>
          </p:cNvPicPr>
          <p:nvPr/>
        </p:nvPicPr>
        <p:blipFill>
          <a:blip r:embed="rId2" cstate="print"/>
          <a:srcRect t="1641" b="4115"/>
          <a:stretch>
            <a:fillRect/>
          </a:stretch>
        </p:blipFill>
        <p:spPr bwMode="auto">
          <a:xfrm>
            <a:off x="0" y="0"/>
            <a:ext cx="9906000" cy="6885384"/>
          </a:xfrm>
          <a:prstGeom prst="rect">
            <a:avLst/>
          </a:prstGeom>
          <a:noFill/>
        </p:spPr>
      </p:pic>
      <p:pic>
        <p:nvPicPr>
          <p:cNvPr id="6" name="Picture 2" descr="http://www.pngplay.com/wp-content/uploads/1/100-Number-PNG-Stock-Phot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71741" y="4725144"/>
            <a:ext cx="3045755" cy="1656184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620688"/>
            <a:ext cx="8915400" cy="1872208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12 сентября</a:t>
            </a:r>
            <a:r>
              <a:rPr lang="en-US" sz="40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/>
            </a:r>
            <a:br>
              <a:rPr lang="en-US" sz="40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</a:br>
            <a:r>
              <a:rPr lang="ru-RU" sz="40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Станислав Лем</a:t>
            </a:r>
            <a:br>
              <a:rPr lang="ru-RU" sz="40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</a:br>
            <a:r>
              <a:rPr lang="ru-RU" sz="32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(1921 - 2006)</a:t>
            </a:r>
            <a:endParaRPr lang="ru-RU" sz="3200" b="1" dirty="0">
              <a:solidFill>
                <a:srgbClr val="C00000"/>
              </a:solidFill>
              <a:effectLst>
                <a:glow rad="228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728864" y="2564904"/>
            <a:ext cx="5688632" cy="259228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800" b="1" dirty="0" smtClean="0">
                <a:latin typeface="Candara" pitchFamily="34" charset="0"/>
              </a:rPr>
              <a:t>Польский философ, футуролог, писатель. Признан классиком общемирового масштаба. Его книги переведены на 41 язык, а их общий тираж составляет около 30 млн экземпляров. </a:t>
            </a:r>
          </a:p>
        </p:txBody>
      </p:sp>
      <p:sp>
        <p:nvSpPr>
          <p:cNvPr id="4098" name="AutoShape 2" descr="https://cdn.wallpapersafari.com/26/94/xAJhQT.jpg"/>
          <p:cNvSpPr>
            <a:spLocks noChangeAspect="1" noChangeArrowheads="1"/>
          </p:cNvSpPr>
          <p:nvPr/>
        </p:nvSpPr>
        <p:spPr bwMode="auto">
          <a:xfrm>
            <a:off x="155575" y="-136525"/>
            <a:ext cx="296863" cy="296863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170" name="Picture 2" descr="http://gazetapetersburska.org/wp/wp-content/uploads/2019/09/70419482_2365153406867386_727251556507844608_o-811x102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4528" y="2564904"/>
            <a:ext cx="2880320" cy="363680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https://i.pinimg.com/originals/6d/3a/9e/6d3a9e7d39421a6ec2b7dc07b68185c5.png"/>
          <p:cNvPicPr>
            <a:picLocks noChangeAspect="1" noChangeArrowheads="1"/>
          </p:cNvPicPr>
          <p:nvPr/>
        </p:nvPicPr>
        <p:blipFill>
          <a:blip r:embed="rId2" cstate="print"/>
          <a:srcRect t="1641" b="4115"/>
          <a:stretch>
            <a:fillRect/>
          </a:stretch>
        </p:blipFill>
        <p:spPr bwMode="auto">
          <a:xfrm>
            <a:off x="0" y="0"/>
            <a:ext cx="9906000" cy="6885384"/>
          </a:xfrm>
          <a:prstGeom prst="rect">
            <a:avLst/>
          </a:prstGeom>
          <a:noFill/>
        </p:spPr>
      </p:pic>
      <p:pic>
        <p:nvPicPr>
          <p:cNvPr id="6" name="Picture 2" descr="http://www.pngplay.com/wp-content/uploads/1/100-Number-PNG-Stock-Phot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09184" y="4887110"/>
            <a:ext cx="2880320" cy="1566226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60512" y="476672"/>
            <a:ext cx="8915400" cy="1988840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19 ноября</a:t>
            </a:r>
            <a:r>
              <a:rPr lang="ru-RU" sz="4000" dirty="0" smtClean="0"/>
              <a:t> </a:t>
            </a:r>
            <a:br>
              <a:rPr lang="ru-RU" sz="4000" dirty="0" smtClean="0"/>
            </a:br>
            <a:r>
              <a:rPr lang="ru-RU" sz="40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Эмиль Вениаминович Брагинский</a:t>
            </a:r>
            <a:r>
              <a:rPr lang="ru-RU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/>
            </a:r>
            <a:br>
              <a:rPr lang="ru-RU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</a:br>
            <a:r>
              <a:rPr lang="ru-RU" sz="32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(1921 - 1998)</a:t>
            </a:r>
            <a:endParaRPr lang="ru-RU" b="1" dirty="0">
              <a:solidFill>
                <a:srgbClr val="C00000"/>
              </a:solidFill>
              <a:effectLst>
                <a:glow rad="228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12840" y="2348880"/>
            <a:ext cx="5832648" cy="252028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b="1" dirty="0" smtClean="0">
                <a:latin typeface="Candara" pitchFamily="34" charset="0"/>
              </a:rPr>
              <a:t>Советский и российский драматург, киносценарист. В соавторстве с Эльдаром Рязановым создал сценарии к популярным советским художественным фильмам («Берегись автомобиля», «Ирония судьбы, или С легким паром», «Служебный роман» и др.).</a:t>
            </a:r>
          </a:p>
        </p:txBody>
      </p:sp>
      <p:sp>
        <p:nvSpPr>
          <p:cNvPr id="4098" name="AutoShape 2" descr="https://cdn.wallpapersafari.com/26/94/xAJhQT.jpg"/>
          <p:cNvSpPr>
            <a:spLocks noChangeAspect="1" noChangeArrowheads="1"/>
          </p:cNvSpPr>
          <p:nvPr/>
        </p:nvSpPr>
        <p:spPr bwMode="auto">
          <a:xfrm>
            <a:off x="155575" y="-136525"/>
            <a:ext cx="296863" cy="296863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122" name="Picture 2" descr="https://i09.fotocdn.net/s121/c1c5d5dad90db8c4/public_pin_l/2765642085.jpg"/>
          <p:cNvPicPr>
            <a:picLocks noChangeAspect="1" noChangeArrowheads="1"/>
          </p:cNvPicPr>
          <p:nvPr/>
        </p:nvPicPr>
        <p:blipFill>
          <a:blip r:embed="rId4" cstate="print"/>
          <a:srcRect l="10604" r="15171"/>
          <a:stretch>
            <a:fillRect/>
          </a:stretch>
        </p:blipFill>
        <p:spPr bwMode="auto">
          <a:xfrm>
            <a:off x="632520" y="2492896"/>
            <a:ext cx="2779763" cy="295232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https://i.pinimg.com/originals/6d/3a/9e/6d3a9e7d39421a6ec2b7dc07b68185c5.png"/>
          <p:cNvPicPr>
            <a:picLocks noChangeAspect="1" noChangeArrowheads="1"/>
          </p:cNvPicPr>
          <p:nvPr/>
        </p:nvPicPr>
        <p:blipFill>
          <a:blip r:embed="rId2" cstate="print"/>
          <a:srcRect t="1641" b="4115"/>
          <a:stretch>
            <a:fillRect/>
          </a:stretch>
        </p:blipFill>
        <p:spPr bwMode="auto">
          <a:xfrm>
            <a:off x="0" y="0"/>
            <a:ext cx="9906000" cy="6885384"/>
          </a:xfrm>
          <a:prstGeom prst="rect">
            <a:avLst/>
          </a:prstGeom>
          <a:noFill/>
        </p:spPr>
      </p:pic>
      <p:pic>
        <p:nvPicPr>
          <p:cNvPr id="6" name="Picture 2" descr="http://www.pngplay.com/wp-content/uploads/1/100-Number-PNG-Stock-Phot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068" y="4725144"/>
            <a:ext cx="3045755" cy="1656184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8504" y="548680"/>
            <a:ext cx="8915400" cy="1988840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18 декабря </a:t>
            </a:r>
            <a:br>
              <a:rPr lang="ru-RU" sz="40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</a:br>
            <a:r>
              <a:rPr lang="ru-RU" sz="40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Юрий Владимирович Никулин</a:t>
            </a:r>
            <a:br>
              <a:rPr lang="ru-RU" sz="40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</a:br>
            <a:r>
              <a:rPr lang="ru-RU" sz="32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(1921 - 1997)</a:t>
            </a:r>
            <a:endParaRPr lang="ru-RU" sz="3600" b="1" dirty="0">
              <a:solidFill>
                <a:srgbClr val="C00000"/>
              </a:solidFill>
              <a:effectLst>
                <a:glow rad="228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04528" y="2564904"/>
            <a:ext cx="5616624" cy="237626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sz="2800" b="1" dirty="0" smtClean="0">
                <a:latin typeface="Candara" pitchFamily="34" charset="0"/>
              </a:rPr>
              <a:t>Советский и российский артист цирка (клоун), цирковой режиссер, киноактер, телеведущий, директор цирка на Цветном бульваре. Народный артист СССР. Участник Великой Отечественной войны.</a:t>
            </a:r>
          </a:p>
          <a:p>
            <a:pPr marL="0" indent="0">
              <a:buNone/>
            </a:pPr>
            <a:endParaRPr lang="ru-RU" sz="2800" b="1" dirty="0" smtClean="0">
              <a:latin typeface="Candara" pitchFamily="34" charset="0"/>
            </a:endParaRPr>
          </a:p>
        </p:txBody>
      </p:sp>
      <p:pic>
        <p:nvPicPr>
          <p:cNvPr id="6146" name="Picture 2" descr="https://avatars.mds.yandex.net/get-zen_doc/3630671/pub_5f2bf97b01a8691cfdf23ea7_5f2c0323c6bafd1ddef873ed/scale_120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77136" y="2636912"/>
            <a:ext cx="2952328" cy="349387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https://i.pinimg.com/originals/6d/3a/9e/6d3a9e7d39421a6ec2b7dc07b68185c5.png"/>
          <p:cNvPicPr>
            <a:picLocks noChangeAspect="1" noChangeArrowheads="1"/>
          </p:cNvPicPr>
          <p:nvPr/>
        </p:nvPicPr>
        <p:blipFill>
          <a:blip r:embed="rId2" cstate="print"/>
          <a:srcRect t="1641" b="4115"/>
          <a:stretch>
            <a:fillRect/>
          </a:stretch>
        </p:blipFill>
        <p:spPr bwMode="auto">
          <a:xfrm>
            <a:off x="0" y="0"/>
            <a:ext cx="9906000" cy="6885384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188640"/>
            <a:ext cx="8915400" cy="1800200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Также в 1921 году</a:t>
            </a:r>
            <a:endParaRPr lang="ru-RU" sz="3600" b="1" dirty="0">
              <a:solidFill>
                <a:srgbClr val="C00000"/>
              </a:solidFill>
              <a:effectLst>
                <a:glow rad="228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60512" y="1628800"/>
            <a:ext cx="8784976" cy="3312368"/>
          </a:xfrm>
        </p:spPr>
        <p:txBody>
          <a:bodyPr>
            <a:normAutofit/>
          </a:bodyPr>
          <a:lstStyle/>
          <a:p>
            <a:pPr marL="0" indent="0">
              <a:buFont typeface="Wingdings" pitchFamily="2" charset="2"/>
              <a:buChar char="ü"/>
            </a:pPr>
            <a:r>
              <a:rPr lang="ru-RU" sz="2800" b="1" dirty="0" smtClean="0">
                <a:latin typeface="Candara" pitchFamily="34" charset="0"/>
              </a:rPr>
              <a:t>Альберт Эйнштейн получил Нобелевскую премию по физике  «за заслуги перед теоретической физикой и особенно за открытие закона фотоэлектрического эффекта».</a:t>
            </a:r>
          </a:p>
          <a:p>
            <a:pPr marL="0" indent="0">
              <a:buFont typeface="Wingdings" pitchFamily="2" charset="2"/>
              <a:buChar char="ü"/>
            </a:pPr>
            <a:r>
              <a:rPr lang="ru-RU" sz="2800" b="1" dirty="0" smtClean="0">
                <a:latin typeface="Candara" pitchFamily="34" charset="0"/>
              </a:rPr>
              <a:t>Вышел первый номер </a:t>
            </a:r>
            <a:r>
              <a:rPr lang="ru-RU" sz="2800" b="1" dirty="0" smtClean="0">
                <a:latin typeface="Candara" pitchFamily="34" charset="0"/>
              </a:rPr>
              <a:t> </a:t>
            </a:r>
            <a:r>
              <a:rPr lang="ru-RU" sz="2800" b="1" dirty="0" smtClean="0">
                <a:latin typeface="Candara" pitchFamily="34" charset="0"/>
              </a:rPr>
              <a:t>                                                </a:t>
            </a:r>
            <a:r>
              <a:rPr lang="ru-RU" sz="2800" b="1" dirty="0" smtClean="0">
                <a:latin typeface="Candara" pitchFamily="34" charset="0"/>
              </a:rPr>
              <a:t>газеты </a:t>
            </a:r>
            <a:r>
              <a:rPr lang="ru-RU" sz="2800" b="1" dirty="0" smtClean="0">
                <a:latin typeface="Candara" pitchFamily="34" charset="0"/>
              </a:rPr>
              <a:t>«Труд» (19 февраля).</a:t>
            </a:r>
          </a:p>
          <a:p>
            <a:pPr marL="0" indent="0">
              <a:buFont typeface="Wingdings" pitchFamily="2" charset="2"/>
              <a:buChar char="ü"/>
            </a:pPr>
            <a:endParaRPr lang="ru-RU" sz="2800" b="1" dirty="0" smtClean="0">
              <a:latin typeface="Candara" pitchFamily="34" charset="0"/>
            </a:endParaRPr>
          </a:p>
          <a:p>
            <a:pPr marL="0" indent="0">
              <a:buFont typeface="Wingdings" pitchFamily="2" charset="2"/>
              <a:buChar char="ü"/>
            </a:pPr>
            <a:endParaRPr lang="ru-RU" sz="2800" b="1" dirty="0" smtClean="0">
              <a:latin typeface="Candara" pitchFamily="34" charset="0"/>
            </a:endParaRPr>
          </a:p>
        </p:txBody>
      </p:sp>
      <p:pic>
        <p:nvPicPr>
          <p:cNvPr id="7" name="Picture 2" descr="https://www.millionpodarkov.ru/incoming_img/podari-gazetu.ru/8986237.jp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92560" y="4437112"/>
            <a:ext cx="2462723" cy="2015878"/>
          </a:xfrm>
          <a:prstGeom prst="rect">
            <a:avLst/>
          </a:prstGeom>
          <a:noFill/>
        </p:spPr>
      </p:pic>
      <p:pic>
        <p:nvPicPr>
          <p:cNvPr id="4100" name="Picture 4" descr="https://avatars.mds.yandex.net/get-zen_doc/3614701/pub_5f148df6cdd0fb2cabee0611_5f181b229de71b2c68e055c9/scale_120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85048" y="2996952"/>
            <a:ext cx="2998801" cy="199829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Picture 2" descr="http://www.pngplay.com/wp-content/uploads/1/100-Number-PNG-Stock-Photo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93160" y="4725144"/>
            <a:ext cx="3045755" cy="16561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https://i.pinimg.com/originals/6d/3a/9e/6d3a9e7d39421a6ec2b7dc07b68185c5.png"/>
          <p:cNvPicPr>
            <a:picLocks noChangeAspect="1" noChangeArrowheads="1"/>
          </p:cNvPicPr>
          <p:nvPr/>
        </p:nvPicPr>
        <p:blipFill>
          <a:blip r:embed="rId2" cstate="print"/>
          <a:srcRect t="1641" b="4115"/>
          <a:stretch>
            <a:fillRect/>
          </a:stretch>
        </p:blipFill>
        <p:spPr bwMode="auto">
          <a:xfrm>
            <a:off x="0" y="0"/>
            <a:ext cx="9906000" cy="6885384"/>
          </a:xfrm>
          <a:prstGeom prst="rect">
            <a:avLst/>
          </a:prstGeom>
          <a:noFill/>
        </p:spPr>
      </p:pic>
      <p:pic>
        <p:nvPicPr>
          <p:cNvPr id="6" name="Picture 2" descr="http://www.pngplay.com/wp-content/uploads/1/100-Number-PNG-Stock-Phot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55341" y="5085184"/>
            <a:ext cx="2458100" cy="1336636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620688"/>
            <a:ext cx="7266012" cy="1080120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Марийский край: 1921 год</a:t>
            </a:r>
            <a:endParaRPr lang="ru-RU" sz="3200" b="1" dirty="0">
              <a:solidFill>
                <a:srgbClr val="C00000"/>
              </a:solidFill>
              <a:effectLst>
                <a:glow rad="228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92560" y="1628800"/>
            <a:ext cx="8136904" cy="2304256"/>
          </a:xfrm>
        </p:spPr>
        <p:txBody>
          <a:bodyPr>
            <a:normAutofit/>
          </a:bodyPr>
          <a:lstStyle/>
          <a:p>
            <a:pPr marL="0" indent="0">
              <a:buFont typeface="Wingdings" pitchFamily="2" charset="2"/>
              <a:buChar char="ü"/>
            </a:pPr>
            <a:r>
              <a:rPr lang="ru-RU" sz="2400" b="1" dirty="0" smtClean="0">
                <a:latin typeface="Candara" pitchFamily="34" charset="0"/>
              </a:rPr>
              <a:t>Был образован Сернурский район (15 января).</a:t>
            </a:r>
          </a:p>
          <a:p>
            <a:pPr marL="0" indent="0">
              <a:buFont typeface="Wingdings" pitchFamily="2" charset="2"/>
              <a:buChar char="ü"/>
            </a:pPr>
            <a:r>
              <a:rPr lang="ru-RU" sz="2400" b="1" dirty="0" smtClean="0">
                <a:latin typeface="Candara" pitchFamily="34" charset="0"/>
              </a:rPr>
              <a:t>В </a:t>
            </a:r>
            <a:r>
              <a:rPr lang="ru-RU" sz="2400" b="1" dirty="0" smtClean="0">
                <a:latin typeface="Candara" pitchFamily="34" charset="0"/>
              </a:rPr>
              <a:t>городе Краснококшайске организовано Общество любителей марийской словесности (председатель В.А. Мухин), первое литературно-творческое объединение </a:t>
            </a:r>
            <a:r>
              <a:rPr lang="ru-RU" sz="2400" b="1" dirty="0" smtClean="0">
                <a:latin typeface="Candara" pitchFamily="34" charset="0"/>
              </a:rPr>
              <a:t>мари (1 </a:t>
            </a:r>
            <a:r>
              <a:rPr lang="ru-RU" sz="2400" b="1" dirty="0" smtClean="0">
                <a:latin typeface="Candara" pitchFamily="34" charset="0"/>
              </a:rPr>
              <a:t>февраля</a:t>
            </a:r>
            <a:r>
              <a:rPr lang="ru-RU" sz="2400" b="1" dirty="0" smtClean="0">
                <a:latin typeface="Candara" pitchFamily="34" charset="0"/>
              </a:rPr>
              <a:t>).</a:t>
            </a:r>
            <a:endParaRPr lang="ru-RU" sz="2400" b="1" dirty="0" smtClean="0">
              <a:latin typeface="Candara" pitchFamily="34" charset="0"/>
            </a:endParaRPr>
          </a:p>
          <a:p>
            <a:pPr marL="0" indent="0">
              <a:buFont typeface="Wingdings" pitchFamily="2" charset="2"/>
              <a:buChar char="ü"/>
            </a:pPr>
            <a:endParaRPr lang="ru-RU" sz="2400" b="1" dirty="0" smtClean="0">
              <a:latin typeface="Candara" pitchFamily="34" charset="0"/>
            </a:endParaRPr>
          </a:p>
          <a:p>
            <a:pPr marL="0" indent="0">
              <a:buFont typeface="Wingdings" pitchFamily="2" charset="2"/>
              <a:buChar char="ü"/>
            </a:pPr>
            <a:endParaRPr lang="ru-RU" sz="2400" b="1" dirty="0" smtClean="0">
              <a:latin typeface="Candara" pitchFamily="34" charset="0"/>
            </a:endParaRPr>
          </a:p>
        </p:txBody>
      </p:sp>
      <p:sp>
        <p:nvSpPr>
          <p:cNvPr id="7" name="Содержимое 2"/>
          <p:cNvSpPr txBox="1">
            <a:spLocks/>
          </p:cNvSpPr>
          <p:nvPr/>
        </p:nvSpPr>
        <p:spPr>
          <a:xfrm>
            <a:off x="3224808" y="3573016"/>
            <a:ext cx="6192688" cy="17281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ndara" pitchFamily="34" charset="0"/>
                <a:ea typeface="+mn-ea"/>
                <a:cs typeface="+mn-cs"/>
              </a:rPr>
              <a:t>Родился Н.В. Иванов, краевед, географ, фенолог (20 сентября).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ndara" pitchFamily="34" charset="0"/>
                <a:ea typeface="+mn-ea"/>
                <a:cs typeface="+mn-cs"/>
              </a:rPr>
              <a:t>Родился А.Ф. Красноперов, народный писатель Республики Марий Эл (1 октября).</a:t>
            </a:r>
          </a:p>
        </p:txBody>
      </p:sp>
      <p:pic>
        <p:nvPicPr>
          <p:cNvPr id="3074" name="Picture 2" descr="Герб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33319" y="878836"/>
            <a:ext cx="1152129" cy="1284624"/>
          </a:xfrm>
          <a:prstGeom prst="rect">
            <a:avLst/>
          </a:prstGeom>
          <a:noFill/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 cstate="print"/>
          <a:srcRect l="18900" t="14027" r="45072" b="21743"/>
          <a:stretch>
            <a:fillRect/>
          </a:stretch>
        </p:blipFill>
        <p:spPr bwMode="auto">
          <a:xfrm>
            <a:off x="1208584" y="3717032"/>
            <a:ext cx="1728192" cy="246479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https://i.pinimg.com/originals/6d/3a/9e/6d3a9e7d39421a6ec2b7dc07b68185c5.png"/>
          <p:cNvPicPr>
            <a:picLocks noChangeAspect="1" noChangeArrowheads="1"/>
          </p:cNvPicPr>
          <p:nvPr/>
        </p:nvPicPr>
        <p:blipFill>
          <a:blip r:embed="rId2" cstate="print"/>
          <a:srcRect t="1641" b="4115"/>
          <a:stretch>
            <a:fillRect/>
          </a:stretch>
        </p:blipFill>
        <p:spPr bwMode="auto">
          <a:xfrm>
            <a:off x="0" y="0"/>
            <a:ext cx="9906000" cy="6885384"/>
          </a:xfrm>
          <a:prstGeom prst="rect">
            <a:avLst/>
          </a:prstGeom>
          <a:noFill/>
        </p:spPr>
      </p:pic>
      <p:pic>
        <p:nvPicPr>
          <p:cNvPr id="6" name="Picture 2" descr="http://www.pngplay.com/wp-content/uploads/1/100-Number-PNG-Stock-Phot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068" y="4725144"/>
            <a:ext cx="3045755" cy="1656184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332656"/>
            <a:ext cx="8915400" cy="1656184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В 1921 году написаны</a:t>
            </a:r>
            <a:endParaRPr lang="ru-RU" sz="3200" b="1" dirty="0">
              <a:solidFill>
                <a:srgbClr val="C00000"/>
              </a:solidFill>
              <a:effectLst>
                <a:glow rad="228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08784" y="1988840"/>
            <a:ext cx="6624736" cy="2952328"/>
          </a:xfrm>
        </p:spPr>
        <p:txBody>
          <a:bodyPr>
            <a:normAutofit/>
          </a:bodyPr>
          <a:lstStyle/>
          <a:p>
            <a:pPr marL="0" indent="0">
              <a:buFont typeface="Wingdings" pitchFamily="2" charset="2"/>
              <a:buChar char="ü"/>
            </a:pPr>
            <a:r>
              <a:rPr lang="ru-RU" sz="2800" b="1" dirty="0" smtClean="0">
                <a:latin typeface="Candara" pitchFamily="34" charset="0"/>
              </a:rPr>
              <a:t>Сборник стихов Сергея </a:t>
            </a:r>
            <a:r>
              <a:rPr lang="ru-RU" sz="2800" b="1" dirty="0" smtClean="0">
                <a:latin typeface="Candara" pitchFamily="34" charset="0"/>
              </a:rPr>
              <a:t>Есенина «</a:t>
            </a:r>
            <a:r>
              <a:rPr lang="ru-RU" sz="2800" b="1" dirty="0" smtClean="0">
                <a:latin typeface="Candara" pitchFamily="34" charset="0"/>
              </a:rPr>
              <a:t>Исповедь хулигана» .</a:t>
            </a:r>
          </a:p>
          <a:p>
            <a:pPr marL="0" indent="0">
              <a:buFont typeface="Wingdings" pitchFamily="2" charset="2"/>
              <a:buChar char="ü"/>
            </a:pPr>
            <a:r>
              <a:rPr lang="ru-RU" sz="2800" b="1" dirty="0" smtClean="0">
                <a:latin typeface="Candara" pitchFamily="34" charset="0"/>
              </a:rPr>
              <a:t>Сказка в стихах Корнея Чуковского «Мойдодыр».</a:t>
            </a:r>
          </a:p>
          <a:p>
            <a:pPr marL="0" indent="0">
              <a:buFont typeface="Wingdings" pitchFamily="2" charset="2"/>
              <a:buChar char="ü"/>
            </a:pPr>
            <a:endParaRPr lang="ru-RU" sz="2800" b="1" dirty="0" smtClean="0">
              <a:latin typeface="Candara" pitchFamily="34" charset="0"/>
            </a:endParaRPr>
          </a:p>
          <a:p>
            <a:pPr marL="0" indent="0">
              <a:buFont typeface="Wingdings" pitchFamily="2" charset="2"/>
              <a:buChar char="ü"/>
            </a:pPr>
            <a:endParaRPr lang="ru-RU" sz="2800" b="1" dirty="0" smtClean="0">
              <a:latin typeface="Candara" pitchFamily="34" charset="0"/>
            </a:endParaRPr>
          </a:p>
        </p:txBody>
      </p:sp>
      <p:pic>
        <p:nvPicPr>
          <p:cNvPr id="2054" name="Picture 6" descr="https://content.thefroot.com/media/market_products/meloman/_XwYUrYKGP1ijpz1HTc8qyakkCC3Zqb7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10000"/>
          </a:blip>
          <a:srcRect/>
          <a:stretch>
            <a:fillRect/>
          </a:stretch>
        </p:blipFill>
        <p:spPr bwMode="auto">
          <a:xfrm>
            <a:off x="1064568" y="1772816"/>
            <a:ext cx="1656184" cy="2738224"/>
          </a:xfrm>
          <a:prstGeom prst="rect">
            <a:avLst/>
          </a:prstGeom>
          <a:noFill/>
        </p:spPr>
      </p:pic>
      <p:pic>
        <p:nvPicPr>
          <p:cNvPr id="2058" name="Picture 10" descr="https://news.noteru.com/wp-content/uploads/2020/11/17/korney-chukovsky-tass_1052401_b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626025" y="4005064"/>
            <a:ext cx="3240360" cy="212368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056" name="Picture 8" descr="https://cdn1.ozone.ru/multimedia/1018985496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21021268">
            <a:off x="4232197" y="4252120"/>
            <a:ext cx="1384103" cy="18271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658</TotalTime>
  <Words>640</Words>
  <Application>Microsoft Office PowerPoint</Application>
  <PresentationFormat>Лист A4 (210x297 мм)</PresentationFormat>
  <Paragraphs>54</Paragraphs>
  <Slides>23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Тема Office</vt:lpstr>
      <vt:lpstr>Юбилейные даты  2021 года</vt:lpstr>
      <vt:lpstr>Александр Ярославич Невский (1221 - 1263)</vt:lpstr>
      <vt:lpstr>1221 г. Нижний Новгород</vt:lpstr>
      <vt:lpstr>1721 год</vt:lpstr>
      <vt:lpstr>23 марта Алексей Феофилактович Писемский (1821 - 1881)</vt:lpstr>
      <vt:lpstr>11 ноября Фёдор Михайлович Достоевский (1821 - 1881)</vt:lpstr>
      <vt:lpstr>10 декабря Николай Алексеевич Некрасов (1821 - 1877)</vt:lpstr>
      <vt:lpstr>12 декабря Гюстав Флобер (1821 - 1880)</vt:lpstr>
      <vt:lpstr>Также в 1821 году</vt:lpstr>
      <vt:lpstr>В 1821 году написаны</vt:lpstr>
      <vt:lpstr>Марийский край: 1821 год</vt:lpstr>
      <vt:lpstr>21 мая  Андрей Дмитриевич Сахаров (1921 - 1989)</vt:lpstr>
      <vt:lpstr>23 мая Анна Афанасьевна Морозова (1921 - 1944)</vt:lpstr>
      <vt:lpstr>23 мая  Григорий Наумович Чухрай (1921 - 2001)</vt:lpstr>
      <vt:lpstr>20 июня  Анатолий Маркович Маркуша (1921 - 2005)</vt:lpstr>
      <vt:lpstr>18 августа Лидия Владимировна Литвяк (1921 - 1943)</vt:lpstr>
      <vt:lpstr>26 августа  Иван Алексеевич Воробьёв (1921 - 1991)</vt:lpstr>
      <vt:lpstr>12 сентября Станислав Лем (1921 - 2006)</vt:lpstr>
      <vt:lpstr>19 ноября  Эмиль Вениаминович Брагинский (1921 - 1998)</vt:lpstr>
      <vt:lpstr>18 декабря  Юрий Владимирович Никулин (1921 - 1997)</vt:lpstr>
      <vt:lpstr>Также в 1921 году</vt:lpstr>
      <vt:lpstr>Марийский край: 1921 год</vt:lpstr>
      <vt:lpstr>В 1921 году написаны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ТЕХПРОМ</dc:creator>
  <cp:lastModifiedBy>e.vaseneva</cp:lastModifiedBy>
  <cp:revision>226</cp:revision>
  <dcterms:created xsi:type="dcterms:W3CDTF">2020-08-09T09:09:40Z</dcterms:created>
  <dcterms:modified xsi:type="dcterms:W3CDTF">2021-01-15T13:26:02Z</dcterms:modified>
</cp:coreProperties>
</file>