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7"/>
  </p:notesMasterIdLst>
  <p:sldIdLst>
    <p:sldId id="256" r:id="rId2"/>
    <p:sldId id="261" r:id="rId3"/>
    <p:sldId id="260" r:id="rId4"/>
    <p:sldId id="263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7" r:id="rId18"/>
    <p:sldId id="295" r:id="rId19"/>
    <p:sldId id="296" r:id="rId20"/>
    <p:sldId id="298" r:id="rId21"/>
    <p:sldId id="299" r:id="rId22"/>
    <p:sldId id="302" r:id="rId23"/>
    <p:sldId id="300" r:id="rId24"/>
    <p:sldId id="301" r:id="rId25"/>
    <p:sldId id="279" r:id="rId26"/>
  </p:sldIdLst>
  <p:sldSz cx="9144000" cy="5143500" type="screen16x9"/>
  <p:notesSz cx="6858000" cy="9144000"/>
  <p:embeddedFontLst>
    <p:embeddedFont>
      <p:font typeface="Oswald" charset="-52"/>
      <p:regular r:id="rId28"/>
      <p:bold r:id="rId29"/>
    </p:embeddedFont>
    <p:embeddedFont>
      <p:font typeface="Tinos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8AF00FB-5194-485B-A68F-29EEA09D46B9}">
  <a:tblStyle styleId="{08AF00FB-5194-485B-A68F-29EEA09D46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82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◈"/>
              <a:defRPr b="1" i="1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◆"/>
              <a:defRPr b="1" i="1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◇"/>
              <a:defRPr b="1" i="1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b="1" i="1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9pPr>
          </a:lstStyle>
          <a:p>
            <a:endParaRPr/>
          </a:p>
        </p:txBody>
      </p:sp>
      <p:sp>
        <p:nvSpPr>
          <p:cNvPr id="18" name="Google Shape;18;p4"/>
          <p:cNvSpPr txBox="1"/>
          <p:nvPr/>
        </p:nvSpPr>
        <p:spPr>
          <a:xfrm>
            <a:off x="1705475" y="9753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  <a:endParaRPr sz="9600" b="1">
              <a:solidFill>
                <a:srgbClr val="25212A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ts val="3000"/>
              <a:buFont typeface="Tinos"/>
              <a:buChar char="◈"/>
              <a:defRPr sz="30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◆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◇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⬥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5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2045351" y="847747"/>
            <a:ext cx="5534253" cy="18403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/>
              <a:t>ПОЧУВСТВУЙ РАЗНИЦУ</a:t>
            </a:r>
            <a:endParaRPr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4188919" y="2919469"/>
            <a:ext cx="3526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nos"/>
                <a:ea typeface="Tinos"/>
                <a:cs typeface="Tinos"/>
                <a:sym typeface="Tinos"/>
              </a:rPr>
              <a:t>Паронимы</a:t>
            </a:r>
          </a:p>
          <a:p>
            <a:pPr algn="ctr"/>
            <a:r>
              <a:rPr lang="ru-RU" sz="36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nos"/>
                <a:ea typeface="Tinos"/>
                <a:cs typeface="Tinos"/>
                <a:sym typeface="Tinos"/>
              </a:rPr>
              <a:t>в русском языке</a:t>
            </a:r>
            <a:endParaRPr lang="ru-RU" sz="3600" b="1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45058" name="Picture 2" descr="http://getdrawings.com/cliparts/dictionary-clipart-3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9648" y="2655065"/>
            <a:ext cx="2429802" cy="17406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22 ноября – День словаря в России</a:t>
            </a:r>
            <a:endParaRPr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446446" y="1314813"/>
            <a:ext cx="5914474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dirty="0" smtClean="0"/>
              <a:t>Дата 22 ноября приурочена ко дню рождения великого русского лексикографа и писателя Владимира Даля, создателя «Толкового словаря живого великорусского языка».</a:t>
            </a:r>
          </a:p>
          <a:p>
            <a:pPr marL="0" lvl="0" indent="0">
              <a:buNone/>
            </a:pPr>
            <a:r>
              <a:rPr lang="ru-RU" sz="2000" dirty="0" smtClean="0"/>
              <a:t>В этот день проходят многочисленные мероприятия (уроки, выставки, презентации ученических проектов, викторины), посвященные вопросам формирования и развития культуры пользования словарями и Владимиру Далю.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sz="2000" dirty="0"/>
          </a:p>
        </p:txBody>
      </p:sp>
      <p:pic>
        <p:nvPicPr>
          <p:cNvPr id="32770" name="Picture 2" descr="http://www.pravoslavie.ru/sas/image/100435/43501.p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2096" y="466344"/>
            <a:ext cx="1810600" cy="2258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1499616" y="1558296"/>
            <a:ext cx="6940296" cy="2684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800" dirty="0" smtClean="0"/>
              <a:t>Паронимы – это близкие по звучанию и морфемному составу слова, относящиеся обычно к одной части речи, но имеющие, как правило, разные значения.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903647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Адресант </a:t>
            </a:r>
          </a:p>
          <a:p>
            <a:pPr marL="0" lvl="0" indent="0">
              <a:buNone/>
            </a:pPr>
            <a:r>
              <a:rPr lang="ru-RU" dirty="0" smtClean="0"/>
              <a:t>Лицо, посылающее почтовое или телеграфное отправление; отправитель.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АДРЕСАНТ и АДРЕСАТ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323192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Адресат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Лицо, получающее почтовое или телеграфное отправление; получатель.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335024" y="1344169"/>
            <a:ext cx="4379976" cy="28163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Баловень</a:t>
            </a:r>
            <a:r>
              <a:rPr lang="ru-RU" dirty="0" smtClean="0"/>
              <a:t> </a:t>
            </a:r>
          </a:p>
          <a:p>
            <a:pPr marL="182563" lvl="0" indent="-182563">
              <a:buAutoNum type="arabicPeriod"/>
            </a:pPr>
            <a:r>
              <a:rPr lang="ru-RU" sz="2000" dirty="0" smtClean="0"/>
              <a:t>Тот, кого балуют - к кому относятся с особой заботой, вниманием, лаской, потворствуя всем желаниям, капризам и прихотям. </a:t>
            </a:r>
          </a:p>
          <a:p>
            <a:pPr marL="182563" lvl="0" indent="-182563">
              <a:buAutoNum type="arabicPeriod"/>
            </a:pPr>
            <a:r>
              <a:rPr lang="ru-RU" sz="2000" dirty="0" smtClean="0"/>
              <a:t>О том, кто преуспевает в чём-либо, кому сопутствует удача, успех.</a:t>
            </a:r>
            <a:endParaRPr sz="2000"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БАЛОВЕНЬ и БАЛОВНИК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833872" y="1369647"/>
            <a:ext cx="2679192" cy="17576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Баловник</a:t>
            </a:r>
          </a:p>
          <a:p>
            <a:pPr marL="0" lvl="0" indent="0">
              <a:buNone/>
            </a:pPr>
            <a:r>
              <a:rPr lang="ru-RU" dirty="0" smtClean="0"/>
              <a:t>Тот, кто балуется; озорник, проказник.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Белуга</a:t>
            </a:r>
          </a:p>
          <a:p>
            <a:pPr marL="0" lvl="0" indent="0">
              <a:buNone/>
            </a:pPr>
            <a:r>
              <a:rPr lang="ru-RU" dirty="0" smtClean="0"/>
              <a:t>Ценная промысловая рыба, самая крупная из семейства осетровых; мясо такой рыбы, употребляемое в пищу.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БЕЛУГА и БЕЛУХА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323192" cy="23519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Белуха</a:t>
            </a:r>
          </a:p>
          <a:p>
            <a:pPr marL="0" lvl="0" indent="0">
              <a:buNone/>
            </a:pPr>
            <a:r>
              <a:rPr lang="ru-RU" dirty="0" smtClean="0"/>
              <a:t>Крупный полярный дельфин, имеющий во взрослом состоянии белую окраску.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Вдох</a:t>
            </a:r>
          </a:p>
          <a:p>
            <a:pPr marL="0" lvl="0" indent="0">
              <a:buNone/>
            </a:pPr>
            <a:r>
              <a:rPr lang="ru-RU" dirty="0" smtClean="0"/>
              <a:t>Дыхательное движение, обеспечивающее поступление воздуха в лёгкие.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ВДОХ и ВЗДОХ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323192" cy="2178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Вздох</a:t>
            </a:r>
          </a:p>
          <a:p>
            <a:pPr marL="0" lvl="0" indent="0">
              <a:buNone/>
            </a:pPr>
            <a:r>
              <a:rPr lang="ru-RU" dirty="0" smtClean="0"/>
              <a:t>Усиленный вдох и выдох (обычно как выражение какого-либо чувства).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Временной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Относящийся к времени, определяемый временем.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ВРЕМЕННОЙ и ВРЕМЕННЫЙ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414632" cy="2178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Временный </a:t>
            </a:r>
            <a:r>
              <a:rPr lang="ru-RU" dirty="0" smtClean="0"/>
              <a:t> Непостоянный, длящийся, существующий, действующий в течение некоторого времени.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19599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Деликатесный</a:t>
            </a:r>
          </a:p>
          <a:p>
            <a:pPr marL="0" lvl="0" indent="0">
              <a:buNone/>
            </a:pPr>
            <a:r>
              <a:rPr lang="ru-RU" dirty="0" smtClean="0"/>
              <a:t>Относящийся к деликатесу - изысканному, тонкому кушанью.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ДЕЛИКАТЕСНЫЙ и ДЕЛИКАТНЫЙ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480560" y="1479375"/>
            <a:ext cx="3858768" cy="28000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Деликатный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Вежливый, предупредительный, мягкий в обращении; тактичный.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Требующий осторожного, тактичного отношения, щекотливый.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857927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Единовременный</a:t>
            </a:r>
          </a:p>
          <a:p>
            <a:pPr marL="0" lvl="0" indent="0">
              <a:buNone/>
            </a:pPr>
            <a:r>
              <a:rPr lang="ru-RU" dirty="0" smtClean="0"/>
              <a:t>Происходящий или производимый только один раз, сразу.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ЕДИНОВРЕМЕННЫЙ и ОДНОВРЕМЕННЫЙ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162440" y="1479375"/>
            <a:ext cx="3323192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Одновременный</a:t>
            </a:r>
          </a:p>
          <a:p>
            <a:pPr marL="0" lvl="0" indent="0">
              <a:buNone/>
            </a:pPr>
            <a:r>
              <a:rPr lang="ru-RU" dirty="0" smtClean="0"/>
              <a:t>Происходящий, совершаемый в одно время с чем-либо.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02479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Единообразие</a:t>
            </a:r>
          </a:p>
          <a:p>
            <a:pPr marL="0" lvl="0" indent="0">
              <a:buNone/>
            </a:pPr>
            <a:r>
              <a:rPr lang="ru-RU" dirty="0" smtClean="0"/>
              <a:t>Единство вида, формы; устройство чего-либо по единому образцу.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ЕДИНООБРАЗИЕ и ОДНООБРАЗИЕ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217304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Однообразие</a:t>
            </a:r>
          </a:p>
          <a:p>
            <a:pPr marL="0" lvl="0" indent="0">
              <a:buNone/>
            </a:pPr>
            <a:r>
              <a:rPr lang="ru-RU" dirty="0" smtClean="0"/>
              <a:t>Отсутствие перемен, новизны в чем-либо.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02479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Изобретательный</a:t>
            </a:r>
            <a:r>
              <a:rPr lang="ru-RU" dirty="0" smtClean="0"/>
              <a:t>  Находчивый, быстрый на выдумку, способный изобретать что-либо новое.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ИЗОБРЕТАТЕЛЬНЫЙ и ИЗОБРЕТАТЕЛЬСКИЙ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217304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Изобретательский</a:t>
            </a:r>
            <a:r>
              <a:rPr lang="ru-RU" dirty="0" smtClean="0"/>
              <a:t>  Относящийся к изобретателю, изобретательству.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944853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Карьеристский </a:t>
            </a:r>
            <a:r>
              <a:rPr lang="ru-RU" dirty="0" smtClean="0"/>
              <a:t> Свойственный карьеристу – человеку, стремящемуся продвинуться по службе и добиться личного успеха любой ценой.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КАРЬЕРИСТСКИЙ и КАРЬЕРНЫЙ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162219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Карьерный</a:t>
            </a:r>
            <a:r>
              <a:rPr lang="ru-RU" dirty="0" smtClean="0"/>
              <a:t>  Относящийся к карьере.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02479" y="1479375"/>
            <a:ext cx="3211800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Мудрёный</a:t>
            </a:r>
          </a:p>
          <a:p>
            <a:pPr marL="0" lvl="0" indent="0">
              <a:buNone/>
            </a:pPr>
            <a:r>
              <a:rPr lang="ru-RU" dirty="0" smtClean="0"/>
              <a:t>Трудный для понимания, выполнения; замысловатый, непонятный, странный.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МУДРЁНЫЙ и МУДРЫЙ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043568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Мудрый</a:t>
            </a:r>
            <a:r>
              <a:rPr lang="ru-RU" dirty="0" smtClean="0"/>
              <a:t> 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Обладающий большим умом и знанием жизни. 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Основанный на глубоком понимании, знании чего-либо, на опыте.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837943" y="1479375"/>
            <a:ext cx="3076335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Невежа</a:t>
            </a:r>
            <a:r>
              <a:rPr lang="ru-RU" dirty="0" smtClean="0"/>
              <a:t>  </a:t>
            </a:r>
          </a:p>
          <a:p>
            <a:pPr marL="0" lvl="0" indent="0">
              <a:buNone/>
            </a:pPr>
            <a:r>
              <a:rPr lang="ru-RU" dirty="0" smtClean="0"/>
              <a:t>Грубый, невоспитанный человек.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НЕВЕЖА и НЕВЕЖДА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217304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Невежда</a:t>
            </a:r>
          </a:p>
          <a:p>
            <a:pPr marL="0" lvl="0" indent="0">
              <a:buNone/>
            </a:pPr>
            <a:r>
              <a:rPr lang="ru-RU" dirty="0" smtClean="0"/>
              <a:t>Необразованный, несведущий человек; неуч.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57343" y="1479375"/>
            <a:ext cx="2823801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Объёмистый</a:t>
            </a:r>
          </a:p>
          <a:p>
            <a:pPr marL="0" lvl="0" indent="0">
              <a:buNone/>
            </a:pPr>
            <a:r>
              <a:rPr lang="ru-RU" dirty="0" smtClean="0"/>
              <a:t>Большой по объему, по величине.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ОБЪЁМИСТЫЙ и ОБЪЁМНЫЙ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805824" y="1479375"/>
            <a:ext cx="346035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Объёмный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Имеющий трёхмерное измерение; связанный        с применением трехмерных изображений.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00783" y="1479375"/>
            <a:ext cx="3255265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Опасливый</a:t>
            </a:r>
            <a:r>
              <a:rPr lang="ru-RU" dirty="0" smtClean="0"/>
              <a:t>  </a:t>
            </a:r>
          </a:p>
          <a:p>
            <a:pPr marL="0" lvl="0" indent="0">
              <a:buNone/>
            </a:pPr>
            <a:r>
              <a:rPr lang="ru-RU" dirty="0" smtClean="0"/>
              <a:t>Действующий с опаской, настороженный, недоверчивый.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ОПАСЛИВЫЙ и ОПАСНЫЙ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153296" y="1479375"/>
            <a:ext cx="332319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Опасный</a:t>
            </a:r>
          </a:p>
          <a:p>
            <a:pPr marL="0" lvl="0" indent="0">
              <a:buNone/>
            </a:pPr>
            <a:r>
              <a:rPr lang="ru-RU" dirty="0" smtClean="0"/>
              <a:t>Способный вызвать, причинить какой-нибудь вред, несчастье.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57343" y="1479375"/>
            <a:ext cx="2823801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Парламентарий</a:t>
            </a:r>
          </a:p>
          <a:p>
            <a:pPr marL="0" lvl="0" indent="0">
              <a:buNone/>
            </a:pPr>
            <a:r>
              <a:rPr lang="ru-RU" dirty="0" smtClean="0"/>
              <a:t>Член парламента – высшего представительного законодательного органа власти.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ПАРЛАМЕНТАРИЙ и ПАРЛАМЕНТЁР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805824" y="1479375"/>
            <a:ext cx="346035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Парламентёр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Лицо, уполномоченное одной из воюющих сторон вступать в переговоры       с неприятелем.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57343" y="1479375"/>
            <a:ext cx="2823801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Раскидистый</a:t>
            </a:r>
          </a:p>
          <a:p>
            <a:pPr marL="0" lvl="0" indent="0">
              <a:buNone/>
            </a:pPr>
            <a:r>
              <a:rPr lang="ru-RU" dirty="0" smtClean="0"/>
              <a:t>Широко разветвляющийся, расходящийся в стороны.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РАСКИДИСТЫЙ и РАСКИДНОЙ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805824" y="1479375"/>
            <a:ext cx="346035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Раскидной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Такой, который можно раскинуть, раскрыть, расставить.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19599" y="1479375"/>
            <a:ext cx="2823801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Скрытный</a:t>
            </a:r>
          </a:p>
          <a:p>
            <a:pPr marL="0" lvl="0" indent="0">
              <a:buNone/>
            </a:pPr>
            <a:r>
              <a:rPr lang="ru-RU" dirty="0" smtClean="0"/>
              <a:t>Скрывающий свои мысли, чувства, намерения; избегающий откровенности.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СКРЫТНЫЙ и СКРЫТЫЙ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078224" y="1479375"/>
            <a:ext cx="4398264" cy="23702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Скрытый</a:t>
            </a:r>
            <a:r>
              <a:rPr lang="ru-RU" dirty="0" smtClean="0"/>
              <a:t> 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Не обнаруживаемый явно, скрываемый, тайный.</a:t>
            </a:r>
          </a:p>
          <a:p>
            <a:pPr marL="182563" lvl="0" indent="-182563">
              <a:buAutoNum type="arabicPeriod"/>
            </a:pPr>
            <a:r>
              <a:rPr lang="ru-RU" dirty="0" smtClean="0"/>
              <a:t>Присущий кому-либо или чему-либо, но внешне незаметный или еще не проявившийся.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57343" y="1479375"/>
            <a:ext cx="2823801" cy="2607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Соседний</a:t>
            </a:r>
          </a:p>
          <a:p>
            <a:pPr marL="0" lvl="0" indent="0">
              <a:buNone/>
            </a:pPr>
            <a:r>
              <a:rPr lang="ru-RU" dirty="0" smtClean="0"/>
              <a:t>Расположенный вблизи, рядом с кем-либо или чем-либо.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СОСЕДНИЙ и СОСЕДСКИЙ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805824" y="1479375"/>
            <a:ext cx="3460352" cy="20684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Соседский</a:t>
            </a:r>
            <a:r>
              <a:rPr lang="ru-RU" dirty="0" smtClean="0"/>
              <a:t> </a:t>
            </a:r>
          </a:p>
          <a:p>
            <a:pPr marL="0" lvl="0" indent="0">
              <a:buNone/>
            </a:pPr>
            <a:r>
              <a:rPr lang="ru-RU" dirty="0" smtClean="0"/>
              <a:t>Относящийся к соседу, соседям; принадлежащий им.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344055" y="1303103"/>
            <a:ext cx="4296581" cy="33129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Технический</a:t>
            </a:r>
            <a:endParaRPr lang="ru-RU" b="1" dirty="0" smtClean="0"/>
          </a:p>
          <a:p>
            <a:pPr marL="176213" lvl="0" indent="-176213">
              <a:buAutoNum type="arabicPeriod"/>
            </a:pPr>
            <a:r>
              <a:rPr lang="ru-RU" sz="2000" dirty="0" smtClean="0"/>
              <a:t>Относящийся </a:t>
            </a:r>
            <a:r>
              <a:rPr lang="ru-RU" sz="2000" dirty="0" smtClean="0"/>
              <a:t>к технике, связанный с ней, с научной разработкой её. </a:t>
            </a:r>
            <a:endParaRPr lang="ru-RU" sz="2000" dirty="0" smtClean="0"/>
          </a:p>
          <a:p>
            <a:pPr marL="176213" lvl="0" indent="-176213">
              <a:buAutoNum type="arabicPeriod"/>
              <a:tabLst>
                <a:tab pos="176213" algn="l"/>
              </a:tabLst>
            </a:pPr>
            <a:r>
              <a:rPr lang="ru-RU" sz="2000" dirty="0" smtClean="0"/>
              <a:t>Используемый </a:t>
            </a:r>
            <a:r>
              <a:rPr lang="ru-RU" sz="2000" dirty="0" smtClean="0"/>
              <a:t>в промышленности. </a:t>
            </a:r>
            <a:endParaRPr lang="ru-RU" sz="2000" dirty="0" smtClean="0"/>
          </a:p>
          <a:p>
            <a:pPr marL="176213" lvl="0" indent="-176213">
              <a:buAutoNum type="arabicPeriod"/>
            </a:pPr>
            <a:r>
              <a:rPr lang="ru-RU" sz="2000" dirty="0" smtClean="0"/>
              <a:t>Относящийся </a:t>
            </a:r>
            <a:r>
              <a:rPr lang="ru-RU" sz="2000" dirty="0" smtClean="0"/>
              <a:t>к обслуживанию техники какого-либо производства. </a:t>
            </a:r>
            <a:endParaRPr lang="ru-RU" sz="2000" dirty="0" smtClean="0"/>
          </a:p>
          <a:p>
            <a:pPr marL="176213" lvl="0" indent="-176213">
              <a:buAutoNum type="arabicPeriod"/>
            </a:pPr>
            <a:r>
              <a:rPr lang="ru-RU" sz="2000" dirty="0" smtClean="0"/>
              <a:t>Действующий </a:t>
            </a:r>
            <a:r>
              <a:rPr lang="ru-RU" sz="2000" dirty="0" smtClean="0"/>
              <a:t>только по указанию руководителя, не ответственный.</a:t>
            </a:r>
            <a:endParaRPr sz="2000"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ТЕХНИЧЕСКИЙ </a:t>
            </a:r>
            <a:r>
              <a:rPr lang="ru-RU" dirty="0" smtClean="0"/>
              <a:t>и </a:t>
            </a:r>
            <a:r>
              <a:rPr lang="ru-RU" dirty="0" smtClean="0"/>
              <a:t>ТЕХНИЧНЫЙ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5683648" y="1303102"/>
            <a:ext cx="2854424" cy="31146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Техничный</a:t>
            </a:r>
            <a:r>
              <a:rPr lang="ru-RU" dirty="0" smtClean="0"/>
              <a:t> </a:t>
            </a:r>
            <a:endParaRPr lang="ru-RU" dirty="0" smtClean="0"/>
          </a:p>
          <a:p>
            <a:pPr marL="0" lvl="0" indent="0">
              <a:buNone/>
            </a:pPr>
            <a:r>
              <a:rPr lang="ru-RU" sz="2000" dirty="0" smtClean="0"/>
              <a:t>Обладающий мастерством, высокой техникой; исполненный с большим искусством, умением (в спорте, искусстве). 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757343" y="1391239"/>
            <a:ext cx="2823801" cy="28282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Целый</a:t>
            </a:r>
            <a:endParaRPr lang="ru-RU" b="1" dirty="0" smtClean="0"/>
          </a:p>
          <a:p>
            <a:pPr marL="176213" lvl="0" indent="-176213">
              <a:buAutoNum type="arabicPeriod"/>
            </a:pPr>
            <a:r>
              <a:rPr lang="ru-RU" dirty="0" smtClean="0"/>
              <a:t>Весь </a:t>
            </a:r>
            <a:r>
              <a:rPr lang="ru-RU" dirty="0" smtClean="0"/>
              <a:t>без изъятия, </a:t>
            </a:r>
            <a:r>
              <a:rPr lang="ru-RU" dirty="0" smtClean="0"/>
              <a:t>полный.</a:t>
            </a:r>
          </a:p>
          <a:p>
            <a:pPr marL="176213" lvl="0" indent="-176213">
              <a:buAutoNum type="arabicPeriod"/>
            </a:pPr>
            <a:r>
              <a:rPr lang="ru-RU" dirty="0" smtClean="0"/>
              <a:t>Значительный</a:t>
            </a:r>
            <a:r>
              <a:rPr lang="ru-RU" dirty="0" smtClean="0"/>
              <a:t>, большой</a:t>
            </a:r>
            <a:r>
              <a:rPr lang="ru-RU" dirty="0" smtClean="0"/>
              <a:t>.</a:t>
            </a:r>
          </a:p>
          <a:p>
            <a:pPr marL="176213" lvl="0" indent="-176213">
              <a:buAutoNum type="arabicPeriod"/>
            </a:pPr>
            <a:r>
              <a:rPr lang="ru-RU" dirty="0" smtClean="0"/>
              <a:t>Невредимый</a:t>
            </a:r>
            <a:r>
              <a:rPr lang="ru-RU" dirty="0" smtClean="0"/>
              <a:t>, без изъяна, ущерба. 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ЦЕЛЫЙ </a:t>
            </a:r>
            <a:r>
              <a:rPr lang="ru-RU" dirty="0" smtClean="0"/>
              <a:t>и </a:t>
            </a:r>
            <a:r>
              <a:rPr lang="ru-RU" dirty="0" smtClean="0"/>
              <a:t>ЦЕЛЬНЫЙ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616067" y="1391239"/>
            <a:ext cx="3650109" cy="27951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Цельный</a:t>
            </a:r>
            <a:r>
              <a:rPr lang="ru-RU" dirty="0" smtClean="0"/>
              <a:t> </a:t>
            </a:r>
            <a:endParaRPr lang="ru-RU" dirty="0" smtClean="0"/>
          </a:p>
          <a:p>
            <a:pPr marL="176213" lvl="0" indent="-176213">
              <a:buAutoNum type="arabicPeriod"/>
            </a:pPr>
            <a:r>
              <a:rPr lang="ru-RU" dirty="0" smtClean="0"/>
              <a:t>Из </a:t>
            </a:r>
            <a:r>
              <a:rPr lang="ru-RU" dirty="0" smtClean="0"/>
              <a:t>одного вещества, из одного куска, монолитный. </a:t>
            </a:r>
            <a:endParaRPr lang="ru-RU" dirty="0" smtClean="0"/>
          </a:p>
          <a:p>
            <a:pPr marL="176213" lvl="0" indent="-176213">
              <a:buAutoNum type="arabicPeriod"/>
            </a:pPr>
            <a:r>
              <a:rPr lang="ru-RU" dirty="0" smtClean="0"/>
              <a:t>Не разбавленный (напр., молоко). </a:t>
            </a:r>
          </a:p>
          <a:p>
            <a:pPr marL="176213" lvl="0" indent="-176213">
              <a:buAutoNum type="arabicPeriod"/>
            </a:pPr>
            <a:r>
              <a:rPr lang="ru-RU" dirty="0" smtClean="0"/>
              <a:t>Обладающий </a:t>
            </a:r>
            <a:r>
              <a:rPr lang="ru-RU" dirty="0" smtClean="0"/>
              <a:t>внутренним единством. 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999718" y="1578524"/>
            <a:ext cx="2010425" cy="28282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Штатный</a:t>
            </a:r>
            <a:endParaRPr lang="ru-RU" b="1" dirty="0" smtClean="0"/>
          </a:p>
          <a:p>
            <a:pPr marL="0" lvl="0" indent="0">
              <a:buNone/>
            </a:pPr>
            <a:r>
              <a:rPr lang="ru-RU" dirty="0" smtClean="0"/>
              <a:t>Находящийся в </a:t>
            </a:r>
            <a:r>
              <a:rPr lang="ru-RU" dirty="0" smtClean="0"/>
              <a:t>штате, полагающийся по штату.  </a:t>
            </a:r>
            <a:endParaRPr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ШТАТНЫЙ </a:t>
            </a:r>
            <a:r>
              <a:rPr lang="ru-RU" dirty="0" smtClean="0"/>
              <a:t>и </a:t>
            </a:r>
            <a:r>
              <a:rPr lang="ru-RU" dirty="0" smtClean="0"/>
              <a:t>ШТАТСКИЙ</a:t>
            </a:r>
            <a:endParaRPr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671152" y="1578524"/>
            <a:ext cx="3650109" cy="27951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b="1" dirty="0" smtClean="0"/>
              <a:t>Штатский</a:t>
            </a:r>
            <a:r>
              <a:rPr lang="ru-RU" dirty="0" smtClean="0"/>
              <a:t>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Не </a:t>
            </a:r>
            <a:r>
              <a:rPr lang="ru-RU" dirty="0" smtClean="0"/>
              <a:t>военный.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Синоним</a:t>
            </a:r>
            <a:r>
              <a:rPr lang="ru-RU" dirty="0" smtClean="0"/>
              <a:t>: гражданский.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ctrTitle" idx="4294967295"/>
          </p:nvPr>
        </p:nvSpPr>
        <p:spPr>
          <a:xfrm>
            <a:off x="4443422" y="2523744"/>
            <a:ext cx="3420417" cy="195681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/>
              <a:t>Читайте словари!</a:t>
            </a:r>
            <a:endParaRPr sz="6000" dirty="0"/>
          </a:p>
        </p:txBody>
      </p:sp>
      <p:sp>
        <p:nvSpPr>
          <p:cNvPr id="260" name="Google Shape;260;p35"/>
          <p:cNvSpPr txBox="1">
            <a:spLocks noGrp="1"/>
          </p:cNvSpPr>
          <p:nvPr>
            <p:ph type="subTitle" idx="4294967295"/>
          </p:nvPr>
        </p:nvSpPr>
        <p:spPr>
          <a:xfrm>
            <a:off x="4598796" y="630936"/>
            <a:ext cx="3234300" cy="21382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b="1" dirty="0" smtClean="0"/>
              <a:t>Красных, В.И. </a:t>
            </a:r>
            <a:r>
              <a:rPr lang="ru-RU" sz="1800" dirty="0" smtClean="0"/>
              <a:t>Толковый словарь паронимов русского языка : 1100 паронимических рядов, более 2600 паронимов / В.И. Красных. –</a:t>
            </a:r>
            <a:r>
              <a:rPr lang="ru-RU" sz="1800" b="1" dirty="0" smtClean="0"/>
              <a:t> </a:t>
            </a:r>
            <a:r>
              <a:rPr lang="ru-RU" sz="1800" dirty="0" smtClean="0"/>
              <a:t>Москва : Астрель : АСТ, 2007. - 589 с.</a:t>
            </a:r>
            <a:endParaRPr sz="18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2064966" y="905256"/>
            <a:ext cx="2141274" cy="3273552"/>
            <a:chOff x="5621982" y="978408"/>
            <a:chExt cx="1830378" cy="3060996"/>
          </a:xfrm>
        </p:grpSpPr>
        <p:sp>
          <p:nvSpPr>
            <p:cNvPr id="257" name="Google Shape;257;p35"/>
            <p:cNvSpPr/>
            <p:nvPr/>
          </p:nvSpPr>
          <p:spPr>
            <a:xfrm>
              <a:off x="5760719" y="1082904"/>
              <a:ext cx="1691641" cy="2956500"/>
            </a:xfrm>
            <a:prstGeom prst="rect">
              <a:avLst/>
            </a:prstGeom>
            <a:solidFill>
              <a:srgbClr val="000000">
                <a:alpha val="9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26" name="Picture 2" descr="Z:\Файлообменник\Подразделения лицея\Библиотека\архив папки библиотека\сброс\doc07625820201120114931_001.jpg"/>
            <p:cNvPicPr>
              <a:picLocks noChangeAspect="1" noChangeArrowheads="1"/>
            </p:cNvPicPr>
            <p:nvPr/>
          </p:nvPicPr>
          <p:blipFill>
            <a:blip r:embed="rId3"/>
            <a:srcRect l="36524" t="17207" r="7121" b="14800"/>
            <a:stretch>
              <a:fillRect/>
            </a:stretch>
          </p:blipFill>
          <p:spPr bwMode="auto">
            <a:xfrm>
              <a:off x="5621982" y="978408"/>
              <a:ext cx="1720649" cy="2935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739</Words>
  <Application>Microsoft Office PowerPoint</Application>
  <PresentationFormat>Экран (16:9)</PresentationFormat>
  <Paragraphs>121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Oswald</vt:lpstr>
      <vt:lpstr>Tinos</vt:lpstr>
      <vt:lpstr>Quintus template</vt:lpstr>
      <vt:lpstr>ПОЧУВСТВУЙ РАЗНИЦУ</vt:lpstr>
      <vt:lpstr>22 ноября – День словаря в России</vt:lpstr>
      <vt:lpstr>Слайд 3</vt:lpstr>
      <vt:lpstr>АДРЕСАНТ и АДРЕСАТ</vt:lpstr>
      <vt:lpstr>БАЛОВЕНЬ и БАЛОВНИК</vt:lpstr>
      <vt:lpstr>БЕЛУГА и БЕЛУХА</vt:lpstr>
      <vt:lpstr>ВДОХ и ВЗДОХ</vt:lpstr>
      <vt:lpstr>ВРЕМЕННОЙ и ВРЕМЕННЫЙ</vt:lpstr>
      <vt:lpstr>ДЕЛИКАТЕСНЫЙ и ДЕЛИКАТНЫЙ</vt:lpstr>
      <vt:lpstr>ЕДИНОВРЕМЕННЫЙ и ОДНОВРЕМЕННЫЙ</vt:lpstr>
      <vt:lpstr>ЕДИНООБРАЗИЕ и ОДНООБРАЗИЕ</vt:lpstr>
      <vt:lpstr>ИЗОБРЕТАТЕЛЬНЫЙ и ИЗОБРЕТАТЕЛЬСКИЙ</vt:lpstr>
      <vt:lpstr>КАРЬЕРИСТСКИЙ и КАРЬЕРНЫЙ</vt:lpstr>
      <vt:lpstr>МУДРЁНЫЙ и МУДРЫЙ</vt:lpstr>
      <vt:lpstr>НЕВЕЖА и НЕВЕЖДА</vt:lpstr>
      <vt:lpstr>ОБЪЁМИСТЫЙ и ОБЪЁМНЫЙ</vt:lpstr>
      <vt:lpstr>ОПАСЛИВЫЙ и ОПАСНЫЙ</vt:lpstr>
      <vt:lpstr>ПАРЛАМЕНТАРИЙ и ПАРЛАМЕНТЁР</vt:lpstr>
      <vt:lpstr>РАСКИДИСТЫЙ и РАСКИДНОЙ</vt:lpstr>
      <vt:lpstr>СКРЫТНЫЙ и СКРЫТЫЙ</vt:lpstr>
      <vt:lpstr>СОСЕДНИЙ и СОСЕДСКИЙ</vt:lpstr>
      <vt:lpstr>ТЕХНИЧЕСКИЙ и ТЕХНИЧНЫЙ</vt:lpstr>
      <vt:lpstr>ЦЕЛЫЙ и ЦЕЛЬНЫЙ</vt:lpstr>
      <vt:lpstr>ШТАТНЫЙ и ШТАТСКИЙ</vt:lpstr>
      <vt:lpstr>Читайте словари!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ТЕХПРОМ</cp:lastModifiedBy>
  <cp:revision>44</cp:revision>
  <dcterms:modified xsi:type="dcterms:W3CDTF">2020-11-22T07:00:13Z</dcterms:modified>
</cp:coreProperties>
</file>