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64" r:id="rId3"/>
    <p:sldId id="262" r:id="rId4"/>
    <p:sldId id="265" r:id="rId5"/>
    <p:sldId id="266" r:id="rId6"/>
    <p:sldId id="267" r:id="rId7"/>
    <p:sldId id="268" r:id="rId8"/>
    <p:sldId id="269" r:id="rId9"/>
    <p:sldId id="270" r:id="rId10"/>
    <p:sldId id="271" r:id="rId11"/>
    <p:sldId id="272" r:id="rId12"/>
    <p:sldId id="257" r:id="rId13"/>
    <p:sldId id="273" r:id="rId14"/>
    <p:sldId id="274" r:id="rId15"/>
  </p:sldIdLst>
  <p:sldSz cx="9906000" cy="6858000" type="A4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332" y="-10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2136E1-47DC-4EAC-B07C-389B7D0E5634}" type="datetimeFigureOut">
              <a:rPr lang="ru-RU" smtClean="0"/>
              <a:pPr/>
              <a:t>09.08.2020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201C49-15B8-4D1D-8D40-F8295AEAA2A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201C49-15B8-4D1D-8D40-F8295AEAA2A3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201C49-15B8-4D1D-8D40-F8295AEAA2A3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201C49-15B8-4D1D-8D40-F8295AEAA2A3}" type="slidenum">
              <a:rPr lang="ru-RU" smtClean="0"/>
              <a:pPr/>
              <a:t>9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201C49-15B8-4D1D-8D40-F8295AEAA2A3}" type="slidenum">
              <a:rPr lang="ru-RU" smtClean="0"/>
              <a:pPr/>
              <a:t>10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201C49-15B8-4D1D-8D40-F8295AEAA2A3}" type="slidenum">
              <a:rPr lang="ru-RU" smtClean="0"/>
              <a:pPr/>
              <a:t>11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201C49-15B8-4D1D-8D40-F8295AEAA2A3}" type="slidenum">
              <a:rPr lang="ru-RU" smtClean="0"/>
              <a:pPr/>
              <a:t>14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09.08.2020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09.08.2020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09.08.2020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09.08.2020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09.08.2020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09.08.2020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181850" y="274639"/>
            <a:ext cx="222885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95300" y="274639"/>
            <a:ext cx="652145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09.08.2020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6" name="Picture 6" descr="https://backgrounds-free.com/highresolution/167-background-images-free.png"/>
          <p:cNvPicPr>
            <a:picLocks noChangeAspect="1" noChangeArrowheads="1"/>
          </p:cNvPicPr>
          <p:nvPr/>
        </p:nvPicPr>
        <p:blipFill>
          <a:blip r:embed="rId2" cstate="print"/>
          <a:srcRect l="2411" r="12339"/>
          <a:stretch>
            <a:fillRect/>
          </a:stretch>
        </p:blipFill>
        <p:spPr bwMode="auto">
          <a:xfrm>
            <a:off x="0" y="-1"/>
            <a:ext cx="9906000" cy="6858001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48544" y="620688"/>
            <a:ext cx="8420100" cy="2808312"/>
          </a:xfrm>
        </p:spPr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8000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eskneesCTT" pitchFamily="2" charset="0"/>
              </a:rPr>
              <a:t>ПРАЗДНИКИ </a:t>
            </a:r>
            <a:br>
              <a:rPr lang="ru-RU" sz="8000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eskneesCTT" pitchFamily="2" charset="0"/>
              </a:rPr>
            </a:br>
            <a:r>
              <a:rPr lang="ru-RU" sz="8000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eskneesCTT" pitchFamily="2" charset="0"/>
              </a:rPr>
              <a:t>КНИГОЛЮБОВ</a:t>
            </a:r>
            <a:endParaRPr lang="ru-RU" sz="8000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eskneesCTT" pitchFamily="2" charset="0"/>
            </a:endParaRPr>
          </a:p>
        </p:txBody>
      </p:sp>
      <p:pic>
        <p:nvPicPr>
          <p:cNvPr id="4" name="Picture 2" descr="http://kulturazaozersk.ru/wp-content/uploads/2018/02/mFq_YgG5a20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216696" y="3024336"/>
            <a:ext cx="4809755" cy="4293096"/>
          </a:xfrm>
          <a:prstGeom prst="rect">
            <a:avLst/>
          </a:prstGeom>
          <a:noFill/>
        </p:spPr>
      </p:pic>
      <p:sp>
        <p:nvSpPr>
          <p:cNvPr id="5124" name="AutoShape 4" descr="https://backgrounds-free.com/highresolution/167-background-images-free.png"/>
          <p:cNvSpPr>
            <a:spLocks noChangeAspect="1" noChangeArrowheads="1"/>
          </p:cNvSpPr>
          <p:nvPr/>
        </p:nvSpPr>
        <p:spPr bwMode="auto">
          <a:xfrm>
            <a:off x="155575" y="-136525"/>
            <a:ext cx="296863" cy="296863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8" name="Picture 4" descr="https://funart.pro/uploads/posts/2020-04/1588073439_8-p-nezhno-rozovie-foni-13.jpg"/>
          <p:cNvPicPr>
            <a:picLocks noChangeAspect="1" noChangeArrowheads="1"/>
          </p:cNvPicPr>
          <p:nvPr/>
        </p:nvPicPr>
        <p:blipFill>
          <a:blip r:embed="rId2" cstate="print"/>
          <a:srcRect l="24309" t="48590" r="1611"/>
          <a:stretch>
            <a:fillRect/>
          </a:stretch>
        </p:blipFill>
        <p:spPr bwMode="auto">
          <a:xfrm>
            <a:off x="-15552" y="1"/>
            <a:ext cx="9921552" cy="6885384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0"/>
            <a:ext cx="8915400" cy="198884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14</a:t>
            </a:r>
            <a:r>
              <a:rPr lang="en-US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 </a:t>
            </a:r>
            <a:r>
              <a:rPr lang="ru-RU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февраля</a:t>
            </a:r>
            <a:r>
              <a:rPr lang="en-US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/>
            </a:r>
            <a:br>
              <a:rPr lang="en-US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</a:br>
            <a:r>
              <a:rPr lang="ru-RU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Международный день дарения книг</a:t>
            </a:r>
            <a:br>
              <a:rPr lang="ru-RU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</a:br>
            <a:r>
              <a:rPr lang="ru-RU" sz="36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(</a:t>
            </a:r>
            <a:r>
              <a:rPr lang="en-US" sz="36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International Book Giving Day</a:t>
            </a:r>
            <a:r>
              <a:rPr lang="ru-RU" sz="36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)</a:t>
            </a:r>
            <a:endParaRPr lang="ru-RU" sz="3600" b="1" dirty="0">
              <a:solidFill>
                <a:srgbClr val="C00000"/>
              </a:solidFill>
              <a:effectLst>
                <a:glow rad="228600">
                  <a:srgbClr val="FFFFFF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60512" y="1988840"/>
            <a:ext cx="8784976" cy="280831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b="1" dirty="0" smtClean="0">
                <a:latin typeface="Candara" pitchFamily="34" charset="0"/>
              </a:rPr>
              <a:t>Праздник отмечается ежегодно с 2012 года. Идея его появления принадлежит американке Эмми Бродмур – основательнице сайта детской книги в США.</a:t>
            </a:r>
          </a:p>
          <a:p>
            <a:pPr marL="0" indent="0">
              <a:buNone/>
            </a:pPr>
            <a:r>
              <a:rPr lang="ru-RU" sz="2800" b="1" dirty="0" smtClean="0">
                <a:latin typeface="Candara" pitchFamily="34" charset="0"/>
              </a:rPr>
              <a:t>В этот день принято дарить книги, в первую очередь, детям, а также тем, чьи возможности к доступу к чтению по тем или иным причинам ограничены.</a:t>
            </a:r>
          </a:p>
          <a:p>
            <a:pPr marL="0" indent="0">
              <a:buNone/>
            </a:pPr>
            <a:endParaRPr lang="ru-RU" sz="2800" b="1" dirty="0" smtClean="0">
              <a:latin typeface="Candara" pitchFamily="34" charset="0"/>
            </a:endParaRPr>
          </a:p>
        </p:txBody>
      </p:sp>
      <p:sp>
        <p:nvSpPr>
          <p:cNvPr id="4098" name="AutoShape 2" descr="https://cdn.wallpapersafari.com/26/94/xAJhQT.jpg"/>
          <p:cNvSpPr>
            <a:spLocks noChangeAspect="1" noChangeArrowheads="1"/>
          </p:cNvSpPr>
          <p:nvPr/>
        </p:nvSpPr>
        <p:spPr bwMode="auto">
          <a:xfrm>
            <a:off x="155575" y="-136525"/>
            <a:ext cx="296863" cy="296863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1506" name="Picture 2" descr="https://pbs72.ru/upload/medialibrary/034/03422e1802f41650126e28102b6eff67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11154"/>
          <a:stretch>
            <a:fillRect/>
          </a:stretch>
        </p:blipFill>
        <p:spPr bwMode="auto">
          <a:xfrm>
            <a:off x="6835130" y="4941168"/>
            <a:ext cx="3070869" cy="1944216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200472" y="4781470"/>
            <a:ext cx="72008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latin typeface="Candara" pitchFamily="34" charset="0"/>
              </a:rPr>
              <a:t>Собираются книги для детских учреждений, проводятся конкурсы, викторины, встречи с известными людьми, концерты с участием чтецов и другие интересные мероприятия.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https://apennylearned.com/wp-content/uploads/2019/10/Depositphotos_40679987_l-2015.jpg"/>
          <p:cNvPicPr>
            <a:picLocks noChangeAspect="1" noChangeArrowheads="1"/>
          </p:cNvPicPr>
          <p:nvPr/>
        </p:nvPicPr>
        <p:blipFill>
          <a:blip r:embed="rId2" cstate="print"/>
          <a:srcRect l="14083"/>
          <a:stretch>
            <a:fillRect/>
          </a:stretch>
        </p:blipFill>
        <p:spPr bwMode="auto">
          <a:xfrm>
            <a:off x="0" y="-32470"/>
            <a:ext cx="9906001" cy="6917854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0328" y="44624"/>
            <a:ext cx="7315672" cy="2160240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3</a:t>
            </a:r>
            <a:r>
              <a:rPr lang="en-US" sz="40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 </a:t>
            </a:r>
            <a:r>
              <a:rPr lang="ru-RU" sz="40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марта</a:t>
            </a:r>
            <a:r>
              <a:rPr lang="en-US" sz="40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/>
            </a:r>
            <a:br>
              <a:rPr lang="en-US" sz="40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</a:br>
            <a:r>
              <a:rPr lang="ru-RU" sz="40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Всемирный день писателя</a:t>
            </a:r>
            <a:br>
              <a:rPr lang="ru-RU" sz="40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</a:br>
            <a:r>
              <a:rPr lang="ru-RU" sz="32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(</a:t>
            </a:r>
            <a:r>
              <a:rPr lang="en-US" sz="32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World Day of the writer</a:t>
            </a:r>
            <a:r>
              <a:rPr lang="ru-RU" sz="32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)</a:t>
            </a:r>
            <a:endParaRPr lang="ru-RU" sz="3200" b="1" dirty="0">
              <a:solidFill>
                <a:srgbClr val="C00000"/>
              </a:solidFill>
              <a:effectLst>
                <a:glow rad="228600">
                  <a:srgbClr val="FFFFFF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160912" y="2276872"/>
            <a:ext cx="5529064" cy="4608512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ru-RU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Праздник был учрежден по решению 48-го конгресса Международного ПЕН-клуба в январе 1986 г.  Пен-центры объединяют поэтов и писателей в 130 странах мира и выступают за свободу печати и против произвольного применения цензуры в мирное время.</a:t>
            </a:r>
          </a:p>
          <a:p>
            <a:pPr marL="0" indent="0">
              <a:buNone/>
            </a:pPr>
            <a:r>
              <a:rPr lang="ru-RU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Часто в этот день проходят церемонии вручения различных литературных премий и чествование наиболее отличившихся литературных деятелей.</a:t>
            </a:r>
          </a:p>
        </p:txBody>
      </p:sp>
      <p:sp>
        <p:nvSpPr>
          <p:cNvPr id="4098" name="AutoShape 2" descr="https://cdn.wallpapersafari.com/26/94/xAJhQT.jpg"/>
          <p:cNvSpPr>
            <a:spLocks noChangeAspect="1" noChangeArrowheads="1"/>
          </p:cNvSpPr>
          <p:nvPr/>
        </p:nvSpPr>
        <p:spPr bwMode="auto">
          <a:xfrm>
            <a:off x="155575" y="-136525"/>
            <a:ext cx="296863" cy="296863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https://ds05.infourok.ru/uploads/ex/01be/00112c45-e8d2ff45/hello_html_29e795c.jpg"/>
          <p:cNvPicPr>
            <a:picLocks noChangeAspect="1" noChangeArrowheads="1"/>
          </p:cNvPicPr>
          <p:nvPr/>
        </p:nvPicPr>
        <p:blipFill>
          <a:blip r:embed="rId2" cstate="print"/>
          <a:srcRect l="20156" r="7919"/>
          <a:stretch>
            <a:fillRect/>
          </a:stretch>
        </p:blipFill>
        <p:spPr bwMode="auto">
          <a:xfrm>
            <a:off x="-1" y="0"/>
            <a:ext cx="9906001" cy="6885385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0"/>
            <a:ext cx="8915400" cy="1484784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14</a:t>
            </a:r>
            <a:r>
              <a:rPr lang="en-US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 </a:t>
            </a:r>
            <a:r>
              <a:rPr lang="ru-RU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марта</a:t>
            </a:r>
            <a:r>
              <a:rPr lang="en-US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/>
            </a:r>
            <a:br>
              <a:rPr lang="en-US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</a:br>
            <a:r>
              <a:rPr lang="ru-RU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День православной книги</a:t>
            </a:r>
            <a:endParaRPr lang="ru-RU" sz="3600" b="1" dirty="0">
              <a:solidFill>
                <a:srgbClr val="C00000"/>
              </a:solidFill>
              <a:effectLst>
                <a:glow rad="228600">
                  <a:srgbClr val="FFFFFF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76736" y="1700808"/>
            <a:ext cx="7128792" cy="475252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sz="2800" b="1" dirty="0" smtClean="0"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Русская Православная Церковь официально отмечает праздник с 2010 года.</a:t>
            </a:r>
          </a:p>
          <a:p>
            <a:pPr marL="0" indent="0">
              <a:buNone/>
            </a:pPr>
            <a:r>
              <a:rPr lang="ru-RU" sz="2800" b="1" dirty="0" smtClean="0"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Дата праздника приурочена ко дню выхода      в свет в 1564 году первой русской печатной книги «Апостол» Ивана Фёдорова.</a:t>
            </a:r>
          </a:p>
          <a:p>
            <a:pPr marL="0" indent="0">
              <a:buNone/>
            </a:pPr>
            <a:r>
              <a:rPr lang="ru-RU" sz="2800" b="1" dirty="0" smtClean="0"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В этот день по всей стране проходят выставки,  чтения духовной литературы, лекции и конференции по православной культуре, книжные ярмарки, встречи с литераторами и представителями РПЦ, концерты духовной музыки, акции по сбору и передаче православной литературы в библиотеки.</a:t>
            </a:r>
          </a:p>
          <a:p>
            <a:pPr marL="0" indent="0">
              <a:buNone/>
            </a:pPr>
            <a:endParaRPr lang="ru-RU" sz="2800" b="1" dirty="0" smtClean="0">
              <a:effectLst>
                <a:glow rad="228600">
                  <a:srgbClr val="FFFFFF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sp>
        <p:nvSpPr>
          <p:cNvPr id="4098" name="AutoShape 2" descr="https://cdn.wallpapersafari.com/26/94/xAJhQT.jpg"/>
          <p:cNvSpPr>
            <a:spLocks noChangeAspect="1" noChangeArrowheads="1"/>
          </p:cNvSpPr>
          <p:nvPr/>
        </p:nvSpPr>
        <p:spPr bwMode="auto">
          <a:xfrm>
            <a:off x="155575" y="-136525"/>
            <a:ext cx="296863" cy="296863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6" name="Picture 4" descr="https://charteredaccountants.nz/wp-content/uploads/2019/04/trusts_estate_planning.jpg"/>
          <p:cNvPicPr>
            <a:picLocks noChangeAspect="1" noChangeArrowheads="1"/>
          </p:cNvPicPr>
          <p:nvPr/>
        </p:nvPicPr>
        <p:blipFill>
          <a:blip r:embed="rId2" cstate="print"/>
          <a:srcRect l="9974" r="457" b="785"/>
          <a:stretch>
            <a:fillRect/>
          </a:stretch>
        </p:blipFill>
        <p:spPr bwMode="auto">
          <a:xfrm>
            <a:off x="0" y="-1"/>
            <a:ext cx="9906000" cy="6858001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0"/>
            <a:ext cx="8915400" cy="1844824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21</a:t>
            </a:r>
            <a:r>
              <a:rPr lang="en-US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 </a:t>
            </a:r>
            <a:r>
              <a:rPr lang="ru-RU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марта</a:t>
            </a:r>
            <a:r>
              <a:rPr lang="en-US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/>
            </a:r>
            <a:br>
              <a:rPr lang="en-US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</a:br>
            <a:r>
              <a:rPr lang="ru-RU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Всемирный день поэзии </a:t>
            </a:r>
            <a:br>
              <a:rPr lang="ru-RU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</a:br>
            <a:r>
              <a:rPr lang="ru-RU" sz="36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(</a:t>
            </a:r>
            <a:r>
              <a:rPr lang="en-US" sz="36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World Poetry Day</a:t>
            </a:r>
            <a:r>
              <a:rPr lang="ru-RU" sz="36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)</a:t>
            </a:r>
            <a:endParaRPr lang="ru-RU" sz="3600" b="1" dirty="0">
              <a:solidFill>
                <a:srgbClr val="C00000"/>
              </a:solidFill>
              <a:effectLst>
                <a:glow rad="228600">
                  <a:srgbClr val="FFFFFF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44488" y="1988840"/>
            <a:ext cx="6912768" cy="4752528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sz="2800" b="1" dirty="0" smtClean="0"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Решение отмечать 21 марта Всемирный день поэзии было принято в 1999 году  на</a:t>
            </a:r>
            <a:r>
              <a:rPr lang="ru-RU" sz="2800" dirty="0" smtClean="0"/>
              <a:t> </a:t>
            </a:r>
            <a:r>
              <a:rPr lang="ru-RU" sz="2800" b="1" dirty="0" smtClean="0"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30-й сессии генеральной конференции ЮНЕСКО. Первый Всемирный день поэзии прошел          в Париже.</a:t>
            </a:r>
          </a:p>
          <a:p>
            <a:pPr marL="0" indent="0">
              <a:buNone/>
            </a:pPr>
            <a:r>
              <a:rPr lang="ru-RU" sz="2800" b="1" dirty="0" smtClean="0"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В этот день в учреждениях культуры, образования, творческих коллективах  проходят различные поэтические концерты, авторские чтения, конференции и семинары, посвященные поэтам и их творчеству, презентации новой поэтической литературы.</a:t>
            </a:r>
          </a:p>
        </p:txBody>
      </p:sp>
      <p:sp>
        <p:nvSpPr>
          <p:cNvPr id="4098" name="AutoShape 2" descr="https://cdn.wallpapersafari.com/26/94/xAJhQT.jpg"/>
          <p:cNvSpPr>
            <a:spLocks noChangeAspect="1" noChangeArrowheads="1"/>
          </p:cNvSpPr>
          <p:nvPr/>
        </p:nvSpPr>
        <p:spPr bwMode="auto">
          <a:xfrm>
            <a:off x="155575" y="-136525"/>
            <a:ext cx="296863" cy="296863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80" name="Picture 4" descr="https://krot.info/uploads/posts/2020-01/1579548294_18-p-foni-dlya-detskikh-saitov-35.jpg"/>
          <p:cNvPicPr>
            <a:picLocks noChangeAspect="1" noChangeArrowheads="1"/>
          </p:cNvPicPr>
          <p:nvPr/>
        </p:nvPicPr>
        <p:blipFill>
          <a:blip r:embed="rId2" cstate="print"/>
          <a:srcRect l="14176" t="2049" r="10363"/>
          <a:stretch>
            <a:fillRect/>
          </a:stretch>
        </p:blipFill>
        <p:spPr bwMode="auto">
          <a:xfrm>
            <a:off x="0" y="0"/>
            <a:ext cx="9921552" cy="6885384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0"/>
            <a:ext cx="8915400" cy="1844824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2</a:t>
            </a:r>
            <a:r>
              <a:rPr lang="en-US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 </a:t>
            </a:r>
            <a:r>
              <a:rPr lang="ru-RU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апреля</a:t>
            </a:r>
            <a:r>
              <a:rPr lang="en-US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/>
            </a:r>
            <a:br>
              <a:rPr lang="en-US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</a:br>
            <a:r>
              <a:rPr lang="ru-RU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Международный день детской книги</a:t>
            </a:r>
            <a:br>
              <a:rPr lang="ru-RU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</a:br>
            <a:r>
              <a:rPr lang="ru-RU" sz="36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(</a:t>
            </a:r>
            <a:r>
              <a:rPr lang="en-US" sz="36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International Children's Book Day</a:t>
            </a:r>
            <a:r>
              <a:rPr lang="ru-RU" sz="36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)</a:t>
            </a:r>
            <a:endParaRPr lang="ru-RU" sz="3600" b="1" dirty="0">
              <a:solidFill>
                <a:srgbClr val="C00000"/>
              </a:solidFill>
              <a:effectLst>
                <a:glow rad="228600">
                  <a:srgbClr val="FFFFFF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44488" y="1916832"/>
            <a:ext cx="9361040" cy="28803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b="1" dirty="0" smtClean="0"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Весь мир отмечает День детской книги 2 апреля – в день рождения великого сказочника Г.Х. Андерсена. Праздник был установлен в 1967 году.</a:t>
            </a:r>
          </a:p>
          <a:p>
            <a:pPr marL="0" indent="0">
              <a:buNone/>
            </a:pPr>
            <a:r>
              <a:rPr lang="ru-RU" sz="2800" b="1" dirty="0" smtClean="0"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Раз в два года 2 апреля детским писателям и художникам присуждается престижная награда — Международная премия имени Г.Х. Андерсена.</a:t>
            </a:r>
          </a:p>
        </p:txBody>
      </p:sp>
      <p:sp>
        <p:nvSpPr>
          <p:cNvPr id="4098" name="AutoShape 2" descr="https://cdn.wallpapersafari.com/26/94/xAJhQT.jpg"/>
          <p:cNvSpPr>
            <a:spLocks noChangeAspect="1" noChangeArrowheads="1"/>
          </p:cNvSpPr>
          <p:nvPr/>
        </p:nvSpPr>
        <p:spPr bwMode="auto">
          <a:xfrm>
            <a:off x="155575" y="-136525"/>
            <a:ext cx="296863" cy="296863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4578" name="Picture 2" descr="https://www.pinclipart.com/picdir/big/362-3620133_textbook-png-imagens-de-livros-infantis-clipar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6768" y="4746342"/>
            <a:ext cx="3870128" cy="2067034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4088904" y="4725144"/>
            <a:ext cx="581709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Библиотеки в рамках Недели детской книги  проводят много разных  интересных мероприятий.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4" name="Picture 4" descr="https://funart.pro/uploads/posts/2020-04/1586342743_32-p-literaturnie-foni-105.jpg"/>
          <p:cNvPicPr>
            <a:picLocks noChangeAspect="1" noChangeArrowheads="1"/>
          </p:cNvPicPr>
          <p:nvPr/>
        </p:nvPicPr>
        <p:blipFill>
          <a:blip r:embed="rId3" cstate="print"/>
          <a:srcRect r="7752" b="4355"/>
          <a:stretch>
            <a:fillRect/>
          </a:stretch>
        </p:blipFill>
        <p:spPr bwMode="auto">
          <a:xfrm>
            <a:off x="1" y="-1"/>
            <a:ext cx="9921552" cy="6858001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906000" cy="1700808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23</a:t>
            </a:r>
            <a:r>
              <a:rPr lang="en-US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 </a:t>
            </a:r>
            <a:r>
              <a:rPr lang="ru-RU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апреля</a:t>
            </a:r>
            <a:r>
              <a:rPr lang="en-US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/>
            </a:r>
            <a:br>
              <a:rPr lang="en-US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</a:br>
            <a:r>
              <a:rPr lang="ru-RU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Всемирный день книги и авторского права</a:t>
            </a:r>
            <a:br>
              <a:rPr lang="ru-RU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</a:br>
            <a:r>
              <a:rPr lang="ru-RU" sz="36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(</a:t>
            </a:r>
            <a:r>
              <a:rPr lang="en-US" sz="36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World Book and Copyright Day</a:t>
            </a:r>
            <a:r>
              <a:rPr lang="ru-RU" sz="36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)</a:t>
            </a:r>
            <a:endParaRPr lang="ru-RU" sz="3600" b="1" dirty="0">
              <a:solidFill>
                <a:srgbClr val="C00000"/>
              </a:solidFill>
              <a:effectLst>
                <a:glow rad="228600">
                  <a:srgbClr val="FFFFFF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28464" y="1772816"/>
            <a:ext cx="6696744" cy="475252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b="1" dirty="0" smtClean="0">
                <a:effectLst/>
                <a:latin typeface="Candara" pitchFamily="34" charset="0"/>
              </a:rPr>
              <a:t>Праздник был учрежден в 1995 году          в Париже на Генеральной конференции ЮНЕСКО в целях осознания важной роли книги  в сохранении и приумножении культуры каждого государства.</a:t>
            </a:r>
          </a:p>
          <a:p>
            <a:pPr marL="0" indent="0">
              <a:buNone/>
            </a:pPr>
            <a:r>
              <a:rPr lang="ru-RU" sz="2800" b="1" dirty="0" smtClean="0">
                <a:effectLst/>
                <a:latin typeface="Candara" pitchFamily="34" charset="0"/>
              </a:rPr>
              <a:t>Ежегодно, начиная с 2001 года, в этот день называется город, которому присвоено звание Мировой столицы книги (присуждается на 1 год).</a:t>
            </a:r>
          </a:p>
        </p:txBody>
      </p:sp>
      <p:sp>
        <p:nvSpPr>
          <p:cNvPr id="4098" name="AutoShape 2" descr="https://cdn.wallpapersafari.com/26/94/xAJhQT.jpg"/>
          <p:cNvSpPr>
            <a:spLocks noChangeAspect="1" noChangeArrowheads="1"/>
          </p:cNvSpPr>
          <p:nvPr/>
        </p:nvSpPr>
        <p:spPr bwMode="auto">
          <a:xfrm>
            <a:off x="155575" y="-136525"/>
            <a:ext cx="296863" cy="296863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700" name="Picture 4" descr="https://krot.info/uploads/posts/2020-01/1579631735_16-p-neitralnie-foni-dlya-prezentatsii-36.jpg"/>
          <p:cNvPicPr>
            <a:picLocks noChangeAspect="1" noChangeArrowheads="1"/>
          </p:cNvPicPr>
          <p:nvPr/>
        </p:nvPicPr>
        <p:blipFill>
          <a:blip r:embed="rId3" cstate="print"/>
          <a:srcRect l="10747" t="761"/>
          <a:stretch>
            <a:fillRect/>
          </a:stretch>
        </p:blipFill>
        <p:spPr bwMode="auto">
          <a:xfrm>
            <a:off x="0" y="0"/>
            <a:ext cx="9906000" cy="6883947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27384"/>
            <a:ext cx="9906000" cy="1484784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16</a:t>
            </a:r>
            <a:r>
              <a:rPr lang="en-US" sz="40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 </a:t>
            </a:r>
            <a:r>
              <a:rPr lang="ru-RU" sz="40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мая</a:t>
            </a:r>
            <a:r>
              <a:rPr lang="en-US" sz="40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/>
            </a:r>
            <a:br>
              <a:rPr lang="en-US" sz="40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</a:br>
            <a:r>
              <a:rPr lang="ru-RU" sz="40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День биографов </a:t>
            </a:r>
            <a:r>
              <a:rPr lang="ru-RU" sz="32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(</a:t>
            </a:r>
            <a:r>
              <a:rPr lang="en-US" sz="32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Biographers Day</a:t>
            </a:r>
            <a:r>
              <a:rPr lang="ru-RU" sz="32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)</a:t>
            </a:r>
            <a:endParaRPr lang="ru-RU" sz="3200" b="1" dirty="0">
              <a:solidFill>
                <a:srgbClr val="C00000"/>
              </a:solidFill>
              <a:effectLst>
                <a:glow rad="228600">
                  <a:srgbClr val="FFFFFF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16496" y="1412776"/>
            <a:ext cx="9001000" cy="187220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b="1" dirty="0" smtClean="0">
                <a:effectLst/>
                <a:latin typeface="Candara" pitchFamily="34" charset="0"/>
              </a:rPr>
              <a:t>16 мая 1763 года в одном из книжных магазинов Лондона встретились С. Джонсон, критик, лексикограф и поэт </a:t>
            </a:r>
            <a:r>
              <a:rPr lang="en-US" sz="2800" b="1" dirty="0" smtClean="0">
                <a:effectLst/>
                <a:latin typeface="Candara" pitchFamily="34" charset="0"/>
              </a:rPr>
              <a:t>XVIII</a:t>
            </a:r>
            <a:r>
              <a:rPr lang="ru-RU" sz="2800" b="1" dirty="0" smtClean="0">
                <a:effectLst/>
                <a:latin typeface="Candara" pitchFamily="34" charset="0"/>
              </a:rPr>
              <a:t> века, и писатель и мемуарист  Д. </a:t>
            </a:r>
            <a:r>
              <a:rPr lang="ru-RU" sz="2800" b="1" dirty="0" err="1" smtClean="0">
                <a:effectLst/>
                <a:latin typeface="Candara" pitchFamily="34" charset="0"/>
              </a:rPr>
              <a:t>Босуэлл</a:t>
            </a:r>
            <a:r>
              <a:rPr lang="ru-RU" sz="2800" b="1" dirty="0" smtClean="0">
                <a:effectLst/>
                <a:latin typeface="Candara" pitchFamily="34" charset="0"/>
              </a:rPr>
              <a:t>. </a:t>
            </a:r>
          </a:p>
        </p:txBody>
      </p:sp>
      <p:sp>
        <p:nvSpPr>
          <p:cNvPr id="4098" name="AutoShape 2" descr="https://cdn.wallpapersafari.com/26/94/xAJhQT.jpg"/>
          <p:cNvSpPr>
            <a:spLocks noChangeAspect="1" noChangeArrowheads="1"/>
          </p:cNvSpPr>
          <p:nvPr/>
        </p:nvSpPr>
        <p:spPr bwMode="auto">
          <a:xfrm>
            <a:off x="155575" y="-136525"/>
            <a:ext cx="296863" cy="296863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9698" name="Picture 2" descr="https://cdn1.ozone.ru/multimedia/1014558691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72480" y="3717032"/>
            <a:ext cx="3083077" cy="2808312"/>
          </a:xfrm>
          <a:prstGeom prst="rect">
            <a:avLst/>
          </a:prstGeom>
          <a:noFill/>
        </p:spPr>
      </p:pic>
      <p:sp>
        <p:nvSpPr>
          <p:cNvPr id="8" name="Содержимое 2"/>
          <p:cNvSpPr txBox="1">
            <a:spLocks/>
          </p:cNvSpPr>
          <p:nvPr/>
        </p:nvSpPr>
        <p:spPr>
          <a:xfrm>
            <a:off x="2000672" y="2780928"/>
            <a:ext cx="7905328" cy="187220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>
              <a:spcBef>
                <a:spcPct val="20000"/>
              </a:spcBef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ndara" pitchFamily="34" charset="0"/>
                <a:ea typeface="+mn-ea"/>
                <a:cs typeface="+mn-cs"/>
              </a:rPr>
              <a:t>Через два года была опубликована  книга</a:t>
            </a:r>
            <a:r>
              <a:rPr kumimoji="0" lang="ru-RU" sz="28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ndara" pitchFamily="34" charset="0"/>
                <a:ea typeface="+mn-ea"/>
                <a:cs typeface="+mn-cs"/>
              </a:rPr>
              <a:t> </a:t>
            </a:r>
            <a:r>
              <a:rPr lang="ru-RU" sz="2800" b="1" dirty="0" smtClean="0">
                <a:effectLst/>
                <a:latin typeface="Candara" pitchFamily="34" charset="0"/>
              </a:rPr>
              <a:t>«Жизнь </a:t>
            </a:r>
            <a:r>
              <a:rPr lang="ru-RU" sz="2800" b="1" dirty="0" err="1" smtClean="0">
                <a:effectLst/>
                <a:latin typeface="Candara" pitchFamily="34" charset="0"/>
              </a:rPr>
              <a:t>Сэмюэла</a:t>
            </a:r>
            <a:r>
              <a:rPr lang="ru-RU" sz="2800" b="1" dirty="0" smtClean="0">
                <a:effectLst/>
                <a:latin typeface="Candara" pitchFamily="34" charset="0"/>
              </a:rPr>
              <a:t> Джонсона», которую считают величайшей биографией на английском языке, популярной и читаемой по сей день.</a:t>
            </a:r>
          </a:p>
        </p:txBody>
      </p:sp>
      <p:sp>
        <p:nvSpPr>
          <p:cNvPr id="9" name="Содержимое 2"/>
          <p:cNvSpPr txBox="1">
            <a:spLocks/>
          </p:cNvSpPr>
          <p:nvPr/>
        </p:nvSpPr>
        <p:spPr>
          <a:xfrm>
            <a:off x="3512840" y="4581128"/>
            <a:ext cx="6393160" cy="201622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>
              <a:spcBef>
                <a:spcPct val="20000"/>
              </a:spcBef>
            </a:pPr>
            <a:r>
              <a:rPr lang="ru-RU" sz="2800" b="1" dirty="0" smtClean="0">
                <a:effectLst/>
                <a:latin typeface="Candara" pitchFamily="34" charset="0"/>
              </a:rPr>
              <a:t>Благодаря скрупулезному и неутомимому труду биографов до нас дошли сведения о жизни великих людей, о нравах и обычаях прошлого.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8" name="Picture 4" descr="https://krot.info/uploads/posts/2020-01/thumbs/1579560539_8-p-foni-s-teksturami-staroi-bumagi-3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906000" cy="1412776"/>
          </a:xfrm>
        </p:spPr>
        <p:txBody>
          <a:bodyPr>
            <a:normAutofit/>
          </a:bodyPr>
          <a:lstStyle/>
          <a:p>
            <a:r>
              <a:rPr lang="ru-RU" sz="39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24</a:t>
            </a:r>
            <a:r>
              <a:rPr lang="en-US" sz="39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 </a:t>
            </a:r>
            <a:r>
              <a:rPr lang="ru-RU" sz="39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мая</a:t>
            </a:r>
            <a:r>
              <a:rPr lang="en-US" sz="39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/>
            </a:r>
            <a:br>
              <a:rPr lang="en-US" sz="39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</a:br>
            <a:r>
              <a:rPr lang="ru-RU" sz="39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День славянской письменности и культуры</a:t>
            </a:r>
            <a:endParaRPr lang="ru-RU" sz="3900" b="1" dirty="0">
              <a:solidFill>
                <a:srgbClr val="C00000"/>
              </a:solidFill>
              <a:effectLst>
                <a:glow rad="228600">
                  <a:srgbClr val="FFFFFF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497288" y="4221088"/>
            <a:ext cx="6408712" cy="242088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dirty="0" smtClean="0">
                <a:effectLst/>
                <a:latin typeface="Candara" pitchFamily="34" charset="0"/>
              </a:rPr>
              <a:t>Этому празднику посвящаются научные форумы, проводятся фестивали, выставки, книжные ярмарки, поэтические чтения, смотры художественной самодеятельности, концерты и другие культурные мероприятия.</a:t>
            </a:r>
          </a:p>
        </p:txBody>
      </p:sp>
      <p:sp>
        <p:nvSpPr>
          <p:cNvPr id="4098" name="AutoShape 2" descr="https://cdn.wallpapersafari.com/26/94/xAJhQT.jpg"/>
          <p:cNvSpPr>
            <a:spLocks noChangeAspect="1" noChangeArrowheads="1"/>
          </p:cNvSpPr>
          <p:nvPr/>
        </p:nvSpPr>
        <p:spPr bwMode="auto">
          <a:xfrm>
            <a:off x="155575" y="-136525"/>
            <a:ext cx="296863" cy="296863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1746" name="Picture 2" descr="https://kuda-mo.ru/uploads/6a21f316fb09f54fee523225233380c8.jpe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2608" r="10025"/>
          <a:stretch>
            <a:fillRect/>
          </a:stretch>
        </p:blipFill>
        <p:spPr bwMode="auto">
          <a:xfrm>
            <a:off x="0" y="4077072"/>
            <a:ext cx="3728864" cy="2808312"/>
          </a:xfrm>
          <a:prstGeom prst="rect">
            <a:avLst/>
          </a:prstGeom>
          <a:noFill/>
        </p:spPr>
      </p:pic>
      <p:sp>
        <p:nvSpPr>
          <p:cNvPr id="8" name="Содержимое 2"/>
          <p:cNvSpPr txBox="1">
            <a:spLocks/>
          </p:cNvSpPr>
          <p:nvPr/>
        </p:nvSpPr>
        <p:spPr>
          <a:xfrm>
            <a:off x="416496" y="1412776"/>
            <a:ext cx="9217024" cy="29523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 </a:t>
            </a: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ndara" pitchFamily="34" charset="0"/>
                <a:ea typeface="+mn-ea"/>
                <a:cs typeface="+mn-cs"/>
              </a:rPr>
              <a:t>24 мая во всех славянских странах торжественно прославляют создателей славянской письменности святых Кирилла и Мефодия</a:t>
            </a: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ndara" pitchFamily="34" charset="0"/>
                <a:ea typeface="+mn-ea"/>
                <a:cs typeface="+mn-cs"/>
              </a:rPr>
              <a:t>Славянская письменность была создана в 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ndara" pitchFamily="34" charset="0"/>
                <a:ea typeface="+mn-ea"/>
                <a:cs typeface="+mn-cs"/>
              </a:rPr>
              <a:t>IX</a:t>
            </a:r>
            <a:r>
              <a:rPr kumimoji="0" lang="en-US" sz="24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ndara" pitchFamily="34" charset="0"/>
                <a:ea typeface="+mn-ea"/>
                <a:cs typeface="+mn-cs"/>
              </a:rPr>
              <a:t> </a:t>
            </a: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ndara" pitchFamily="34" charset="0"/>
                <a:ea typeface="+mn-ea"/>
                <a:cs typeface="+mn-cs"/>
              </a:rPr>
              <a:t>веке. Новый алфавит получил название «кириллица» по имени одного из братьев, Константина, который, приняв монашество, стал Кириллом.           А помогал ему в богоугодном деле образования славянских народов старший брат Мефодий.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https://b1.culture.ru/c/801957.jpg"/>
          <p:cNvPicPr>
            <a:picLocks noChangeAspect="1" noChangeArrowheads="1"/>
          </p:cNvPicPr>
          <p:nvPr/>
        </p:nvPicPr>
        <p:blipFill>
          <a:blip r:embed="rId3" cstate="print"/>
          <a:srcRect r="4323"/>
          <a:stretch>
            <a:fillRect/>
          </a:stretch>
        </p:blipFill>
        <p:spPr bwMode="auto">
          <a:xfrm>
            <a:off x="0" y="-1"/>
            <a:ext cx="9906000" cy="6902401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906000" cy="1412776"/>
          </a:xfrm>
        </p:spPr>
        <p:txBody>
          <a:bodyPr>
            <a:normAutofit/>
          </a:bodyPr>
          <a:lstStyle/>
          <a:p>
            <a:r>
              <a:rPr lang="ru-RU" sz="39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27</a:t>
            </a:r>
            <a:r>
              <a:rPr lang="en-US" sz="39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 </a:t>
            </a:r>
            <a:r>
              <a:rPr lang="ru-RU" sz="39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мая</a:t>
            </a:r>
            <a:r>
              <a:rPr lang="en-US" sz="39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/>
            </a:r>
            <a:br>
              <a:rPr lang="en-US" sz="39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</a:br>
            <a:r>
              <a:rPr lang="ru-RU" sz="39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Общероссийский день библиотек</a:t>
            </a:r>
            <a:endParaRPr lang="ru-RU" sz="3900" b="1" dirty="0">
              <a:solidFill>
                <a:srgbClr val="C00000"/>
              </a:solidFill>
              <a:effectLst>
                <a:glow rad="228600">
                  <a:srgbClr val="FFFFFF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sp>
        <p:nvSpPr>
          <p:cNvPr id="4098" name="AutoShape 2" descr="https://cdn.wallpapersafari.com/26/94/xAJhQT.jpg"/>
          <p:cNvSpPr>
            <a:spLocks noChangeAspect="1" noChangeArrowheads="1"/>
          </p:cNvSpPr>
          <p:nvPr/>
        </p:nvSpPr>
        <p:spPr bwMode="auto">
          <a:xfrm>
            <a:off x="155575" y="-136525"/>
            <a:ext cx="296863" cy="296863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416496" y="1556792"/>
            <a:ext cx="8640960" cy="496855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lIns="108000" tIns="45720" rIns="108000" bIns="45720" rtlCol="0">
            <a:normAutofit fontScale="92500" lnSpcReduction="10000"/>
          </a:bodyPr>
          <a:lstStyle/>
          <a:p>
            <a:pPr lvl="0">
              <a:spcBef>
                <a:spcPct val="20000"/>
              </a:spcBef>
            </a:pPr>
            <a:r>
              <a:rPr lang="ru-RU" sz="2800" b="1" dirty="0" smtClean="0">
                <a:effectLst/>
                <a:latin typeface="Candara" pitchFamily="34" charset="0"/>
              </a:rPr>
              <a:t>Профессиональный праздник российских библиотекарей установлен Указом Президента РФ Б.Н. Ельцина от 27 мая 1995 года.</a:t>
            </a:r>
          </a:p>
          <a:p>
            <a:pPr lvl="0">
              <a:spcBef>
                <a:spcPct val="20000"/>
              </a:spcBef>
            </a:pPr>
            <a:r>
              <a:rPr lang="ru-RU" sz="2800" b="1" dirty="0" smtClean="0">
                <a:effectLst/>
                <a:latin typeface="Candara" pitchFamily="34" charset="0"/>
              </a:rPr>
              <a:t>Дата приурочена ко дню основания в 1795 году первой государственной общедоступной библиотеки России — Императорской публичной библиотеки, ныне Российской национальной библиотеки.</a:t>
            </a:r>
          </a:p>
          <a:p>
            <a:pPr lvl="0">
              <a:spcBef>
                <a:spcPct val="20000"/>
              </a:spcBef>
            </a:pPr>
            <a:r>
              <a:rPr lang="ru-RU" sz="2800" b="1" dirty="0" smtClean="0">
                <a:effectLst/>
                <a:latin typeface="Candara" pitchFamily="34" charset="0"/>
              </a:rPr>
              <a:t>Одна из главных задач праздника — отметить вклад библиотек в развитие культуры, науки и просвещения, их важнейшую роль в жизни общества. В библиотеках    в этот день проводятся различные мероприятия, направленные на привлечение новых читателей и повышение роли книги в жизни людей.</a:t>
            </a:r>
          </a:p>
          <a:p>
            <a:pPr lvl="0">
              <a:spcBef>
                <a:spcPct val="20000"/>
              </a:spcBef>
            </a:pPr>
            <a:endParaRPr kumimoji="0" lang="ru-RU" sz="28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>
                <a:glow rad="228600">
                  <a:srgbClr val="FFFFFF"/>
                </a:glow>
              </a:effectLst>
              <a:uLnTx/>
              <a:uFillTx/>
              <a:latin typeface="Candara" pitchFamily="34" charset="0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6" name="Picture 6" descr="https://funart.pro/uploads/posts/2020-05/1588322019_15-p-foni-s-pushkinim-32.jpg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rgbClr val="D9C3A5">
                <a:tint val="50000"/>
                <a:satMod val="180000"/>
              </a:srgbClr>
            </a:duotone>
          </a:blip>
          <a:srcRect l="10310" r="5459"/>
          <a:stretch>
            <a:fillRect/>
          </a:stretch>
        </p:blipFill>
        <p:spPr bwMode="auto">
          <a:xfrm>
            <a:off x="-1" y="0"/>
            <a:ext cx="9906001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08784" y="0"/>
            <a:ext cx="6897216" cy="2132856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6 июня</a:t>
            </a:r>
            <a:r>
              <a:rPr lang="en-US" sz="40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/>
            </a:r>
            <a:br>
              <a:rPr lang="en-US" sz="40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</a:br>
            <a:r>
              <a:rPr lang="ru-RU" sz="40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Пушкинский день в России </a:t>
            </a:r>
            <a:br>
              <a:rPr lang="ru-RU" sz="40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</a:br>
            <a:r>
              <a:rPr lang="ru-RU" sz="40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(День русского языка)</a:t>
            </a:r>
            <a:endParaRPr lang="ru-RU" sz="4000" b="1" dirty="0">
              <a:solidFill>
                <a:srgbClr val="C00000"/>
              </a:solidFill>
              <a:effectLst>
                <a:glow rad="228600">
                  <a:srgbClr val="FFFFFF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sp>
        <p:nvSpPr>
          <p:cNvPr id="4098" name="AutoShape 2" descr="https://cdn.wallpapersafari.com/26/94/xAJhQT.jpg"/>
          <p:cNvSpPr>
            <a:spLocks noChangeAspect="1" noChangeArrowheads="1"/>
          </p:cNvSpPr>
          <p:nvPr/>
        </p:nvSpPr>
        <p:spPr bwMode="auto">
          <a:xfrm>
            <a:off x="155575" y="-136525"/>
            <a:ext cx="296863" cy="296863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3512840" y="2204864"/>
            <a:ext cx="6393160" cy="4653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spcBef>
                <a:spcPct val="20000"/>
              </a:spcBef>
            </a:pPr>
            <a:r>
              <a:rPr lang="ru-RU" sz="2600" b="1" dirty="0" smtClean="0">
                <a:effectLst/>
                <a:latin typeface="Candara" pitchFamily="34" charset="0"/>
              </a:rPr>
              <a:t>Государственный статус день рождения поэта получил в 1997 г. согласно Указу президента РФ «О 200-летии со дня рождения А.С. Пушкина и установлении Пушкинского дня России».</a:t>
            </a:r>
          </a:p>
          <a:p>
            <a:pPr lvl="0">
              <a:spcBef>
                <a:spcPct val="20000"/>
              </a:spcBef>
            </a:pPr>
            <a:r>
              <a:rPr lang="ru-RU" sz="2600" b="1" dirty="0" smtClean="0">
                <a:effectLst/>
                <a:latin typeface="Candara" pitchFamily="34" charset="0"/>
              </a:rPr>
              <a:t>День русского языка установлен в 2011 г. </a:t>
            </a:r>
          </a:p>
          <a:p>
            <a:pPr lvl="0">
              <a:spcBef>
                <a:spcPct val="20000"/>
              </a:spcBef>
            </a:pPr>
            <a:r>
              <a:rPr lang="ru-RU" sz="2600" b="1" dirty="0" smtClean="0">
                <a:effectLst/>
                <a:latin typeface="Candara" pitchFamily="34" charset="0"/>
              </a:rPr>
              <a:t>В этот день проходит множество культурных мероприятий, посвященных творчеству великого поэта, литературе и русскому языку.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https://www.ppt-backgrounds.net/thumbs/free-love-of-the-book-for-powerpoint-love-clip-art-image.jpeg"/>
          <p:cNvPicPr>
            <a:picLocks noChangeAspect="1" noChangeArrowheads="1"/>
          </p:cNvPicPr>
          <p:nvPr/>
        </p:nvPicPr>
        <p:blipFill>
          <a:blip r:embed="rId2" cstate="print"/>
          <a:srcRect l="4205" t="11081"/>
          <a:stretch>
            <a:fillRect/>
          </a:stretch>
        </p:blipFill>
        <p:spPr bwMode="auto">
          <a:xfrm>
            <a:off x="0" y="-1"/>
            <a:ext cx="9906000" cy="6896194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714202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9 </a:t>
            </a:r>
            <a:r>
              <a:rPr lang="ru-RU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августа</a:t>
            </a:r>
            <a:r>
              <a:rPr lang="en-US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/>
            </a:r>
            <a:br>
              <a:rPr lang="en-US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</a:br>
            <a:r>
              <a:rPr lang="ru-RU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Всемирный день книголюбов</a:t>
            </a:r>
            <a:br>
              <a:rPr lang="ru-RU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</a:br>
            <a:r>
              <a:rPr lang="ru-RU" sz="36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(</a:t>
            </a:r>
            <a:r>
              <a:rPr lang="en-US" sz="36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Book Lovers Day</a:t>
            </a:r>
            <a:r>
              <a:rPr lang="ru-RU" sz="36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)</a:t>
            </a:r>
            <a:endParaRPr lang="ru-RU" sz="3600" b="1" dirty="0">
              <a:solidFill>
                <a:srgbClr val="C00000"/>
              </a:solidFill>
              <a:effectLst>
                <a:glow rad="228600">
                  <a:srgbClr val="FFFFFF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60512" y="2204864"/>
            <a:ext cx="8568952" cy="396044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b="1" dirty="0" smtClean="0">
                <a:latin typeface="Candara" pitchFamily="34" charset="0"/>
              </a:rPr>
              <a:t>Праздник появился в Америке. Практически сразу он приобрёл поклонников и в других странах, и теперь ежегодно отмечается по всему миру 9 августа.</a:t>
            </a:r>
          </a:p>
          <a:p>
            <a:pPr marL="0" indent="0">
              <a:buNone/>
            </a:pPr>
            <a:r>
              <a:rPr lang="ru-RU" sz="2800" b="1" dirty="0" smtClean="0">
                <a:latin typeface="Candara" pitchFamily="34" charset="0"/>
              </a:rPr>
              <a:t>В этот день книжные магазины и издательства проводят выставки и ярмарки-распродажи. Писатели проводят презентации своих новых произведений, встречи с читателями.</a:t>
            </a:r>
          </a:p>
        </p:txBody>
      </p:sp>
      <p:sp>
        <p:nvSpPr>
          <p:cNvPr id="4098" name="AutoShape 2" descr="https://cdn.wallpapersafari.com/26/94/xAJhQT.jpg"/>
          <p:cNvSpPr>
            <a:spLocks noChangeAspect="1" noChangeArrowheads="1"/>
          </p:cNvSpPr>
          <p:nvPr/>
        </p:nvSpPr>
        <p:spPr bwMode="auto">
          <a:xfrm>
            <a:off x="155575" y="-136525"/>
            <a:ext cx="296863" cy="296863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8" name="Picture 4" descr="https://www.zastavki.com/pictures/originals/2015/Backgrounds_Background_exercise_book_099093_.jpg"/>
          <p:cNvPicPr>
            <a:picLocks noChangeAspect="1" noChangeArrowheads="1"/>
          </p:cNvPicPr>
          <p:nvPr/>
        </p:nvPicPr>
        <p:blipFill>
          <a:blip r:embed="rId2" cstate="print"/>
          <a:srcRect r="18750"/>
          <a:stretch>
            <a:fillRect/>
          </a:stretch>
        </p:blipFill>
        <p:spPr bwMode="auto">
          <a:xfrm>
            <a:off x="-1" y="-1"/>
            <a:ext cx="9906001" cy="6858001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0"/>
            <a:ext cx="8915400" cy="1844824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8 сентября</a:t>
            </a:r>
            <a:r>
              <a:rPr lang="en-US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/>
            </a:r>
            <a:br>
              <a:rPr lang="en-US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</a:br>
            <a:r>
              <a:rPr lang="ru-RU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Международный день грамотности</a:t>
            </a:r>
            <a:br>
              <a:rPr lang="ru-RU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</a:br>
            <a:r>
              <a:rPr lang="ru-RU" sz="36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(</a:t>
            </a:r>
            <a:r>
              <a:rPr lang="en-US" sz="36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International Literacy Day</a:t>
            </a:r>
            <a:r>
              <a:rPr lang="ru-RU" sz="36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)</a:t>
            </a:r>
            <a:endParaRPr lang="ru-RU" sz="3600" b="1" dirty="0">
              <a:solidFill>
                <a:srgbClr val="C00000"/>
              </a:solidFill>
              <a:effectLst>
                <a:glow rad="228600">
                  <a:srgbClr val="FFFFFF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7560" y="1961456"/>
            <a:ext cx="9906000" cy="161156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b="1" dirty="0" smtClean="0"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Он был учрежден ЮНЕСКО в 1966 году с целью напомнить      о важности грамотности в жизни людей и общества и о необходимости укрепления усилий по ее распространению.</a:t>
            </a:r>
          </a:p>
        </p:txBody>
      </p:sp>
      <p:pic>
        <p:nvPicPr>
          <p:cNvPr id="36866" name="Picture 2" descr="https://avatars.mds.yandex.net/get-zen_doc/1565406/pub_5d880d12f73d9d00ae60b511_5d880d88e4fff000ad42166a/scale_120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8464" y="3645024"/>
            <a:ext cx="3152800" cy="2573714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3296816" y="3416801"/>
            <a:ext cx="6624736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Дата празднования 8 сентября — день торжественного открытия в Тегеране    в сентябре 1965 года «Всемирной конференции министров образования по ликвидации неграмотности».</a:t>
            </a:r>
          </a:p>
          <a:p>
            <a:r>
              <a:rPr lang="ru-RU" sz="2800" b="1" dirty="0" smtClean="0"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Ежегодно День грамотности посвящен определенной теме.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8" name="Picture 6" descr="https://krot.info/uploads/posts/2020-01/1579529792_16-26.jpg"/>
          <p:cNvPicPr>
            <a:picLocks noChangeAspect="1" noChangeArrowheads="1"/>
          </p:cNvPicPr>
          <p:nvPr/>
        </p:nvPicPr>
        <p:blipFill>
          <a:blip r:embed="rId3" cstate="print"/>
          <a:srcRect l="18750"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906000" cy="1916832"/>
          </a:xfrm>
        </p:spPr>
        <p:txBody>
          <a:bodyPr>
            <a:normAutofit fontScale="90000"/>
          </a:bodyPr>
          <a:lstStyle/>
          <a:p>
            <a:r>
              <a:rPr lang="ru-RU" sz="42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26 октября</a:t>
            </a:r>
            <a:r>
              <a:rPr lang="en-US" sz="42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/>
            </a:r>
            <a:br>
              <a:rPr lang="en-US" sz="42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</a:br>
            <a:r>
              <a:rPr lang="ru-RU" sz="42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Международный день школьных библиотек</a:t>
            </a:r>
            <a:r>
              <a:rPr lang="ru-RU" sz="40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/>
            </a:r>
            <a:br>
              <a:rPr lang="ru-RU" sz="40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</a:br>
            <a:r>
              <a:rPr lang="ru-RU" sz="36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(</a:t>
            </a:r>
            <a:r>
              <a:rPr lang="en-US" sz="36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International School Library Day</a:t>
            </a:r>
            <a:r>
              <a:rPr lang="ru-RU" sz="36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)</a:t>
            </a:r>
          </a:p>
        </p:txBody>
      </p:sp>
      <p:sp>
        <p:nvSpPr>
          <p:cNvPr id="4098" name="AutoShape 2" descr="https://cdn.wallpapersafari.com/26/94/xAJhQT.jpg"/>
          <p:cNvSpPr>
            <a:spLocks noChangeAspect="1" noChangeArrowheads="1"/>
          </p:cNvSpPr>
          <p:nvPr/>
        </p:nvSpPr>
        <p:spPr bwMode="auto">
          <a:xfrm>
            <a:off x="155575" y="-136525"/>
            <a:ext cx="296863" cy="296863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2864768" y="2016224"/>
            <a:ext cx="7041232" cy="484177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 lvl="0">
              <a:spcBef>
                <a:spcPct val="20000"/>
              </a:spcBef>
            </a:pPr>
            <a:r>
              <a:rPr lang="ru-RU" sz="2600" b="1" dirty="0" smtClean="0">
                <a:effectLst/>
                <a:latin typeface="Candara" pitchFamily="34" charset="0"/>
              </a:rPr>
              <a:t>Отмечается ежегодно в четвертый понедельник октября, начиная с 1999 года, по инициативе ЮНЕСКО. Каждый год праздник посвящён определённой теме.</a:t>
            </a:r>
          </a:p>
          <a:p>
            <a:pPr lvl="0">
              <a:spcBef>
                <a:spcPct val="20000"/>
              </a:spcBef>
            </a:pPr>
            <a:r>
              <a:rPr lang="ru-RU" sz="2600" b="1" dirty="0" smtClean="0">
                <a:effectLst/>
                <a:latin typeface="Candara" pitchFamily="34" charset="0"/>
              </a:rPr>
              <a:t>В 2008 году было объявлено, что день школьных библиотек преобразуется в </a:t>
            </a:r>
            <a:r>
              <a:rPr lang="ru-RU" sz="2600" b="1" dirty="0" smtClean="0">
                <a:latin typeface="Candara" pitchFamily="34" charset="0"/>
              </a:rPr>
              <a:t>международный </a:t>
            </a:r>
            <a:r>
              <a:rPr lang="ru-RU" sz="2600" b="1" dirty="0" smtClean="0">
                <a:effectLst/>
                <a:latin typeface="Candara" pitchFamily="34" charset="0"/>
              </a:rPr>
              <a:t>месячник.</a:t>
            </a:r>
          </a:p>
          <a:p>
            <a:pPr lvl="0">
              <a:spcBef>
                <a:spcPct val="20000"/>
              </a:spcBef>
            </a:pPr>
            <a:r>
              <a:rPr lang="ru-RU" sz="2600" b="1" dirty="0" smtClean="0">
                <a:effectLst/>
                <a:latin typeface="Candara" pitchFamily="34" charset="0"/>
              </a:rPr>
              <a:t>В традиционной программе месячника – съезды школьных библиотекарей, презентации профессии «педагог-библиотекарь», чествование ветеранов библиотечного дела, семинары, мероприятия для школьников, родителей и учителей </a:t>
            </a:r>
            <a:r>
              <a:rPr lang="ru-RU" sz="2600" b="1" dirty="0" smtClean="0">
                <a:latin typeface="Candara" pitchFamily="34" charset="0"/>
              </a:rPr>
              <a:t>(конкурсы, конференции, выставки)</a:t>
            </a:r>
            <a:r>
              <a:rPr lang="ru-RU" sz="2600" b="1" dirty="0" smtClean="0">
                <a:effectLst/>
                <a:latin typeface="Candara" pitchFamily="34" charset="0"/>
              </a:rPr>
              <a:t>. </a:t>
            </a:r>
          </a:p>
        </p:txBody>
      </p:sp>
      <p:pic>
        <p:nvPicPr>
          <p:cNvPr id="38914" name="Picture 2" descr="https://t-library.krd.muzkult.ru/media/2018/08/08/1228844391/image_image_3953104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2587" y="2636912"/>
            <a:ext cx="2680173" cy="310058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273</TotalTime>
  <Words>727</Words>
  <Application>Microsoft Office PowerPoint</Application>
  <PresentationFormat>Лист A4 (210x297 мм)</PresentationFormat>
  <Paragraphs>55</Paragraphs>
  <Slides>14</Slides>
  <Notes>6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ПРАЗДНИКИ  КНИГОЛЮБОВ</vt:lpstr>
      <vt:lpstr>14 февраля Международный день дарения книг (International Book Giving Day)</vt:lpstr>
      <vt:lpstr>3 марта Всемирный день писателя (World Day of the writer)</vt:lpstr>
      <vt:lpstr>14 марта День православной книги</vt:lpstr>
      <vt:lpstr>21 марта Всемирный день поэзии  (World Poetry Day)</vt:lpstr>
      <vt:lpstr>2 апреля Международный день детской книги (International Children's Book Day)</vt:lpstr>
      <vt:lpstr>23 апреля Всемирный день книги и авторского права (World Book and Copyright Day)</vt:lpstr>
      <vt:lpstr>16 мая День биографов (Biographers Day)</vt:lpstr>
      <vt:lpstr>24 мая День славянской письменности и культуры</vt:lpstr>
      <vt:lpstr>27 мая Общероссийский день библиотек</vt:lpstr>
      <vt:lpstr>6 июня Пушкинский день в России  (День русского языка)</vt:lpstr>
      <vt:lpstr>9 августа Всемирный день книголюбов (Book Lovers Day)</vt:lpstr>
      <vt:lpstr>8 сентября Международный день грамотности (International Literacy Day)</vt:lpstr>
      <vt:lpstr>26 октября Международный день школьных библиотек (International School Library Day)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ТЕХПРОМ</dc:creator>
  <cp:lastModifiedBy>ТЕХПРОМ</cp:lastModifiedBy>
  <cp:revision>75</cp:revision>
  <dcterms:created xsi:type="dcterms:W3CDTF">2020-08-09T09:09:40Z</dcterms:created>
  <dcterms:modified xsi:type="dcterms:W3CDTF">2020-08-09T13:46:26Z</dcterms:modified>
</cp:coreProperties>
</file>