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69" r:id="rId3"/>
    <p:sldId id="370" r:id="rId4"/>
    <p:sldId id="371" r:id="rId5"/>
    <p:sldId id="372" r:id="rId6"/>
    <p:sldId id="373" r:id="rId7"/>
    <p:sldId id="374" r:id="rId8"/>
    <p:sldId id="375" r:id="rId9"/>
    <p:sldId id="334" r:id="rId10"/>
    <p:sldId id="340" r:id="rId11"/>
    <p:sldId id="341" r:id="rId12"/>
    <p:sldId id="342" r:id="rId13"/>
    <p:sldId id="343" r:id="rId14"/>
    <p:sldId id="344" r:id="rId15"/>
    <p:sldId id="345" r:id="rId16"/>
    <p:sldId id="346" r:id="rId17"/>
    <p:sldId id="347" r:id="rId18"/>
    <p:sldId id="348" r:id="rId19"/>
    <p:sldId id="349" r:id="rId20"/>
    <p:sldId id="350" r:id="rId21"/>
    <p:sldId id="351" r:id="rId22"/>
    <p:sldId id="352" r:id="rId23"/>
    <p:sldId id="353" r:id="rId24"/>
    <p:sldId id="354" r:id="rId25"/>
    <p:sldId id="355" r:id="rId26"/>
    <p:sldId id="356" r:id="rId27"/>
    <p:sldId id="357" r:id="rId28"/>
    <p:sldId id="358" r:id="rId29"/>
    <p:sldId id="359" r:id="rId30"/>
    <p:sldId id="360" r:id="rId31"/>
    <p:sldId id="361" r:id="rId32"/>
    <p:sldId id="362" r:id="rId33"/>
    <p:sldId id="363" r:id="rId34"/>
    <p:sldId id="364" r:id="rId35"/>
    <p:sldId id="365" r:id="rId36"/>
    <p:sldId id="366" r:id="rId37"/>
    <p:sldId id="367" r:id="rId38"/>
    <p:sldId id="368" r:id="rId39"/>
    <p:sldId id="295" r:id="rId40"/>
    <p:sldId id="288" r:id="rId41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3" d="100"/>
          <a:sy n="63" d="100"/>
        </p:scale>
        <p:origin x="-1362" y="-12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4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abirint.ru/reviews/goods/138926/" TargetMode="External"/><Relationship Id="rId13" Type="http://schemas.openxmlformats.org/officeDocument/2006/relationships/hyperlink" Target="https://akdb22.ru/wp-content/uploads/2021/08/Verkin.png" TargetMode="External"/><Relationship Id="rId3" Type="http://schemas.openxmlformats.org/officeDocument/2006/relationships/hyperlink" Target="https://www.livelib.ru/book/1002934108-nadvigaetsya-beda-rej-bredberi" TargetMode="External"/><Relationship Id="rId7" Type="http://schemas.openxmlformats.org/officeDocument/2006/relationships/hyperlink" Target="https://cv1.litres.ru/pub/c/cover/8113317.jpg" TargetMode="External"/><Relationship Id="rId12" Type="http://schemas.openxmlformats.org/officeDocument/2006/relationships/hyperlink" Target="https://vseskazki.su/prokofeva-sofya/klad-pod-starym-dubom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ir-knig.com/read_187250-1" TargetMode="External"/><Relationship Id="rId11" Type="http://schemas.openxmlformats.org/officeDocument/2006/relationships/hyperlink" Target="https://www.labirint.ru/books/609585/" TargetMode="External"/><Relationship Id="rId5" Type="http://schemas.openxmlformats.org/officeDocument/2006/relationships/hyperlink" Target="https://fantlab.ru/work282148" TargetMode="External"/><Relationship Id="rId10" Type="http://schemas.openxmlformats.org/officeDocument/2006/relationships/hyperlink" Target="https://www.livelib.ru/book/1000466244-35-kilo-nadezhdy-anna-gavalda" TargetMode="External"/><Relationship Id="rId4" Type="http://schemas.openxmlformats.org/officeDocument/2006/relationships/hyperlink" Target="https://www.livelib.ru/book/1000738537-znak-bedy-vasil-bykov" TargetMode="External"/><Relationship Id="rId9" Type="http://schemas.openxmlformats.org/officeDocument/2006/relationships/hyperlink" Target="https://www.labirint.ru/reviews/goods/370701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лажки - коп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3122" cy="68580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 rot="20660805">
            <a:off x="8952393" y="741616"/>
            <a:ext cx="980125" cy="1259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!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 rot="844362">
            <a:off x="-72305" y="540185"/>
            <a:ext cx="1296144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С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 rot="599489">
            <a:off x="1902892" y="1003767"/>
            <a:ext cx="122413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Ю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 rot="422239">
            <a:off x="2950479" y="1117775"/>
            <a:ext cx="115212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Б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800872" y="1196752"/>
            <a:ext cx="144016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И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 rot="21433409">
            <a:off x="4771735" y="1230770"/>
            <a:ext cx="144016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Л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 rot="21390373">
            <a:off x="5888580" y="1154542"/>
            <a:ext cx="1226249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Е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 rot="21034608">
            <a:off x="6894086" y="1043052"/>
            <a:ext cx="11623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Е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 rot="20853864">
            <a:off x="7735526" y="889256"/>
            <a:ext cx="149463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М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2772" name="Picture 4" descr="http://i26.fastpic.ru/big/2012/0530/d4/c8b2e9280c5bbcda6cb86bff60e27ed4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7566" y="2420888"/>
            <a:ext cx="3179250" cy="4365104"/>
          </a:xfrm>
          <a:prstGeom prst="rect">
            <a:avLst/>
          </a:prstGeom>
          <a:noFill/>
        </p:spPr>
      </p:pic>
      <p:pic>
        <p:nvPicPr>
          <p:cNvPr id="32778" name="Picture 10" descr="http://sovprof.pskov.ru/pics/kultura/hd1_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7437818">
            <a:off x="7294089" y="4510637"/>
            <a:ext cx="2309981" cy="2483851"/>
          </a:xfrm>
          <a:prstGeom prst="rect">
            <a:avLst/>
          </a:prstGeom>
          <a:noFill/>
        </p:spPr>
      </p:pic>
      <p:pic>
        <p:nvPicPr>
          <p:cNvPr id="2" name="Picture 2" descr="C:\Users\e.vaseneva\Pictures\книги-юбиляры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0592" y="3068960"/>
            <a:ext cx="7643813" cy="2524125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426057" y="116632"/>
            <a:ext cx="7056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ndara" pitchFamily="34" charset="0"/>
                <a:ea typeface="+mj-ea"/>
                <a:cs typeface="+mj-cs"/>
              </a:rPr>
              <a:t>Районная центральная библиотека</a:t>
            </a:r>
            <a:br>
              <a:rPr lang="ru-RU" sz="2000" b="1" dirty="0">
                <a:latin typeface="Candara" pitchFamily="34" charset="0"/>
                <a:ea typeface="+mj-ea"/>
                <a:cs typeface="+mj-cs"/>
              </a:rPr>
            </a:br>
            <a:r>
              <a:rPr lang="ru-RU" sz="2000" b="1" dirty="0">
                <a:latin typeface="Candara" pitchFamily="34" charset="0"/>
                <a:ea typeface="+mj-ea"/>
                <a:cs typeface="+mj-cs"/>
              </a:rPr>
              <a:t>МБУК «Медведевская ЦБС»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0632" y="5574883"/>
            <a:ext cx="70567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Часть 2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558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620688"/>
            <a:ext cx="4896544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</a:t>
            </a:r>
            <a:r>
              <a:rPr lang="ru-RU" sz="2800" b="1" dirty="0" err="1" smtClean="0">
                <a:latin typeface="Candara" pitchFamily="34" charset="0"/>
              </a:rPr>
              <a:t>Рэя</a:t>
            </a:r>
            <a:r>
              <a:rPr lang="ru-RU" sz="2800" b="1" dirty="0" smtClean="0">
                <a:latin typeface="Candara" pitchFamily="34" charset="0"/>
              </a:rPr>
              <a:t> Брэдбери </a:t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«Вино из одуванчиков» </a:t>
            </a:r>
            <a:r>
              <a:rPr lang="ru-RU" sz="2800" b="1" dirty="0" smtClean="0">
                <a:latin typeface="Candara" pitchFamily="34" charset="0"/>
              </a:rPr>
              <a:t>(1957)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0872" y="3789040"/>
            <a:ext cx="5184576" cy="2304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В книге описано лето </a:t>
            </a:r>
            <a:r>
              <a:rPr lang="ru-RU" sz="2000" dirty="0" smtClean="0">
                <a:latin typeface="Candara" pitchFamily="34" charset="0"/>
              </a:rPr>
              <a:t>двенадцатилетнего мальчика: лето, наполненное событиями радостными и печальными, загадочными и тревожными; лето, когда каждый день совершаются удивительные открытия, главное из которых - ты живой, ты дышишь, ты чувствуешь! 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764704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www.kino-teatr.ru/blog/276/33136.jpg"/>
          <p:cNvPicPr>
            <a:picLocks noChangeAspect="1" noChangeArrowheads="1"/>
          </p:cNvPicPr>
          <p:nvPr/>
        </p:nvPicPr>
        <p:blipFill>
          <a:blip r:embed="rId3" cstate="print"/>
          <a:srcRect l="22243" r="24007"/>
          <a:stretch>
            <a:fillRect/>
          </a:stretch>
        </p:blipFill>
        <p:spPr bwMode="auto">
          <a:xfrm>
            <a:off x="6837209" y="980727"/>
            <a:ext cx="2220247" cy="26642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6322" name="Picture 2" descr="https://main-cdn.goods.ru/hlr-system/1598346/100023093140b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4568" y="2420888"/>
            <a:ext cx="2448272" cy="3672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9540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620688"/>
            <a:ext cx="4896544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сказки Софьи Прокофьевой</a:t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«Ученик волшебника» </a:t>
            </a:r>
            <a:r>
              <a:rPr lang="ru-RU" sz="2800" b="1" dirty="0" smtClean="0">
                <a:latin typeface="Candara" pitchFamily="34" charset="0"/>
              </a:rPr>
              <a:t>(1957)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60912" y="4149080"/>
            <a:ext cx="4608512" cy="2088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Самая первая сказка из цикла «Повелитель волшебных ключей», начало приключений волшебника Алёши и его «верного оруженосца» кота Васьки.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764704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8370" name="Picture 2" descr="https://cdn1.ozone.ru/multimedia/10122078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0592" y="2564904"/>
            <a:ext cx="2232248" cy="3487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8372" name="Picture 4" descr="https://img.labirint.ru/images/upl/descripts/pic_1532422704.pn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6969224" y="908719"/>
            <a:ext cx="1944216" cy="27530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05442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644691"/>
            <a:ext cx="4896544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Бориса Пастернака</a:t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«Доктор Живаго» </a:t>
            </a:r>
            <a:r>
              <a:rPr lang="ru-RU" sz="2800" b="1" dirty="0" smtClean="0">
                <a:latin typeface="Candara" pitchFamily="34" charset="0"/>
              </a:rPr>
              <a:t>(1957)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2840" y="3645024"/>
            <a:ext cx="5616624" cy="2520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История жизни и любви доктора Живаго, его судьбы, исковерканной холодной рукой войны - Первой мировой, перешедшей в гражданскую. Главный герой романа -  отважный, стойкий, спасающий жизни таких же простых людей, затянутых водоворотом войны, вместе с ними терпит голод и разруху в период смены власти. 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788707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9394" name="Picture 2" descr="http://borispasternack.narod.ru/images/Boris/27.JPG"/>
          <p:cNvPicPr>
            <a:picLocks noChangeAspect="1" noChangeArrowheads="1"/>
          </p:cNvPicPr>
          <p:nvPr/>
        </p:nvPicPr>
        <p:blipFill>
          <a:blip r:embed="rId3" cstate="print"/>
          <a:srcRect b="5859"/>
          <a:stretch>
            <a:fillRect/>
          </a:stretch>
        </p:blipFill>
        <p:spPr bwMode="auto">
          <a:xfrm>
            <a:off x="7041232" y="932723"/>
            <a:ext cx="1872208" cy="24962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9398" name="Picture 6" descr="https://images.wbstatic.net/big/new/2020000/2029728-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2520" y="2348880"/>
            <a:ext cx="2916324" cy="38884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8507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2680" y="565777"/>
            <a:ext cx="4896544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Владимира Богомолова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«Иван» </a:t>
            </a:r>
            <a:r>
              <a:rPr lang="ru-RU" sz="2800" b="1" dirty="0" smtClean="0">
                <a:latin typeface="Candara" pitchFamily="34" charset="0"/>
              </a:rPr>
              <a:t>(1957)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6856" y="3717032"/>
            <a:ext cx="4896544" cy="2520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Двенадцатилетний Иван – настоящий разведчик. Маленький и незаметный          в тылу, он делает эту взрослую работу лучше, чем многие старшие товарищи. Учиться он собирается, но когда-нибудь потом, после войны. А пока он должен отомстить врагам за свою семью.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8544" y="709793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0418" name="Picture 2" descr="https://sun9-5.userapi.com/impg/QR1P_aNUCIRIqB1Jpd_YN2wp_A-utaz5C9H7FA/tvyLySWTm0g.jpg?size=604x461&amp;quality=96&amp;sign=2b89b6ac041d7b3e07404012eff4b77d&amp;type=album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189"/>
          <a:stretch>
            <a:fillRect/>
          </a:stretch>
        </p:blipFill>
        <p:spPr bwMode="auto">
          <a:xfrm>
            <a:off x="6969224" y="781801"/>
            <a:ext cx="1800200" cy="2935231"/>
          </a:xfrm>
          <a:prstGeom prst="rect">
            <a:avLst/>
          </a:prstGeom>
          <a:noFill/>
        </p:spPr>
      </p:pic>
      <p:pic>
        <p:nvPicPr>
          <p:cNvPr id="60422" name="Picture 6" descr="http://bibliobel.ru/media/k2/items/cache/b4d7de5ff725512a637402454dd08203_X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6576" y="2420888"/>
            <a:ext cx="2185530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63191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2680" y="476672"/>
            <a:ext cx="4896544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рассказа Михаила Шолохова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«Судьба человека» </a:t>
            </a:r>
            <a:r>
              <a:rPr lang="ru-RU" sz="2800" b="1" dirty="0" smtClean="0">
                <a:latin typeface="Candara" pitchFamily="34" charset="0"/>
              </a:rPr>
              <a:t>(1957)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0872" y="3717032"/>
            <a:ext cx="5328592" cy="2520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Candara" pitchFamily="34" charset="0"/>
              </a:rPr>
              <a:t>Рассказ о мужестве, не сломленном жестокой судьбой. Рассказ о </a:t>
            </a:r>
            <a:r>
              <a:rPr lang="ru-RU" sz="2000" dirty="0" smtClean="0">
                <a:latin typeface="Candara" pitchFamily="34" charset="0"/>
              </a:rPr>
              <a:t>русском человеке</a:t>
            </a:r>
            <a:r>
              <a:rPr lang="ru-RU" sz="2000" dirty="0">
                <a:latin typeface="Candara" pitchFamily="34" charset="0"/>
              </a:rPr>
              <a:t>, прошедшем сквозь огонь войны, ужасы фашистского плена и рабства, потерявшего всю семью, но сохранившего, несмотря </a:t>
            </a:r>
            <a:r>
              <a:rPr lang="ru-RU" sz="2000" dirty="0" smtClean="0">
                <a:latin typeface="Candara" pitchFamily="34" charset="0"/>
              </a:rPr>
              <a:t>ни на что</a:t>
            </a:r>
            <a:r>
              <a:rPr lang="ru-RU" sz="2000" dirty="0">
                <a:latin typeface="Candara" pitchFamily="34" charset="0"/>
              </a:rPr>
              <a:t>, железную волю к жизни. 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8544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216" y="730424"/>
            <a:ext cx="2247788" cy="3130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60" y="2182619"/>
            <a:ext cx="2664296" cy="399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7440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2680" y="692696"/>
            <a:ext cx="4896544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повести Аркадия и Бориса Стругацких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«Страна багровых туч» </a:t>
            </a:r>
            <a:r>
              <a:rPr lang="ru-RU" sz="2800" b="1" dirty="0" smtClean="0">
                <a:latin typeface="Candara" pitchFamily="34" charset="0"/>
              </a:rPr>
              <a:t>(1952 - 1957)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6856" y="3861048"/>
            <a:ext cx="5112568" cy="2376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Повесть рассказывает о тяжелой и опасной, полной драматических событий экспедиции на Венеру, одну из самых малодоступных планет солнечной системы, где было обнаружено необычайно богатое месторождение радиоактивных руд.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8544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42" name="Picture 2" descr="https://avatars.mds.yandex.net/get-zen_doc/1350031/pub_5cd126b45b121f00ae33fa73_5cd126ddfd2dc300af7c0241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5208" y="764704"/>
            <a:ext cx="1998222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44" name="Picture 4" descr="https://www.spbdk.ru/upload/iblock/bd4/bd4a5b80267b5648f1427bf2f03400f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6576" y="2780928"/>
            <a:ext cx="2232248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68468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4648" y="644150"/>
            <a:ext cx="5256584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Юрия Бондарева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«Батальоны просят огня» </a:t>
            </a:r>
            <a:r>
              <a:rPr lang="ru-RU" sz="2800" b="1" dirty="0" smtClean="0">
                <a:latin typeface="Candara" pitchFamily="34" charset="0"/>
              </a:rPr>
              <a:t>(1957)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0872" y="3717032"/>
            <a:ext cx="4896544" cy="2520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В центре повести — ситуация, когда изменился план наступательной операции и подразделения, форсировавшие Днепр, оказались без огневой поддержки, фактически обреченными на гибель,       но стояли до конца — отвлекая на себя внимание врага, оттягивая его силы… 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0512" y="78816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2466" name="Picture 2" descr="http://xn--80alhdjhdcxhy5hl.xn--p1ai/sites/zhurmir/files/authors/bondarev_yuri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1232" y="860173"/>
            <a:ext cx="2028909" cy="27128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2468" name="Picture 4" descr="https://cdn1.ozone.ru/multimedia/10059496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8584" y="2348880"/>
            <a:ext cx="2276893" cy="3672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06253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0632" y="692696"/>
            <a:ext cx="5616624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Владимира Железникова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«Чудак из 6»Б» </a:t>
            </a:r>
            <a:r>
              <a:rPr lang="ru-RU" sz="2800" b="1" dirty="0" smtClean="0">
                <a:latin typeface="Candara" pitchFamily="34" charset="0"/>
              </a:rPr>
              <a:t>(1962)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2840" y="3501008"/>
            <a:ext cx="5112568" cy="29523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Знаменитая повесть о мальчике Борисе </a:t>
            </a:r>
            <a:r>
              <a:rPr lang="ru-RU" sz="2000" dirty="0" err="1" smtClean="0">
                <a:latin typeface="Candara" pitchFamily="34" charset="0"/>
              </a:rPr>
              <a:t>Збандуто</a:t>
            </a:r>
            <a:r>
              <a:rPr lang="ru-RU" sz="2000" dirty="0" smtClean="0">
                <a:latin typeface="Candara" pitchFamily="34" charset="0"/>
              </a:rPr>
              <a:t> - хулигане и разгильдяе, которого назначили вожатым первого класса. Поначалу все его одноклассники смеялись над ним. Да и он сам не хотел брать на себя такую ответственность. Какие только приключения не происходили с ним и его подопечными! 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649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7346" name="Picture 2" descr="VKZheleznik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1096" y="764703"/>
            <a:ext cx="1858368" cy="25758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7348" name="Picture 4" descr="https://booksrus.fr/upload/iblock/2d8/2d82a64d159c868d9490e2ca6825e63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8504" y="2636912"/>
            <a:ext cx="3384376" cy="3384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773176"/>
            <a:ext cx="4968552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Валерия Медведева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«Баранкин, будь человеком!» </a:t>
            </a:r>
            <a:r>
              <a:rPr lang="ru-RU" sz="2800" b="1" dirty="0" smtClean="0">
                <a:latin typeface="Candara" pitchFamily="34" charset="0"/>
              </a:rPr>
              <a:t>(1962)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2840" y="3789040"/>
            <a:ext cx="5616624" cy="26642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Сказочная повесть о том, как двум мальчишкам вдруг надоело получать двойки, выслушивать нотации и все время делать то, что им говорят. После удивительных превращений в воробьев, бабочек и муравьев и множества невероятных приключений ребята наконец понимают, как же это все-таки здорово быть человеком! 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70116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3490" name="Picture 2" descr="В 1957 году в детском журнале «Мурзилка» вышло первое произведение Валерия Медведева – сказка «Голоса»."/>
          <p:cNvPicPr>
            <a:picLocks noChangeAspect="1" noChangeArrowheads="1"/>
          </p:cNvPicPr>
          <p:nvPr/>
        </p:nvPicPr>
        <p:blipFill>
          <a:blip r:embed="rId3" cstate="print"/>
          <a:srcRect l="5172" t="3961" r="6897" b="4946"/>
          <a:stretch>
            <a:fillRect/>
          </a:stretch>
        </p:blipFill>
        <p:spPr bwMode="auto">
          <a:xfrm>
            <a:off x="6969224" y="845184"/>
            <a:ext cx="2016224" cy="27278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3492" name="Picture 4" descr="https://cdn1.ozone.ru/s3/multimedia-e/60076175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2560" y="2762346"/>
            <a:ext cx="2088232" cy="3233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620688"/>
            <a:ext cx="5040560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Эриха Марии Ремарка </a:t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«Ночь в Лиссабоне» </a:t>
            </a:r>
            <a:r>
              <a:rPr lang="ru-RU" sz="2800" b="1" dirty="0" smtClean="0">
                <a:latin typeface="Candara" pitchFamily="34" charset="0"/>
              </a:rPr>
              <a:t>(1962)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2840" y="3789040"/>
            <a:ext cx="5400600" cy="2232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Главный герой отчаянно стремится найти билет на корабль в США, чтобы спасти свою жену и себя от ужасов нацизма, и вот какой-то незнакомец готов просто подарить ему драгоценные билеты – в обмен на готовность выслушать его длинную историю.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764704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3252" name="Picture 4" descr="https://1.bp.blogspot.com/-ox_ahdkvZhw/YGhm7ZBRXNI/AAAAAAABux4/UJQFYMX2aPUOe_v_mhfY_EyZTy2IDCp5QCLcBGAsYHQ/s1600/scale_1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9343" y="908720"/>
            <a:ext cx="2108113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8" name="Picture 2" descr="https://i.pinimg.com/originals/aa/a4/41/aaa441932fe31515cc75c330ab066ea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50"/>
          <a:stretch>
            <a:fillRect/>
          </a:stretch>
        </p:blipFill>
        <p:spPr bwMode="auto">
          <a:xfrm>
            <a:off x="992560" y="2348880"/>
            <a:ext cx="2232248" cy="36759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2680" y="476672"/>
            <a:ext cx="4896544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Аркадия и Бориса Стругацких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«Стажеры» </a:t>
            </a:r>
            <a:r>
              <a:rPr lang="ru-RU" sz="2800" b="1" dirty="0" smtClean="0">
                <a:latin typeface="Candara" pitchFamily="34" charset="0"/>
              </a:rPr>
              <a:t>(1962)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8864" y="4005064"/>
            <a:ext cx="4824536" cy="2088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Увлекательная история пилотов-звездолетчиков, их путешествий и приключений на далеких планетах, верной дружбы, мужества и самоотверженной отваги.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8544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42" name="Picture 2" descr="https://avatars.mds.yandex.net/get-zen_doc/1350031/pub_5cd126b45b121f00ae33fa73_5cd126ddfd2dc300af7c0241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9234" y="764704"/>
            <a:ext cx="1998222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5538" name="Picture 2" descr="https://avatars.mds.yandex.net/get-zen_doc/114944/pub_5f996aae0e34a96ab35447e4_5f996e0b5142496dd115fba0/scale_120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2600" y="2276872"/>
            <a:ext cx="2052691" cy="38884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2680" y="692696"/>
            <a:ext cx="4896544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и публикации повести Аркадия и Бориса Стругацких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«Попытка к бегству» </a:t>
            </a:r>
            <a:r>
              <a:rPr lang="ru-RU" sz="2800" b="1" dirty="0" smtClean="0">
                <a:latin typeface="Candara" pitchFamily="34" charset="0"/>
              </a:rPr>
              <a:t>(1962)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2840" y="3501008"/>
            <a:ext cx="5472608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Герои повести — звездолётчик, лингвист и историк — попадают на обитаемую планету. Радость от обнаружения братьев по разуму омрачается их общественным устройством.     С одной стороны, очень хочется помочь страдающим, с другой — существуют правила Комиссии по контактам, предписывающие ничего не предпринимать.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8544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42" name="Picture 2" descr="https://avatars.mds.yandex.net/get-zen_doc/1350031/pub_5cd126b45b121f00ae33fa73_5cd126ddfd2dc300af7c0241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9234" y="764704"/>
            <a:ext cx="1998222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6562" name="Picture 2" descr="https://ru.strugatskie.com/images/e/ec/%D0%9F%D0%BE%D0%BF%D1%8B%D1%82%D0%BA%D0%B0_%D0%BA_%D0%B1%D0%B5%D0%B3%D1%81%D1%82%D0%B2%D1%83_%D1%80%D1%83%D1%81_%D0%BE%D0%B1%D0%BB%D0%BE%D0%B6%D0%BA%D0%B0_%281%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4568" y="2780928"/>
            <a:ext cx="2070230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2680" y="692696"/>
            <a:ext cx="5040560" cy="216024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и публикации романа Кена </a:t>
            </a:r>
            <a:r>
              <a:rPr lang="ru-RU" sz="2800" b="1" dirty="0" err="1" smtClean="0">
                <a:latin typeface="Candara" pitchFamily="34" charset="0"/>
              </a:rPr>
              <a:t>Кизи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«Пролетая над гнездом кукушки» («Над кукушкиным гнездом») </a:t>
            </a:r>
            <a:r>
              <a:rPr lang="ru-RU" sz="2800" b="1" dirty="0" smtClean="0">
                <a:latin typeface="Candara" pitchFamily="34" charset="0"/>
              </a:rPr>
              <a:t>(1962)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24808" y="3861048"/>
            <a:ext cx="5904656" cy="21602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err="1" smtClean="0">
                <a:latin typeface="Candara" pitchFamily="34" charset="0"/>
              </a:rPr>
              <a:t>Рэндл</a:t>
            </a:r>
            <a:r>
              <a:rPr lang="ru-RU" sz="2000" dirty="0" smtClean="0">
                <a:latin typeface="Candara" pitchFamily="34" charset="0"/>
              </a:rPr>
              <a:t> Патрик </a:t>
            </a:r>
            <a:r>
              <a:rPr lang="ru-RU" sz="2000" dirty="0" err="1" smtClean="0">
                <a:latin typeface="Candara" pitchFamily="34" charset="0"/>
              </a:rPr>
              <a:t>Макмёрфи</a:t>
            </a:r>
            <a:r>
              <a:rPr lang="ru-RU" sz="2000" dirty="0" smtClean="0">
                <a:latin typeface="Candara" pitchFamily="34" charset="0"/>
              </a:rPr>
              <a:t> отсидел много сроков      в разных исправительных учреждениях. Но вот судьба закинула его в психиатрическую больницу. На первый взгляд, больница – более комфортное место, чем тюрьма. Но это не так. Начинается столкновение между свободолюбивым </a:t>
            </a:r>
            <a:r>
              <a:rPr lang="ru-RU" sz="2000" dirty="0" err="1" smtClean="0">
                <a:latin typeface="Candara" pitchFamily="34" charset="0"/>
              </a:rPr>
              <a:t>Макмёрфи</a:t>
            </a:r>
            <a:r>
              <a:rPr lang="ru-RU" sz="2000" dirty="0" smtClean="0">
                <a:latin typeface="Candara" pitchFamily="34" charset="0"/>
              </a:rPr>
              <a:t> и старшей медсестрой. 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8544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7586" name="Picture 2" descr="https://images.wbstatic.net/big/new/15030000/15035544-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6536" y="2996952"/>
            <a:ext cx="2322258" cy="3096344"/>
          </a:xfrm>
          <a:prstGeom prst="rect">
            <a:avLst/>
          </a:prstGeom>
          <a:noFill/>
        </p:spPr>
      </p:pic>
      <p:pic>
        <p:nvPicPr>
          <p:cNvPr id="67588" name="Picture 4" descr="Кен Киз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85249" y="764704"/>
            <a:ext cx="1853846" cy="2736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692696"/>
            <a:ext cx="4896544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</a:t>
            </a:r>
            <a:r>
              <a:rPr lang="ru-RU" sz="2800" b="1" dirty="0" err="1" smtClean="0">
                <a:latin typeface="Candara" pitchFamily="34" charset="0"/>
              </a:rPr>
              <a:t>Рэя</a:t>
            </a:r>
            <a:r>
              <a:rPr lang="ru-RU" sz="2800" b="1" dirty="0" smtClean="0">
                <a:latin typeface="Candara" pitchFamily="34" charset="0"/>
              </a:rPr>
              <a:t> Брэдбери </a:t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«Надвигается беда» («Что-то страшное грядет») </a:t>
            </a:r>
            <a:r>
              <a:rPr lang="ru-RU" sz="2800" b="1" dirty="0" smtClean="0">
                <a:latin typeface="Candara" pitchFamily="34" charset="0"/>
              </a:rPr>
              <a:t>(1962)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24" y="3933056"/>
            <a:ext cx="5688632" cy="2304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Завертелась жуткая карусель, в зловещий Зеркальный лабиринт вошли первые посетители — это приехал разъездной карнавал. Маленький городок оказался во власти злых и жестоких сил, и только чистые душой способны спасти жителей городка от превращения в ужасных зомби. 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www.kino-teatr.ru/blog/276/33136.jpg"/>
          <p:cNvPicPr>
            <a:picLocks noChangeAspect="1" noChangeArrowheads="1"/>
          </p:cNvPicPr>
          <p:nvPr/>
        </p:nvPicPr>
        <p:blipFill>
          <a:blip r:embed="rId3" cstate="print"/>
          <a:srcRect l="22243" r="24007"/>
          <a:stretch>
            <a:fillRect/>
          </a:stretch>
        </p:blipFill>
        <p:spPr bwMode="auto">
          <a:xfrm>
            <a:off x="6837209" y="836711"/>
            <a:ext cx="2220247" cy="26642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8610" name="Picture 2" descr="https://xn--80antkd4dl.xn--80agbcqdjc3d.xn--p1ai/images/prodacts/sourse/61680/61680729_nadvigaetsya-beda-eksmo-pres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2560" y="2708920"/>
            <a:ext cx="2089173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0632" y="548680"/>
            <a:ext cx="5472608" cy="244827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сказочной повести Софьи Прокофьевой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«Удивительные приключения мальчика без тени и тени без мальчика») </a:t>
            </a:r>
            <a:r>
              <a:rPr lang="ru-RU" sz="2800" b="1" dirty="0" smtClean="0">
                <a:latin typeface="Candara" pitchFamily="34" charset="0"/>
              </a:rPr>
              <a:t>(1962)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2840" y="3789040"/>
            <a:ext cx="5688632" cy="2304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Эта история произошла с обычным школьником Витей Веткиным, после того как он стал чемпионом по шахматам. Мальчишка так зазнался, что растерял всех своих друзей, даже собственная тень от него убежала. Вите пришлось многое в себе переосмыслить, чтобы понять, что в жизни действительно важно. 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6496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" name="Picture 4" descr="https://img.labirint.ru/images/upl/descripts/pic_1532422704.pn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7041232" y="692696"/>
            <a:ext cx="1944216" cy="27530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9634" name="Picture 2" descr="https://interkniga.net/app/files/2019/01/978-5-389-09755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0552" y="3356992"/>
            <a:ext cx="2199525" cy="26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764704"/>
            <a:ext cx="4896544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Джеймса </a:t>
            </a:r>
            <a:r>
              <a:rPr lang="ru-RU" sz="2800" b="1" dirty="0" err="1" smtClean="0">
                <a:latin typeface="Candara" pitchFamily="34" charset="0"/>
              </a:rPr>
              <a:t>Крюса</a:t>
            </a:r>
            <a:r>
              <a:rPr lang="ru-RU" sz="2800" b="1" dirty="0" smtClean="0">
                <a:latin typeface="Candara" pitchFamily="34" charset="0"/>
              </a:rPr>
              <a:t/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«Тим Талер, или Проданный смех») </a:t>
            </a:r>
            <a:r>
              <a:rPr lang="ru-RU" sz="2800" b="1" dirty="0" smtClean="0">
                <a:latin typeface="Candara" pitchFamily="34" charset="0"/>
              </a:rPr>
              <a:t>(1962)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24" y="3501008"/>
            <a:ext cx="5688632" cy="2592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В одной очень бедной семье жил мальчик Тим.   У него был весёлый, переливающийся, заразительных смех. Но Тим не знал о том,       что это самое большое и главное богатство,      он считал, что без денег счастья нет.</a:t>
            </a:r>
          </a:p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И вот однажды один человек предложил Тиму поменять свой смех на возможность выигрывать любые пари, даже самые безумные.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0658" name="Picture 2" descr="https://www.rodb-v.ru/upload/medialibrary/kollektsii-biblioteki/premiya-kh-k-andersena/kryus/kryus_1.jpg"/>
          <p:cNvPicPr>
            <a:picLocks noChangeAspect="1" noChangeArrowheads="1"/>
          </p:cNvPicPr>
          <p:nvPr/>
        </p:nvPicPr>
        <p:blipFill>
          <a:blip r:embed="rId3" cstate="print">
            <a:lum bright="10000" contrast="20000"/>
          </a:blip>
          <a:srcRect l="8333" r="5000" b="10257"/>
          <a:stretch>
            <a:fillRect/>
          </a:stretch>
        </p:blipFill>
        <p:spPr bwMode="auto">
          <a:xfrm>
            <a:off x="6537176" y="836712"/>
            <a:ext cx="2538587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0662" name="Picture 6" descr="http://centrbibl.grodno.by/images/dlya_novostei/scale_12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0552" y="2708920"/>
            <a:ext cx="2152850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0632" y="476672"/>
            <a:ext cx="5040560" cy="2736304"/>
          </a:xfrm>
        </p:spPr>
        <p:txBody>
          <a:bodyPr>
            <a:noAutofit/>
          </a:bodyPr>
          <a:lstStyle/>
          <a:p>
            <a:pPr algn="l"/>
            <a:r>
              <a:rPr lang="ru-RU" sz="2600" b="1" dirty="0" smtClean="0">
                <a:latin typeface="Candara" pitchFamily="34" charset="0"/>
              </a:rPr>
              <a:t>лет со времени публикации повести Льва Давыдычева </a:t>
            </a:r>
            <a:r>
              <a:rPr lang="ru-RU" sz="2600" b="1" dirty="0" smtClean="0">
                <a:solidFill>
                  <a:srgbClr val="C00000"/>
                </a:solidFill>
                <a:latin typeface="Candara" pitchFamily="34" charset="0"/>
              </a:rPr>
              <a:t>«Многотрудная, полная невзгод и опасностей, жизнь Ивана Семёнова, второклассника и второгодника» </a:t>
            </a:r>
            <a:r>
              <a:rPr lang="ru-RU" sz="2600" b="1" dirty="0" smtClean="0">
                <a:latin typeface="Candara" pitchFamily="34" charset="0"/>
              </a:rPr>
              <a:t>(1962)</a:t>
            </a:r>
            <a:endParaRPr lang="ru-RU" sz="26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40832" y="4077072"/>
            <a:ext cx="5256584" cy="2304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Веселая история о неутомимом выдумщике, отчаянном фантазере и мечтателе, второкласснике и второгоднике Иване Семёнове, который не любит учиться, но        с которым постоянно случаются разные происшествия и приключения. 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6496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60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682" name="Picture 2" descr="https://i.livelib.ru/auface/168194/o/34b9/Lev_Davydychev.jpg"/>
          <p:cNvPicPr>
            <a:picLocks noChangeAspect="1" noChangeArrowheads="1"/>
          </p:cNvPicPr>
          <p:nvPr/>
        </p:nvPicPr>
        <p:blipFill>
          <a:blip r:embed="rId3" cstate="print"/>
          <a:srcRect r="6854"/>
          <a:stretch>
            <a:fillRect/>
          </a:stretch>
        </p:blipFill>
        <p:spPr bwMode="auto">
          <a:xfrm>
            <a:off x="6609184" y="764704"/>
            <a:ext cx="2448272" cy="2016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686" name="Picture 6" descr="https://kassandra-kniga.ru/upload/iblock/5d0/wu6auinfwm19sd0plpki0bkb7gtw1ia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8584" y="3356992"/>
            <a:ext cx="1786726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3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548680"/>
            <a:ext cx="5040560" cy="208823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Альберта </a:t>
            </a:r>
            <a:r>
              <a:rPr lang="ru-RU" sz="2800" b="1" dirty="0" err="1" smtClean="0">
                <a:latin typeface="Candara" pitchFamily="34" charset="0"/>
              </a:rPr>
              <a:t>Лиханова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«Чистые камушки» </a:t>
            </a:r>
            <a:r>
              <a:rPr lang="ru-RU" sz="2800" b="1" dirty="0" smtClean="0">
                <a:latin typeface="Candara" pitchFamily="34" charset="0"/>
              </a:rPr>
              <a:t>(1967)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908720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55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40832" y="3933056"/>
            <a:ext cx="5544616" cy="2304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Герой повести - мальчик по имени </a:t>
            </a:r>
            <a:r>
              <a:rPr lang="ru-RU" sz="2000" dirty="0" err="1" smtClean="0">
                <a:latin typeface="Candara" pitchFamily="34" charset="0"/>
              </a:rPr>
              <a:t>Михаська</a:t>
            </a:r>
            <a:r>
              <a:rPr lang="ru-RU" sz="2000" dirty="0" smtClean="0">
                <a:latin typeface="Candara" pitchFamily="34" charset="0"/>
              </a:rPr>
              <a:t>,  он человек самый что ни на есть простой и обыкновенный. Но когда приходит время принимать важные и ответственные решения, когда делом проверяется его честь, совесть и отвага, он поступает как настоящий человек. 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pic>
        <p:nvPicPr>
          <p:cNvPr id="1028" name="Picture 4" descr="https://b.radikal.ru/b26/2009/38/e41e720e1ddc.jpg"/>
          <p:cNvPicPr>
            <a:picLocks noChangeAspect="1" noChangeArrowheads="1"/>
          </p:cNvPicPr>
          <p:nvPr/>
        </p:nvPicPr>
        <p:blipFill>
          <a:blip r:embed="rId4" cstate="print"/>
          <a:srcRect r="6452"/>
          <a:stretch>
            <a:fillRect/>
          </a:stretch>
        </p:blipFill>
        <p:spPr bwMode="auto">
          <a:xfrm>
            <a:off x="6897216" y="908720"/>
            <a:ext cx="2088232" cy="26653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4" name="Picture 10" descr="https://cdn1.ozone.ru/multimedia/10193534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0552" y="2708920"/>
            <a:ext cx="2233689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3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548680"/>
            <a:ext cx="5040560" cy="208823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повести Виктора Астафьева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«Пастух и пастушка» </a:t>
            </a:r>
            <a:r>
              <a:rPr lang="ru-RU" sz="2800" b="1" dirty="0" smtClean="0">
                <a:latin typeface="Candara" pitchFamily="34" charset="0"/>
              </a:rPr>
              <a:t>(1967)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908720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55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40832" y="3933056"/>
            <a:ext cx="5256584" cy="2304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Война в повести предстает без всякого ореола романтики, в ней грязь, жестокость, исковерканные судьбы и попытки выжить       в самых немыслимых обстоятельствах. Но и  в таких условиях существуют и милосердие, и любовь.</a:t>
            </a:r>
            <a:endParaRPr lang="ru-RU" sz="2000" dirty="0">
              <a:latin typeface="Candara" pitchFamily="34" charset="0"/>
            </a:endParaRPr>
          </a:p>
        </p:txBody>
      </p:sp>
      <p:pic>
        <p:nvPicPr>
          <p:cNvPr id="45058" name="Picture 2" descr="https://gapeenko.net/wp-content/uploads/2017/04/hotelos-tishini-1.jpg"/>
          <p:cNvPicPr>
            <a:picLocks noChangeAspect="1" noChangeArrowheads="1"/>
          </p:cNvPicPr>
          <p:nvPr/>
        </p:nvPicPr>
        <p:blipFill>
          <a:blip r:embed="rId4" cstate="print"/>
          <a:srcRect l="16778"/>
          <a:stretch>
            <a:fillRect/>
          </a:stretch>
        </p:blipFill>
        <p:spPr bwMode="auto">
          <a:xfrm>
            <a:off x="6609184" y="980728"/>
            <a:ext cx="2375180" cy="2736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060" name="Picture 4" descr="https://images.wbstatic.net/big/new/11190000/11196531-1.jpg"/>
          <p:cNvPicPr>
            <a:picLocks noChangeAspect="1" noChangeArrowheads="1"/>
          </p:cNvPicPr>
          <p:nvPr/>
        </p:nvPicPr>
        <p:blipFill>
          <a:blip r:embed="rId5" cstate="print"/>
          <a:srcRect l="8219" r="8219"/>
          <a:stretch>
            <a:fillRect/>
          </a:stretch>
        </p:blipFill>
        <p:spPr bwMode="auto">
          <a:xfrm>
            <a:off x="992560" y="2636912"/>
            <a:ext cx="2072203" cy="3306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3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0632" y="764704"/>
            <a:ext cx="5040560" cy="208823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и публикации романа </a:t>
            </a:r>
            <a:r>
              <a:rPr lang="ru-RU" sz="2800" b="1" dirty="0" err="1" smtClean="0">
                <a:latin typeface="Candara" pitchFamily="34" charset="0"/>
              </a:rPr>
              <a:t>Габриэля</a:t>
            </a:r>
            <a:r>
              <a:rPr lang="ru-RU" sz="2800" b="1" dirty="0" smtClean="0">
                <a:latin typeface="Candara" pitchFamily="34" charset="0"/>
              </a:rPr>
              <a:t> Гарсиа Маркеса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«Сто лет одиночества» </a:t>
            </a:r>
            <a:r>
              <a:rPr lang="ru-RU" sz="2800" b="1" dirty="0" smtClean="0">
                <a:latin typeface="Candara" pitchFamily="34" charset="0"/>
              </a:rPr>
              <a:t>(1967)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6496" y="908720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55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4848" y="3717032"/>
            <a:ext cx="5760640" cy="2304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Странная, поэтичная, причудливая история города </a:t>
            </a:r>
            <a:r>
              <a:rPr lang="ru-RU" sz="2000" dirty="0" err="1" smtClean="0">
                <a:latin typeface="Candara" pitchFamily="34" charset="0"/>
              </a:rPr>
              <a:t>Макондо</a:t>
            </a:r>
            <a:r>
              <a:rPr lang="ru-RU" sz="2000" dirty="0" smtClean="0">
                <a:latin typeface="Candara" pitchFamily="34" charset="0"/>
              </a:rPr>
              <a:t>, затерянного где-то в джунглях, - от сотворения до упадка. Этот город был отделен от большой цивилизации, как и жившее в нем на протяжении многих поколений семейство </a:t>
            </a:r>
            <a:r>
              <a:rPr lang="ru-RU" sz="2000" dirty="0" err="1" smtClean="0">
                <a:latin typeface="Candara" pitchFamily="34" charset="0"/>
              </a:rPr>
              <a:t>Буэндиа</a:t>
            </a:r>
            <a:r>
              <a:rPr lang="ru-RU" sz="2000" dirty="0" smtClean="0">
                <a:latin typeface="Candara" pitchFamily="34" charset="0"/>
              </a:rPr>
              <a:t>. Каждый его представитель по-своему одинок.</a:t>
            </a:r>
          </a:p>
        </p:txBody>
      </p:sp>
      <p:pic>
        <p:nvPicPr>
          <p:cNvPr id="46082" name="Picture 2" descr="https://rgnp.ru/wp-content/uploads/6/7/c/67c2b22e622c799ad5a9476674542b9d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1192" y="980728"/>
            <a:ext cx="2376264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6084" name="Picture 4" descr="https://cdn1.ozone.ru/multimedia/101110351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8504" y="2852936"/>
            <a:ext cx="3240360" cy="32403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3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764704"/>
            <a:ext cx="5040560" cy="208823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сказочной повести Софьи Прокофьевой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«Лоскутик и Облако» </a:t>
            </a:r>
            <a:r>
              <a:rPr lang="ru-RU" sz="2800" b="1" dirty="0" smtClean="0">
                <a:latin typeface="Candara" pitchFamily="34" charset="0"/>
              </a:rPr>
              <a:t>(1972)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908720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50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40832" y="3861048"/>
            <a:ext cx="5760640" cy="2304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Сказка рассказывает о трогательной дружбе девочки по имени Лоскутик и самого настоящего Облака, которые встретились во владениях злого короля, захватившего себе источник воды. Крепкая дружба, самоотверженность и смелость героев позволили победить короля.</a:t>
            </a:r>
          </a:p>
        </p:txBody>
      </p:sp>
      <p:pic>
        <p:nvPicPr>
          <p:cNvPr id="22" name="Picture 4" descr="https://img.labirint.ru/images/upl/descripts/pic_1532422704.pn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6897216" y="908720"/>
            <a:ext cx="1944216" cy="27530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7106" name="Picture 2" descr="https://cdn1.ozone.ru/s3/multimedia-w/600821955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528" y="2852936"/>
            <a:ext cx="2664296" cy="33364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3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4648" y="692696"/>
            <a:ext cx="5040560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повести Василя Быкова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«Дожить до рассвета» </a:t>
            </a:r>
            <a:r>
              <a:rPr lang="ru-RU" sz="2800" b="1" dirty="0" smtClean="0">
                <a:latin typeface="Candara" pitchFamily="34" charset="0"/>
              </a:rPr>
              <a:t>(1972)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0512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50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2840" y="3861048"/>
            <a:ext cx="5472608" cy="21602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История о незаметном подвиге скромного, честного, глубоко преданного своему делу человека, одном среди тысяч других таких же негромких героических поступков, из которых и сложилась великая Победа.</a:t>
            </a:r>
          </a:p>
        </p:txBody>
      </p:sp>
      <p:pic>
        <p:nvPicPr>
          <p:cNvPr id="5" name="Picture 2" descr="https://sun1-16.userapi.com/impf/c639119/v639119656/17ab6/FU3sYE8k6i4.jpg?size=400x0&amp;quality=96&amp;crop=298,0,541,541&amp;sign=171a6a340ea3a757c10e715e68a7aac9&amp;c_uniq_tag=yvrciaF8pTcO8-6MRHZSgL149QQ7EVoWj9xVuSSzqBA&amp;ava=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9184" y="980728"/>
            <a:ext cx="2376264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0" name="Picture 6" descr="http://biblus.ru/pics/1/9/0/100587558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2560" y="2564904"/>
            <a:ext cx="2089552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3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672" y="692696"/>
            <a:ext cx="4896544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Ивана Ефремова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</a:t>
            </a:r>
            <a:r>
              <a:rPr lang="ru-RU" sz="2800" b="1" dirty="0" err="1" smtClean="0">
                <a:solidFill>
                  <a:srgbClr val="C00000"/>
                </a:solidFill>
                <a:latin typeface="Candara" pitchFamily="34" charset="0"/>
              </a:rPr>
              <a:t>Таис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 Афинская» </a:t>
            </a:r>
            <a:r>
              <a:rPr lang="ru-RU" sz="2800" b="1" dirty="0" smtClean="0">
                <a:latin typeface="Candara" pitchFamily="34" charset="0"/>
              </a:rPr>
              <a:t>(1972)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50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80792" y="3717032"/>
            <a:ext cx="6120680" cy="21602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Этот исторический роман – гимн женщине, ее красоте, уму, мудрости, дару любви. Все эти лучшие качества воплотила в себе главная героиня романа, прошедшая дорогами воины с войском великого полководца Александра Македонского. Жизнь </a:t>
            </a:r>
            <a:r>
              <a:rPr lang="ru-RU" sz="2000" dirty="0" err="1" smtClean="0">
                <a:latin typeface="Candara" pitchFamily="34" charset="0"/>
              </a:rPr>
              <a:t>Таис</a:t>
            </a:r>
            <a:r>
              <a:rPr lang="ru-RU" sz="2000" dirty="0" smtClean="0">
                <a:latin typeface="Candara" pitchFamily="34" charset="0"/>
              </a:rPr>
              <a:t> полна удивительных приключений и испытаний,        из которых она выходит еще более прекрасной.</a:t>
            </a:r>
          </a:p>
        </p:txBody>
      </p:sp>
      <p:pic>
        <p:nvPicPr>
          <p:cNvPr id="32770" name="Picture 2" descr="https://history.eco/wp-content/uploads/2021/02/lyud-2-foto-7.jpg"/>
          <p:cNvPicPr>
            <a:picLocks noChangeAspect="1" noChangeArrowheads="1"/>
          </p:cNvPicPr>
          <p:nvPr/>
        </p:nvPicPr>
        <p:blipFill>
          <a:blip r:embed="rId4" cstate="print"/>
          <a:srcRect b="13333"/>
          <a:stretch>
            <a:fillRect/>
          </a:stretch>
        </p:blipFill>
        <p:spPr bwMode="auto">
          <a:xfrm>
            <a:off x="6897216" y="980728"/>
            <a:ext cx="1944216" cy="2592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772" name="Picture 4" descr="https://cdn1.ozone.ru/multimedia/10053145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544" y="2636912"/>
            <a:ext cx="1939587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2680" y="856333"/>
            <a:ext cx="4896544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Аркадия и Бориса Стругацких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«Пикник на обочине» </a:t>
            </a:r>
            <a:r>
              <a:rPr lang="ru-RU" sz="2800" b="1" dirty="0" smtClean="0">
                <a:latin typeface="Candara" pitchFamily="34" charset="0"/>
              </a:rPr>
              <a:t>(1972)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24" y="3789040"/>
            <a:ext cx="5688632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Одно из самых прославленных произведений братьев Стругацких, увлекательная история </a:t>
            </a:r>
            <a:r>
              <a:rPr lang="ru-RU" sz="2000" dirty="0" err="1" smtClean="0">
                <a:latin typeface="Candara" pitchFamily="34" charset="0"/>
              </a:rPr>
              <a:t>сталкеров</a:t>
            </a:r>
            <a:r>
              <a:rPr lang="ru-RU" sz="2000" dirty="0" smtClean="0">
                <a:latin typeface="Candara" pitchFamily="34" charset="0"/>
              </a:rPr>
              <a:t> - отчаянно смелых людей, на свой страх и риск снова и снова отправляющихся         в место высадки пришельцев - аномальную Зону, полную опасностей и смертельных ловушек...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8544" y="784325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50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42" name="Picture 2" descr="https://avatars.mds.yandex.net/get-zen_doc/1350031/pub_5cd126b45b121f00ae33fa73_5cd126ddfd2dc300af7c0241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7216" y="764704"/>
            <a:ext cx="1998222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794" name="Picture 2" descr="https://vangogol.ru/userfls/shop/large/619_piknik-na-obochine-strugats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2560" y="2780928"/>
            <a:ext cx="2088232" cy="3220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8624" y="764704"/>
            <a:ext cx="5112568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Колин </a:t>
            </a:r>
            <a:r>
              <a:rPr lang="ru-RU" sz="2800" b="1" dirty="0" err="1" smtClean="0">
                <a:latin typeface="Candara" pitchFamily="34" charset="0"/>
              </a:rPr>
              <a:t>Маккалоу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«Поющие в терновнике» </a:t>
            </a:r>
            <a:r>
              <a:rPr lang="ru-RU" sz="2800" b="1" dirty="0" smtClean="0">
                <a:latin typeface="Candara" pitchFamily="34" charset="0"/>
              </a:rPr>
              <a:t>(1977)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24" y="3789040"/>
            <a:ext cx="5688632" cy="18722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Захватывающая семейная сага, пронзительная история о беспримерной любви длиною в жизнь</a:t>
            </a:r>
            <a:r>
              <a:rPr lang="ru-RU" sz="2000" dirty="0" smtClean="0"/>
              <a:t>. </a:t>
            </a:r>
            <a:r>
              <a:rPr lang="ru-RU" sz="2000" dirty="0" smtClean="0">
                <a:latin typeface="Candara" pitchFamily="34" charset="0"/>
              </a:rPr>
              <a:t>Книга о любви во всех ее проявлениях: любви     к родной земле, детям и родителям, Богу…          и вечной любви мужчины и женщины.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4488" y="928341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45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18" name="Picture 2" descr="https://cdn.eksmo.ru/v2/AST000000000141539/COVER/cove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2560" y="2708920"/>
            <a:ext cx="2107566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820" name="Picture 4" descr="https://sun9-62.userapi.com/impg/c857236/v857236477/14533a/p2m1QWK4M18.jpg?size=604x340&amp;quality=96&amp;sign=c2c5e10d83648c76540fda6c63e245c7&amp;type=album"/>
          <p:cNvPicPr>
            <a:picLocks noChangeAspect="1" noChangeArrowheads="1"/>
          </p:cNvPicPr>
          <p:nvPr/>
        </p:nvPicPr>
        <p:blipFill>
          <a:blip r:embed="rId4" cstate="print"/>
          <a:srcRect l="18775" r="6127"/>
          <a:stretch>
            <a:fillRect/>
          </a:stretch>
        </p:blipFill>
        <p:spPr bwMode="auto">
          <a:xfrm>
            <a:off x="6609184" y="1124745"/>
            <a:ext cx="2593775" cy="19442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2680" y="620688"/>
            <a:ext cx="4896544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Стивена Кинга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«Сияние» </a:t>
            </a:r>
            <a:r>
              <a:rPr lang="ru-RU" sz="2800" b="1" dirty="0" smtClean="0">
                <a:latin typeface="Candara" pitchFamily="34" charset="0"/>
              </a:rPr>
              <a:t>(1977)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24" y="3789040"/>
            <a:ext cx="5544616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Бывший преподаватель устраивается смотрителем и переезжает со своей семьёй       в горный отель «</a:t>
            </a:r>
            <a:r>
              <a:rPr lang="ru-RU" sz="2000" dirty="0" err="1" smtClean="0">
                <a:latin typeface="Candara" pitchFamily="34" charset="0"/>
              </a:rPr>
              <a:t>Оверлук</a:t>
            </a:r>
            <a:r>
              <a:rPr lang="ru-RU" sz="2000" dirty="0" smtClean="0">
                <a:latin typeface="Candara" pitchFamily="34" charset="0"/>
              </a:rPr>
              <a:t>» на зиму. Будучи изолированным от внешнего мира, Джек </a:t>
            </a:r>
            <a:r>
              <a:rPr lang="ru-RU" sz="2000" dirty="0" err="1" smtClean="0">
                <a:latin typeface="Candara" pitchFamily="34" charset="0"/>
              </a:rPr>
              <a:t>Торранс</a:t>
            </a:r>
            <a:r>
              <a:rPr lang="ru-RU" sz="2000" dirty="0" smtClean="0">
                <a:latin typeface="Candara" pitchFamily="34" charset="0"/>
              </a:rPr>
              <a:t> испытывает влияние тёмной сущности отеля и призраков, обитающих в его стенах.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8544" y="784325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45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842" name="Picture 2" descr="https://interesnyefakty.org/wp-content/uploads/interesnye-fakty-o-stivene-kin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3200" y="836712"/>
            <a:ext cx="2304256" cy="27305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5844" name="Picture 4" descr="https://s2-goods.ozstatic.by/2000/173/364/10/10364173_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93"/>
          <a:stretch>
            <a:fillRect/>
          </a:stretch>
        </p:blipFill>
        <p:spPr bwMode="auto">
          <a:xfrm>
            <a:off x="920552" y="2276872"/>
            <a:ext cx="2144688" cy="38451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2680" y="620688"/>
            <a:ext cx="4896544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</a:t>
            </a:r>
            <a:r>
              <a:rPr lang="ru-RU" sz="2800" b="1" dirty="0" err="1" smtClean="0">
                <a:latin typeface="Candara" pitchFamily="34" charset="0"/>
              </a:rPr>
              <a:t>Кэтрин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err="1" smtClean="0">
                <a:latin typeface="Candara" pitchFamily="34" charset="0"/>
              </a:rPr>
              <a:t>Патерсон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«Мост в </a:t>
            </a:r>
            <a:r>
              <a:rPr lang="ru-RU" sz="2800" b="1" dirty="0" err="1" smtClean="0">
                <a:solidFill>
                  <a:srgbClr val="C00000"/>
                </a:solidFill>
                <a:latin typeface="Candara" pitchFamily="34" charset="0"/>
              </a:rPr>
              <a:t>Терабитию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» </a:t>
            </a:r>
            <a:r>
              <a:rPr lang="ru-RU" sz="2800" b="1" dirty="0" smtClean="0">
                <a:latin typeface="Candara" pitchFamily="34" charset="0"/>
              </a:rPr>
              <a:t>(1977)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24" y="3789040"/>
            <a:ext cx="5832648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У обычного мальчика</a:t>
            </a:r>
            <a:r>
              <a:rPr lang="ru-RU" sz="2000" dirty="0" smtClean="0">
                <a:latin typeface="Candara" pitchFamily="34" charset="0"/>
              </a:rPr>
              <a:t> </a:t>
            </a:r>
            <a:r>
              <a:rPr lang="ru-RU" sz="2000" dirty="0" err="1" smtClean="0">
                <a:latin typeface="Candara" pitchFamily="34" charset="0"/>
              </a:rPr>
              <a:t>Джесси</a:t>
            </a:r>
            <a:r>
              <a:rPr lang="ru-RU" sz="2000" dirty="0" smtClean="0">
                <a:latin typeface="Candara" pitchFamily="34" charset="0"/>
              </a:rPr>
              <a:t> появляется новая соседка – его сверстница </a:t>
            </a:r>
            <a:r>
              <a:rPr lang="ru-RU" sz="2000" dirty="0" err="1" smtClean="0">
                <a:latin typeface="Candara" pitchFamily="34" charset="0"/>
              </a:rPr>
              <a:t>Лесли</a:t>
            </a:r>
            <a:r>
              <a:rPr lang="ru-RU" sz="2000" dirty="0" smtClean="0">
                <a:latin typeface="Candara" pitchFamily="34" charset="0"/>
              </a:rPr>
              <a:t> </a:t>
            </a:r>
            <a:r>
              <a:rPr lang="ru-RU" sz="2000" dirty="0" err="1" smtClean="0">
                <a:latin typeface="Candara" pitchFamily="34" charset="0"/>
              </a:rPr>
              <a:t>Бёрк</a:t>
            </a:r>
            <a:r>
              <a:rPr lang="ru-RU" sz="2000" dirty="0" smtClean="0">
                <a:latin typeface="Candara" pitchFamily="34" charset="0"/>
              </a:rPr>
              <a:t>. Она совсем не такая, как остальные его одноклассники: и одета странно, и телевизора у нее нет. Зато    она знает кучу разных историй и с ней можно разговаривать о чем угодно. И даже вместе отправиться в сказочную страну – </a:t>
            </a:r>
            <a:r>
              <a:rPr lang="ru-RU" sz="2000" dirty="0" err="1" smtClean="0">
                <a:latin typeface="Candara" pitchFamily="34" charset="0"/>
              </a:rPr>
              <a:t>Терабитию</a:t>
            </a:r>
            <a:r>
              <a:rPr lang="ru-RU" sz="2000" dirty="0" smtClean="0">
                <a:latin typeface="Candara" pitchFamily="34" charset="0"/>
              </a:rPr>
              <a:t>…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>
                <a:latin typeface="Candara" pitchFamily="34" charset="0"/>
              </a:rPr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8544" y="784325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45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66" name="Picture 2" descr="https://thencbla.org/wp-content/uploads/2020/05/NCM-Launch-Zone-White-House-on-the-Waterfront-Katherine-Paterson-Solo.jpg"/>
          <p:cNvPicPr>
            <a:picLocks noChangeAspect="1" noChangeArrowheads="1"/>
          </p:cNvPicPr>
          <p:nvPr/>
        </p:nvPicPr>
        <p:blipFill>
          <a:blip r:embed="rId3" cstate="print"/>
          <a:srcRect t="6977"/>
          <a:stretch>
            <a:fillRect/>
          </a:stretch>
        </p:blipFill>
        <p:spPr bwMode="auto">
          <a:xfrm>
            <a:off x="6897216" y="854719"/>
            <a:ext cx="1944216" cy="27182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6" descr="https://cdn1.ozone.ru/s3/multimedia-2/6018298298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528" y="2420888"/>
            <a:ext cx="2495142" cy="37444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3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4648" y="692696"/>
            <a:ext cx="4680520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повести Василя Быкова   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«Знак беды» </a:t>
            </a:r>
            <a:r>
              <a:rPr lang="ru-RU" sz="2800" b="1" dirty="0" smtClean="0">
                <a:latin typeface="Candara" pitchFamily="34" charset="0"/>
              </a:rPr>
              <a:t>(1982)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0512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40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2840" y="3861048"/>
            <a:ext cx="5472608" cy="21602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Действие происходит в самом начале Великой Отечественной войны на оккупированной гитлеровскими войсками территории.       Через поступки и действия главных героев автор размышляет о жизни, добре и зле,  предназначении человека на земле.</a:t>
            </a:r>
          </a:p>
        </p:txBody>
      </p:sp>
      <p:pic>
        <p:nvPicPr>
          <p:cNvPr id="5" name="Picture 2" descr="https://sun1-16.userapi.com/impf/c639119/v639119656/17ab6/FU3sYE8k6i4.jpg?size=400x0&amp;quality=96&amp;crop=298,0,541,541&amp;sign=171a6a340ea3a757c10e715e68a7aac9&amp;c_uniq_tag=yvrciaF8pTcO8-6MRHZSgL149QQ7EVoWj9xVuSSzqBA&amp;ava=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7176" y="980728"/>
            <a:ext cx="2376264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2" descr="https://cv9.litres.ru/pub/c/bumajnaya-kniga/cover_max1500/65108492-vasiliy-bykov-znak-bedy-6510849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6536" y="2708920"/>
            <a:ext cx="2421629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3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4648" y="692696"/>
            <a:ext cx="4680520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Анатолия Рыбакова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«Дети Арбата» </a:t>
            </a:r>
            <a:r>
              <a:rPr lang="ru-RU" sz="2800" b="1" dirty="0" smtClean="0">
                <a:latin typeface="Candara" pitchFamily="34" charset="0"/>
              </a:rPr>
              <a:t>(1987)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0512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35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24" y="3573016"/>
            <a:ext cx="5832648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Главные герои этой эпопеи – столичная молодежь 30-х годов</a:t>
            </a:r>
            <a:r>
              <a:rPr lang="en-US" sz="2000" dirty="0" smtClean="0">
                <a:latin typeface="Candara" pitchFamily="34" charset="0"/>
              </a:rPr>
              <a:t> XX </a:t>
            </a:r>
            <a:r>
              <a:rPr lang="ru-RU" sz="2000" dirty="0" smtClean="0">
                <a:latin typeface="Candara" pitchFamily="34" charset="0"/>
              </a:rPr>
              <a:t>века. Верные друзья, тесный кружок – каждому из них судьбой уготован свой путь. Кого-то ждет почетное место «вершителя судеб», другого – ссылка на Дальний Восток; одним удастся сохранить достоинство в условиях государственного произвола, другие не выбирают средств ради достижения власти.</a:t>
            </a:r>
          </a:p>
        </p:txBody>
      </p:sp>
      <p:pic>
        <p:nvPicPr>
          <p:cNvPr id="38914" name="Picture 2" descr="https://sun9-24.userapi.com/hI0UnBqrgYAojIwDHDILXGTWhyW2AvbjclfqRw/H4czbyBmsZ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53200" y="908720"/>
            <a:ext cx="2107332" cy="2495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8916" name="Picture 4" descr="https://cdn1.ozone.ru/s3/multimedia-d/6004423981.jpg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>
            <a:off x="848544" y="2628069"/>
            <a:ext cx="2210440" cy="3393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3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4648" y="692696"/>
            <a:ext cx="4680520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Василя Быкова     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«В тумане» </a:t>
            </a:r>
            <a:r>
              <a:rPr lang="ru-RU" sz="2800" b="1" dirty="0" smtClean="0">
                <a:latin typeface="Candara" pitchFamily="34" charset="0"/>
              </a:rPr>
              <a:t>(1982)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0512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35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0872" y="3861048"/>
            <a:ext cx="4680520" cy="21602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Холодным слякотным осенним днем   на втором году войны партизанский разведчик Буров ехал на станцию </a:t>
            </a:r>
            <a:r>
              <a:rPr lang="ru-RU" sz="2000" dirty="0" err="1" smtClean="0">
                <a:latin typeface="Candara" pitchFamily="34" charset="0"/>
              </a:rPr>
              <a:t>Мостище</a:t>
            </a:r>
            <a:r>
              <a:rPr lang="ru-RU" sz="2000" dirty="0" smtClean="0">
                <a:latin typeface="Candara" pitchFamily="34" charset="0"/>
              </a:rPr>
              <a:t>, чтобы застрелить предателя — здешнего деревенского мужика      по фамилии Сущеня...</a:t>
            </a:r>
          </a:p>
        </p:txBody>
      </p:sp>
      <p:pic>
        <p:nvPicPr>
          <p:cNvPr id="5" name="Picture 2" descr="https://sun1-16.userapi.com/impf/c639119/v639119656/17ab6/FU3sYE8k6i4.jpg?size=400x0&amp;quality=96&amp;crop=298,0,541,541&amp;sign=171a6a340ea3a757c10e715e68a7aac9&amp;c_uniq_tag=yvrciaF8pTcO8-6MRHZSgL149QQ7EVoWj9xVuSSzqBA&amp;ava=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7176" y="980728"/>
            <a:ext cx="2376264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9938" name="Picture 2" descr="https://www.bookvoed.ru/files/1836/11/02/76/39.jp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A"/>
              </a:clrFrom>
              <a:clrTo>
                <a:srgbClr val="FEFF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57772" y="2564904"/>
            <a:ext cx="2289947" cy="35383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3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4648" y="692696"/>
            <a:ext cx="4968552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трилогии Василия Аксенова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«Московская сага» </a:t>
            </a:r>
            <a:r>
              <a:rPr lang="ru-RU" sz="2800" b="1" dirty="0" smtClean="0">
                <a:latin typeface="Candara" pitchFamily="34" charset="0"/>
              </a:rPr>
              <a:t>(1991-1992)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0512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30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60912" y="4221088"/>
            <a:ext cx="4680520" cy="1800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 Эта книга о судьбах московской интеллигенции, о судьбах трех поколений, сполна испивших горестную чашу революции, сталинизма, войны…</a:t>
            </a:r>
          </a:p>
        </p:txBody>
      </p:sp>
      <p:pic>
        <p:nvPicPr>
          <p:cNvPr id="40964" name="Picture 4" descr="http://visualrian.ru/images/old_preview/82/14/821481_preview.jpg"/>
          <p:cNvPicPr>
            <a:picLocks noChangeAspect="1" noChangeArrowheads="1"/>
          </p:cNvPicPr>
          <p:nvPr/>
        </p:nvPicPr>
        <p:blipFill>
          <a:blip r:embed="rId4" cstate="print"/>
          <a:srcRect l="8915" b="24880"/>
          <a:stretch>
            <a:fillRect/>
          </a:stretch>
        </p:blipFill>
        <p:spPr bwMode="auto">
          <a:xfrm>
            <a:off x="6681192" y="908720"/>
            <a:ext cx="2282915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66" name="Picture 6" descr="https://cdn1.ozone.ru/s3/multimedia-e/601615080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528" y="2564904"/>
            <a:ext cx="2697824" cy="33010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3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4648" y="908720"/>
            <a:ext cx="4752528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Джоан Роулинг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«Гарри Поттер и философский камень» </a:t>
            </a:r>
            <a:r>
              <a:rPr lang="ru-RU" sz="2800" b="1" dirty="0" smtClean="0">
                <a:latin typeface="Candara" pitchFamily="34" charset="0"/>
              </a:rPr>
              <a:t>(1997)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0512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25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96816" y="3861048"/>
            <a:ext cx="5112568" cy="2376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Первый роман в серии книг про юного волшебника Гарри </a:t>
            </a:r>
            <a:r>
              <a:rPr lang="ru-RU" sz="2000" dirty="0" err="1" smtClean="0">
                <a:latin typeface="Candara" pitchFamily="34" charset="0"/>
              </a:rPr>
              <a:t>Поттера</a:t>
            </a:r>
            <a:r>
              <a:rPr lang="ru-RU" sz="2000" dirty="0" smtClean="0">
                <a:latin typeface="Candara" pitchFamily="34" charset="0"/>
              </a:rPr>
              <a:t>. В нём рассказывается, как Гарри узнает, что он волшебник, попадает в Школу Чародейства и Волшебства «</a:t>
            </a:r>
            <a:r>
              <a:rPr lang="ru-RU" sz="2000" dirty="0" err="1" smtClean="0">
                <a:latin typeface="Candara" pitchFamily="34" charset="0"/>
              </a:rPr>
              <a:t>Хогвартс</a:t>
            </a:r>
            <a:r>
              <a:rPr lang="ru-RU" sz="2000" dirty="0" smtClean="0">
                <a:latin typeface="Candara" pitchFamily="34" charset="0"/>
              </a:rPr>
              <a:t>», где встречает близких друзей и немало врагов.</a:t>
            </a:r>
          </a:p>
        </p:txBody>
      </p:sp>
      <p:pic>
        <p:nvPicPr>
          <p:cNvPr id="41986" name="Picture 2" descr="https://www.patrasevents.gr/imgsrv/f/full/3562768.jpg"/>
          <p:cNvPicPr>
            <a:picLocks noChangeAspect="1" noChangeArrowheads="1"/>
          </p:cNvPicPr>
          <p:nvPr/>
        </p:nvPicPr>
        <p:blipFill>
          <a:blip r:embed="rId4" cstate="print"/>
          <a:srcRect l="11111" r="11111"/>
          <a:stretch>
            <a:fillRect/>
          </a:stretch>
        </p:blipFill>
        <p:spPr bwMode="auto">
          <a:xfrm>
            <a:off x="6609184" y="836712"/>
            <a:ext cx="2520280" cy="2160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988" name="Picture 4" descr="https://www.mirf.ru/wp-content/uploads/2009/10/garri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2560" y="2924944"/>
            <a:ext cx="1948748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990" name="Picture 6" descr="https://static.tildacdn.com/tild3462-3832-4266-a337-396333373438/harry-potter-logo-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1698" y="2924944"/>
            <a:ext cx="2313830" cy="2088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3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4648" y="692696"/>
            <a:ext cx="4752528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</a:t>
            </a:r>
            <a:r>
              <a:rPr lang="ru-RU" sz="2800" b="1" dirty="0" err="1" smtClean="0">
                <a:latin typeface="Candara" pitchFamily="34" charset="0"/>
              </a:rPr>
              <a:t>Анники</a:t>
            </a:r>
            <a:r>
              <a:rPr lang="ru-RU" sz="2800" b="1" dirty="0" smtClean="0">
                <a:latin typeface="Candara" pitchFamily="34" charset="0"/>
              </a:rPr>
              <a:t> Тор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«Пруд белых лилий» </a:t>
            </a:r>
            <a:r>
              <a:rPr lang="ru-RU" sz="2800" b="1" dirty="0" smtClean="0">
                <a:latin typeface="Candara" pitchFamily="34" charset="0"/>
              </a:rPr>
              <a:t>(1997)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0512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25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6856" y="4221088"/>
            <a:ext cx="5112568" cy="15841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Продолжение романа «Остров в море» - про сестёр </a:t>
            </a:r>
            <a:r>
              <a:rPr lang="ru-RU" sz="2000" dirty="0" err="1" smtClean="0">
                <a:latin typeface="Candara" pitchFamily="34" charset="0"/>
              </a:rPr>
              <a:t>Штеффи</a:t>
            </a:r>
            <a:r>
              <a:rPr lang="ru-RU" sz="2000" dirty="0" smtClean="0">
                <a:latin typeface="Candara" pitchFamily="34" charset="0"/>
              </a:rPr>
              <a:t> и Нелли, оказавшихся  вдали от дома и родителей на острове          в Швеции в начале Второй мировой войны.</a:t>
            </a:r>
          </a:p>
        </p:txBody>
      </p:sp>
      <p:pic>
        <p:nvPicPr>
          <p:cNvPr id="43010" name="Picture 2" descr="https://annikathor.files.wordpress.com/2011/01/stefans-fc3a4rgbild1.jpg"/>
          <p:cNvPicPr>
            <a:picLocks noChangeAspect="1" noChangeArrowheads="1"/>
          </p:cNvPicPr>
          <p:nvPr/>
        </p:nvPicPr>
        <p:blipFill>
          <a:blip r:embed="rId4" cstate="print"/>
          <a:srcRect l="8889" t="7389" r="4444" b="32019"/>
          <a:stretch>
            <a:fillRect/>
          </a:stretch>
        </p:blipFill>
        <p:spPr bwMode="auto">
          <a:xfrm>
            <a:off x="6465168" y="991806"/>
            <a:ext cx="2592288" cy="27252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3012" name="Picture 4" descr="https://cv1.litres.ru/pub/c/cover/81133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2560" y="2420888"/>
            <a:ext cx="2376264" cy="3564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3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6656" y="764704"/>
            <a:ext cx="5328592" cy="1584176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</a:t>
            </a:r>
            <a:r>
              <a:rPr lang="ru-RU" sz="2800" b="1" dirty="0" err="1" smtClean="0">
                <a:latin typeface="Candara" pitchFamily="34" charset="0"/>
              </a:rPr>
              <a:t>Элис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err="1" smtClean="0">
                <a:latin typeface="Candara" pitchFamily="34" charset="0"/>
              </a:rPr>
              <a:t>Сиболд</a:t>
            </a:r>
            <a:r>
              <a:rPr lang="ru-RU" sz="2800" b="1" dirty="0" smtClean="0">
                <a:latin typeface="Candara" pitchFamily="34" charset="0"/>
              </a:rPr>
              <a:t> </a:t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«Милые кости» </a:t>
            </a:r>
            <a:r>
              <a:rPr lang="ru-RU" sz="2800" b="1" dirty="0" smtClean="0">
                <a:latin typeface="Candara" pitchFamily="34" charset="0"/>
              </a:rPr>
              <a:t>(2002)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520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20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6856" y="4221088"/>
            <a:ext cx="5400600" cy="15841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Главная героиня, </a:t>
            </a:r>
            <a:r>
              <a:rPr lang="ru-RU" sz="2000" dirty="0" err="1" smtClean="0">
                <a:latin typeface="Candara" pitchFamily="34" charset="0"/>
              </a:rPr>
              <a:t>Сюзи</a:t>
            </a:r>
            <a:r>
              <a:rPr lang="ru-RU" sz="2000" dirty="0" smtClean="0">
                <a:latin typeface="Candara" pitchFamily="34" charset="0"/>
              </a:rPr>
              <a:t> </a:t>
            </a:r>
            <a:r>
              <a:rPr lang="ru-RU" sz="2000" dirty="0" err="1" smtClean="0">
                <a:latin typeface="Candara" pitchFamily="34" charset="0"/>
              </a:rPr>
              <a:t>Сэлмон</a:t>
            </a:r>
            <a:r>
              <a:rPr lang="ru-RU" sz="2000" dirty="0" smtClean="0">
                <a:latin typeface="Candara" pitchFamily="34" charset="0"/>
              </a:rPr>
              <a:t>, после гибели оказывается на небесах и наблюдает сверху за тем, как ее убийца пытается замести следы, а семья – свыкнуться с утратой.</a:t>
            </a:r>
          </a:p>
        </p:txBody>
      </p:sp>
      <p:pic>
        <p:nvPicPr>
          <p:cNvPr id="44038" name="Picture 6" descr="https://s4-goods.ozstatic.by/2000/936/683/10/10683936_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08584" y="2636912"/>
            <a:ext cx="2160240" cy="3437287"/>
          </a:xfrm>
          <a:prstGeom prst="rect">
            <a:avLst/>
          </a:prstGeom>
          <a:noFill/>
        </p:spPr>
      </p:pic>
      <p:pic>
        <p:nvPicPr>
          <p:cNvPr id="44040" name="Picture 8" descr="https://images.vanityfair.it/wp-content/uploads/2018/05/09131655/Alice-Sebold-S.jpeg"/>
          <p:cNvPicPr>
            <a:picLocks noChangeAspect="1" noChangeArrowheads="1"/>
          </p:cNvPicPr>
          <p:nvPr/>
        </p:nvPicPr>
        <p:blipFill>
          <a:blip r:embed="rId5" cstate="print"/>
          <a:srcRect l="21380"/>
          <a:stretch>
            <a:fillRect/>
          </a:stretch>
        </p:blipFill>
        <p:spPr bwMode="auto">
          <a:xfrm>
            <a:off x="6681192" y="908720"/>
            <a:ext cx="2016224" cy="2737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3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6656" y="764704"/>
            <a:ext cx="5328592" cy="1584176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Анны </a:t>
            </a:r>
            <a:r>
              <a:rPr lang="ru-RU" sz="2800" b="1" dirty="0" err="1" smtClean="0">
                <a:latin typeface="Candara" pitchFamily="34" charset="0"/>
              </a:rPr>
              <a:t>Гавальда</a:t>
            </a:r>
            <a:r>
              <a:rPr lang="ru-RU" sz="2800" b="1" dirty="0" smtClean="0">
                <a:latin typeface="Candara" pitchFamily="34" charset="0"/>
              </a:rPr>
              <a:t/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«35 кило надежды» </a:t>
            </a:r>
            <a:r>
              <a:rPr lang="ru-RU" sz="2800" b="1" dirty="0" smtClean="0">
                <a:latin typeface="Candara" pitchFamily="34" charset="0"/>
              </a:rPr>
              <a:t>(2002)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520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20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880" y="4221088"/>
            <a:ext cx="5400600" cy="15841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Книга о главном: о выборе жизненного пути,  о силе любви и преданности. О семье. О том, что мечты могут и должны сбываться. Надо только очень сильно захотеть и очень сильно постараться.</a:t>
            </a:r>
          </a:p>
        </p:txBody>
      </p:sp>
      <p:pic>
        <p:nvPicPr>
          <p:cNvPr id="45058" name="Picture 2" descr="https://ilarge.lisimg.com/image/381767/740full-anna-gavald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9184" y="1052736"/>
            <a:ext cx="2281921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060" name="Picture 4" descr="https://cdn1.ozone.ru/s3/multimedia-l/60004237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2560" y="2636912"/>
            <a:ext cx="2534424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3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6656" y="764704"/>
            <a:ext cx="5328592" cy="1584176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Софьи Прокофьевой</a:t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«Клад под старым дубом» </a:t>
            </a:r>
            <a:r>
              <a:rPr lang="ru-RU" sz="2800" b="1" dirty="0" smtClean="0">
                <a:latin typeface="Candara" pitchFamily="34" charset="0"/>
              </a:rPr>
              <a:t>(2002)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520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20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24" y="2996952"/>
            <a:ext cx="5976664" cy="33123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У главного героя, Алёшки, есть две подруги, которые влияют на него абсолютно по-разному. Госпожа Жадность обещает мальчику несметную гору монет и новый велосипед, если он не будет никому помогать. А ясные глаза и доброе сердце Кати напоминают о настоящей дружбе и щедрости.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>
                <a:latin typeface="Candara" pitchFamily="34" charset="0"/>
              </a:rPr>
              <a:t>Будет ли госпожа Жадность от поступков Алёшки расти и хорошеть или станет съёживаться и бледнеть?</a:t>
            </a:r>
          </a:p>
        </p:txBody>
      </p:sp>
      <p:pic>
        <p:nvPicPr>
          <p:cNvPr id="22" name="Picture 4" descr="https://img.labirint.ru/images/upl/descripts/pic_1532422704.pn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7401272" y="836712"/>
            <a:ext cx="1423887" cy="2016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6082" name="Picture 2" descr="https://xn----7sbdqaabf2clfe5a7hpcg.xn--80agbcqdjc3d.xn--p1ai/images/prodacts/sourse/61776/61776685_klad-pod-staryim-dubom-mescheryakova-id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6536" y="2564904"/>
            <a:ext cx="2488019" cy="3384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3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6656" y="764704"/>
            <a:ext cx="5328592" cy="1584176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Эдуарда </a:t>
            </a:r>
            <a:r>
              <a:rPr lang="ru-RU" sz="2800" b="1" dirty="0" err="1" smtClean="0">
                <a:latin typeface="Candara" pitchFamily="34" charset="0"/>
              </a:rPr>
              <a:t>Веркина</a:t>
            </a:r>
            <a:r>
              <a:rPr lang="ru-RU" sz="2800" b="1" dirty="0" smtClean="0">
                <a:latin typeface="Candara" pitchFamily="34" charset="0"/>
              </a:rPr>
              <a:t/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«Облачный полк» </a:t>
            </a:r>
            <a:r>
              <a:rPr lang="ru-RU" sz="2800" b="1" dirty="0" smtClean="0">
                <a:latin typeface="Candara" pitchFamily="34" charset="0"/>
              </a:rPr>
              <a:t>(2012)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520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4848" y="4077072"/>
            <a:ext cx="5472608" cy="15841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Современная книга о Великой Отечественной войне и ее героях – юных партизанах, книга     о судьбах, о долге и мужестве жить. </a:t>
            </a:r>
          </a:p>
        </p:txBody>
      </p:sp>
      <p:pic>
        <p:nvPicPr>
          <p:cNvPr id="47106" name="Picture 2" descr="https://akdb22.ru/wp-content/uploads/2021/08/Verki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65168" y="836712"/>
            <a:ext cx="2592288" cy="2592288"/>
          </a:xfrm>
          <a:prstGeom prst="rect">
            <a:avLst/>
          </a:prstGeom>
          <a:noFill/>
        </p:spPr>
      </p:pic>
      <p:pic>
        <p:nvPicPr>
          <p:cNvPr id="47108" name="Picture 4" descr="https://regnum.ru/uploads/pictures/news/2017/07/25/regnum_picture_1500990305365709_norma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36576" y="2780928"/>
            <a:ext cx="2157239" cy="324035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catherineasquithgallery.com/uploads/posts/2021-02/1612433276_32-p-korichnevii-fon-s-ramkoi-48.png"/>
          <p:cNvPicPr>
            <a:picLocks noChangeAspect="1" noChangeArrowheads="1"/>
          </p:cNvPicPr>
          <p:nvPr/>
        </p:nvPicPr>
        <p:blipFill>
          <a:blip r:embed="rId2" cstate="print"/>
          <a:srcRect t="2675" b="2759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48544" y="1600201"/>
            <a:ext cx="8562156" cy="4525963"/>
          </a:xfrm>
        </p:spPr>
        <p:txBody>
          <a:bodyPr>
            <a:noAutofit/>
          </a:bodyPr>
          <a:lstStyle/>
          <a:p>
            <a:r>
              <a:rPr lang="en-US" sz="2000" dirty="0">
                <a:hlinkClick r:id="rId3"/>
              </a:rPr>
              <a:t>https://www.livelib.ru/book/1002934108-nadvigaetsya-beda-rej-bredberi</a:t>
            </a:r>
            <a:endParaRPr lang="ru-RU" sz="2000" dirty="0" smtClean="0">
              <a:hlinkClick r:id="rId4"/>
            </a:endParaRPr>
          </a:p>
          <a:p>
            <a:r>
              <a:rPr lang="en-US" sz="2000" dirty="0" smtClean="0">
                <a:hlinkClick r:id="rId4"/>
              </a:rPr>
              <a:t>https://www.livelib.ru/book/1000738537-znak-bedy-vasil-bykov</a:t>
            </a:r>
            <a:endParaRPr lang="ru-RU" sz="2000" dirty="0" smtClean="0"/>
          </a:p>
          <a:p>
            <a:r>
              <a:rPr lang="en-US" sz="2000" dirty="0" smtClean="0">
                <a:hlinkClick r:id="rId5"/>
              </a:rPr>
              <a:t>https://fantlab.ru/work282148</a:t>
            </a:r>
            <a:endParaRPr lang="ru-RU" sz="2000" dirty="0" smtClean="0"/>
          </a:p>
          <a:p>
            <a:r>
              <a:rPr lang="en-US" sz="2000" dirty="0">
                <a:hlinkClick r:id="rId6"/>
              </a:rPr>
              <a:t>https://</a:t>
            </a:r>
            <a:r>
              <a:rPr lang="en-US" sz="2000" dirty="0" smtClean="0">
                <a:hlinkClick r:id="rId6"/>
              </a:rPr>
              <a:t>mir-knig.com/read_187250-1</a:t>
            </a:r>
            <a:r>
              <a:rPr lang="ru-RU" sz="2000" dirty="0" smtClean="0"/>
              <a:t>  </a:t>
            </a:r>
          </a:p>
          <a:p>
            <a:r>
              <a:rPr lang="en-US" sz="2000" dirty="0" smtClean="0">
                <a:hlinkClick r:id="rId7"/>
              </a:rPr>
              <a:t>https://cv1.litres.ru/pub/c/cover/8113317.jpg</a:t>
            </a:r>
            <a:endParaRPr lang="ru-RU" sz="2000" dirty="0" smtClean="0"/>
          </a:p>
          <a:p>
            <a:r>
              <a:rPr lang="en-US" sz="2000" dirty="0">
                <a:hlinkClick r:id="rId8"/>
              </a:rPr>
              <a:t>https://www.labirint.ru/reviews/goods/138926</a:t>
            </a:r>
            <a:r>
              <a:rPr lang="en-US" sz="2000" dirty="0" smtClean="0">
                <a:hlinkClick r:id="rId8"/>
              </a:rPr>
              <a:t>/</a:t>
            </a:r>
            <a:r>
              <a:rPr lang="ru-RU" sz="2000" dirty="0" smtClean="0"/>
              <a:t> </a:t>
            </a:r>
          </a:p>
          <a:p>
            <a:r>
              <a:rPr lang="en-US" sz="2000" dirty="0">
                <a:hlinkClick r:id="rId9"/>
              </a:rPr>
              <a:t>https://www.labirint.ru/reviews/goods/370701</a:t>
            </a:r>
            <a:r>
              <a:rPr lang="en-US" sz="2000" dirty="0" smtClean="0">
                <a:hlinkClick r:id="rId9"/>
              </a:rPr>
              <a:t>/</a:t>
            </a:r>
            <a:r>
              <a:rPr lang="ru-RU" sz="2000" dirty="0" smtClean="0"/>
              <a:t> </a:t>
            </a:r>
          </a:p>
          <a:p>
            <a:r>
              <a:rPr lang="en-US" sz="2000" dirty="0" smtClean="0">
                <a:hlinkClick r:id="rId10"/>
              </a:rPr>
              <a:t>https://www.livelib.ru/book/1000466244-35-kilo-nadezhdy-anna-gavalda</a:t>
            </a:r>
            <a:r>
              <a:rPr lang="ru-RU" sz="2000" dirty="0" smtClean="0"/>
              <a:t> </a:t>
            </a:r>
          </a:p>
          <a:p>
            <a:r>
              <a:rPr lang="en-US" sz="2000" dirty="0" smtClean="0">
                <a:hlinkClick r:id="rId11"/>
              </a:rPr>
              <a:t>https://www.labirint.ru/books/609585/</a:t>
            </a:r>
            <a:endParaRPr lang="ru-RU" sz="2000" dirty="0" smtClean="0"/>
          </a:p>
          <a:p>
            <a:r>
              <a:rPr lang="en-US" sz="2000" dirty="0">
                <a:hlinkClick r:id="rId12"/>
              </a:rPr>
              <a:t>https://</a:t>
            </a:r>
            <a:r>
              <a:rPr lang="en-US" sz="2000" dirty="0" smtClean="0">
                <a:hlinkClick r:id="rId12"/>
              </a:rPr>
              <a:t>vseskazki.su/prokofeva-sofya/klad-pod-starym-dubom.html</a:t>
            </a:r>
            <a:r>
              <a:rPr lang="ru-RU" sz="2000" dirty="0" smtClean="0"/>
              <a:t> </a:t>
            </a:r>
          </a:p>
          <a:p>
            <a:r>
              <a:rPr lang="en-US" sz="2000" dirty="0" smtClean="0">
                <a:hlinkClick r:id="rId13"/>
              </a:rPr>
              <a:t>https://akdb22.ru/wp-content/uploads/2021/08/Verkin.png</a:t>
            </a:r>
            <a:endParaRPr lang="ru-RU" sz="2000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95300" y="687834"/>
            <a:ext cx="8915400" cy="868958"/>
          </a:xfrm>
        </p:spPr>
        <p:txBody>
          <a:bodyPr>
            <a:normAutofit/>
          </a:bodyPr>
          <a:lstStyle/>
          <a:p>
            <a:r>
              <a:rPr lang="ru-RU" sz="2600" b="1" dirty="0">
                <a:latin typeface="Candara" pitchFamily="34" charset="0"/>
              </a:rPr>
              <a:t>Источники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лажки - коп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8" y="0"/>
            <a:ext cx="9903122" cy="6858000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648072" y="2492896"/>
            <a:ext cx="8553400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Книги, которые читаются,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имеют настоящее.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anose="020E0502030303020204" pitchFamily="34" charset="0"/>
                <a:ea typeface="+mj-ea"/>
                <a:cs typeface="+mj-cs"/>
              </a:rPr>
              <a:t>Книги, которые перечитываются,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anose="020E0502030303020204" pitchFamily="34" charset="0"/>
                <a:ea typeface="+mj-ea"/>
                <a:cs typeface="+mj-cs"/>
              </a:rPr>
              <a:t>имеют будущее.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Candara" panose="020E0502030303020204" pitchFamily="34" charset="0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Александр Дюма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Candara" panose="020E0502030303020204" pitchFamily="34" charset="0"/>
              <a:ea typeface="+mj-ea"/>
              <a:cs typeface="+mj-cs"/>
            </a:endParaRPr>
          </a:p>
        </p:txBody>
      </p:sp>
      <p:pic>
        <p:nvPicPr>
          <p:cNvPr id="32770" name="Picture 2" descr="C:\Users\e.vaseneva\Pictures\книги\cropped-iStock_000013012468Small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612"/>
          <a:stretch>
            <a:fillRect/>
          </a:stretch>
        </p:blipFill>
        <p:spPr bwMode="auto">
          <a:xfrm>
            <a:off x="45328" y="4221088"/>
            <a:ext cx="9804216" cy="26369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9558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1760</TotalTime>
  <Words>1963</Words>
  <Application>Microsoft Office PowerPoint</Application>
  <PresentationFormat>Лист A4 (210x297 мм)</PresentationFormat>
  <Paragraphs>141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Слайд 1</vt:lpstr>
      <vt:lpstr>лет со времени публикации повести Рэя Брэдбери  «Вино из одуванчиков» (1957)</vt:lpstr>
      <vt:lpstr>лет со времени публикации сказки Софьи Прокофьевой «Ученик волшебника» (1957)</vt:lpstr>
      <vt:lpstr>лет со времени публикации романа Бориса Пастернака «Доктор Живаго» (1957)</vt:lpstr>
      <vt:lpstr>лет со времени публикации повести Владимира Богомолова «Иван» (1957)</vt:lpstr>
      <vt:lpstr>лет со времени публикации рассказа Михаила Шолохова «Судьба человека» (1957)</vt:lpstr>
      <vt:lpstr>лет со времени написания повести Аркадия и Бориса Стругацких «Страна багровых туч» (1952 - 1957)</vt:lpstr>
      <vt:lpstr>лет со времени публикации повести Юрия Бондарева «Батальоны просят огня» (1957)</vt:lpstr>
      <vt:lpstr>лет со времени публикации повести Владимира Железникова «Чудак из 6»Б» (1962)</vt:lpstr>
      <vt:lpstr>лет со времени публикации повести Валерия Медведева «Баранкин, будь человеком!» (1962)</vt:lpstr>
      <vt:lpstr>лет со времени публикации романа Эриха Марии Ремарка  «Ночь в Лиссабоне» (1962)</vt:lpstr>
      <vt:lpstr>лет со времени публикации повести Аркадия и Бориса Стругацких «Стажеры» (1962)</vt:lpstr>
      <vt:lpstr>лет со времени написания и публикации повести Аркадия и Бориса Стругацких «Попытка к бегству» (1962)</vt:lpstr>
      <vt:lpstr>лет со времени написания и публикации романа Кена Кизи «Пролетая над гнездом кукушки» («Над кукушкиным гнездом») (1962)</vt:lpstr>
      <vt:lpstr>лет со времени публикации романа Рэя Брэдбери  «Надвигается беда» («Что-то страшное грядет») (1962)</vt:lpstr>
      <vt:lpstr>лет со времени публикации сказочной повести Софьи Прокофьевой «Удивительные приключения мальчика без тени и тени без мальчика») (1962)</vt:lpstr>
      <vt:lpstr>лет со времени публикации повести Джеймса Крюса «Тим Талер, или Проданный смех») (1962)</vt:lpstr>
      <vt:lpstr>лет со времени публикации повести Льва Давыдычева «Многотрудная, полная невзгод и опасностей, жизнь Ивана Семёнова, второклассника и второгодника» (1962)</vt:lpstr>
      <vt:lpstr>лет со времени публикации повести Альберта Лиханова «Чистые камушки» (1967)</vt:lpstr>
      <vt:lpstr>лет со времени написания повести Виктора Астафьева «Пастух и пастушка» (1967)</vt:lpstr>
      <vt:lpstr>лет со времени написания и публикации романа Габриэля Гарсиа Маркеса «Сто лет одиночества» (1967)</vt:lpstr>
      <vt:lpstr>лет со времени публикации сказочной повести Софьи Прокофьевой «Лоскутик и Облако» (1972)</vt:lpstr>
      <vt:lpstr>лет со времени написания повести Василя Быкова «Дожить до рассвета» (1972)</vt:lpstr>
      <vt:lpstr>лет со времени публикации романа Ивана Ефремова «Таис Афинская» (1972)</vt:lpstr>
      <vt:lpstr>лет со времени публикации повести Аркадия и Бориса Стругацких «Пикник на обочине» (1972)</vt:lpstr>
      <vt:lpstr>лет со времени публикации романа Колин Маккалоу «Поющие в терновнике» (1977)</vt:lpstr>
      <vt:lpstr>лет со времени публикации романа Стивена Кинга «Сияние» (1977)</vt:lpstr>
      <vt:lpstr>лет со времени публикации повести Кэтрин Патерсон «Мост в Терабитию» (1977)</vt:lpstr>
      <vt:lpstr>лет со времени написания повести Василя Быкова    «Знак беды» (1982)</vt:lpstr>
      <vt:lpstr>лет со времени публикации романа Анатолия Рыбакова «Дети Арбата» (1987)</vt:lpstr>
      <vt:lpstr>лет со времени публикации повести Василя Быкова      «В тумане» (1982)</vt:lpstr>
      <vt:lpstr>лет со времени написания трилогии Василия Аксенова «Московская сага» (1991-1992)</vt:lpstr>
      <vt:lpstr>лет со времени публикации романа Джоан Роулинг «Гарри Поттер и философский камень» (1997)</vt:lpstr>
      <vt:lpstr>лет со времени публикации романа Анники Тор «Пруд белых лилий» (1997)</vt:lpstr>
      <vt:lpstr>лет со времени публикации романа Элис Сиболд  «Милые кости» (2002)</vt:lpstr>
      <vt:lpstr>лет со времени публикации романа Анны Гавальда «35 кило надежды» (2002)</vt:lpstr>
      <vt:lpstr>лет со времени публикации повести Софьи Прокофьевой «Клад под старым дубом» (2002)</vt:lpstr>
      <vt:lpstr>лет со времени публикации романа Эдуарда Веркина «Облачный полк» (2012)</vt:lpstr>
      <vt:lpstr>Источники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e.vaseneva</cp:lastModifiedBy>
  <cp:revision>283</cp:revision>
  <dcterms:created xsi:type="dcterms:W3CDTF">2015-07-13T12:32:49Z</dcterms:created>
  <dcterms:modified xsi:type="dcterms:W3CDTF">2021-12-06T12:34:16Z</dcterms:modified>
</cp:coreProperties>
</file>