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350" r:id="rId4"/>
    <p:sldId id="349" r:id="rId5"/>
    <p:sldId id="296" r:id="rId6"/>
    <p:sldId id="351" r:id="rId7"/>
    <p:sldId id="352" r:id="rId8"/>
    <p:sldId id="354" r:id="rId9"/>
    <p:sldId id="297" r:id="rId10"/>
    <p:sldId id="353" r:id="rId11"/>
    <p:sldId id="298" r:id="rId12"/>
    <p:sldId id="299" r:id="rId13"/>
    <p:sldId id="355" r:id="rId14"/>
    <p:sldId id="357" r:id="rId15"/>
    <p:sldId id="359" r:id="rId16"/>
    <p:sldId id="356" r:id="rId17"/>
    <p:sldId id="358" r:id="rId18"/>
    <p:sldId id="300" r:id="rId19"/>
    <p:sldId id="301" r:id="rId20"/>
    <p:sldId id="360" r:id="rId21"/>
    <p:sldId id="302" r:id="rId22"/>
    <p:sldId id="304" r:id="rId23"/>
    <p:sldId id="303" r:id="rId24"/>
    <p:sldId id="305" r:id="rId25"/>
    <p:sldId id="306" r:id="rId26"/>
    <p:sldId id="307" r:id="rId27"/>
    <p:sldId id="308" r:id="rId28"/>
    <p:sldId id="361" r:id="rId29"/>
    <p:sldId id="309" r:id="rId30"/>
    <p:sldId id="310" r:id="rId31"/>
    <p:sldId id="362" r:id="rId32"/>
    <p:sldId id="363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  <p:sldId id="330" r:id="rId53"/>
    <p:sldId id="331" r:id="rId54"/>
    <p:sldId id="332" r:id="rId55"/>
    <p:sldId id="295" r:id="rId56"/>
    <p:sldId id="288" r:id="rId57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34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abirint.ru/books/275061/" TargetMode="External"/><Relationship Id="rId13" Type="http://schemas.openxmlformats.org/officeDocument/2006/relationships/hyperlink" Target="https://www.labirint.ru/books/170840/" TargetMode="External"/><Relationship Id="rId18" Type="http://schemas.openxmlformats.org/officeDocument/2006/relationships/hyperlink" Target="https://fantlab.ru/work554" TargetMode="External"/><Relationship Id="rId3" Type="http://schemas.openxmlformats.org/officeDocument/2006/relationships/image" Target="../media/image109.png"/><Relationship Id="rId21" Type="http://schemas.openxmlformats.org/officeDocument/2006/relationships/hyperlink" Target="https://literaguru.ru/analiz-pesy-chehova-dyadya-vanya/" TargetMode="External"/><Relationship Id="rId7" Type="http://schemas.openxmlformats.org/officeDocument/2006/relationships/hyperlink" Target="https://www.labirint.ru/books/602213/" TargetMode="External"/><Relationship Id="rId12" Type="http://schemas.openxmlformats.org/officeDocument/2006/relationships/hyperlink" Target="https://123emoji.com/wp-content/uploads/2016/08/THE-HOBBIT-Stickers-7030.png" TargetMode="External"/><Relationship Id="rId17" Type="http://schemas.openxmlformats.org/officeDocument/2006/relationships/hyperlink" Target="https://www.chitai-gorod.ru/catalog/book/1178485/" TargetMode="External"/><Relationship Id="rId2" Type="http://schemas.openxmlformats.org/officeDocument/2006/relationships/image" Target="../media/image108.png"/><Relationship Id="rId16" Type="http://schemas.openxmlformats.org/officeDocument/2006/relationships/hyperlink" Target="https://www.labirint.ru/books/617982/" TargetMode="External"/><Relationship Id="rId20" Type="http://schemas.openxmlformats.org/officeDocument/2006/relationships/hyperlink" Target="https://www.chitai-gorod.ru/catalog/book/125281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teresnyefakty.org/wp-content/uploads/Gans-Hristian-Andersen-1.jpg" TargetMode="External"/><Relationship Id="rId11" Type="http://schemas.openxmlformats.org/officeDocument/2006/relationships/hyperlink" Target="https://www.livelib.ru/book/1000588822-dalnie-strany-a-gajdar" TargetMode="External"/><Relationship Id="rId5" Type="http://schemas.openxmlformats.org/officeDocument/2006/relationships/hyperlink" Target="https://www.labirint.ru/books/659769/" TargetMode="External"/><Relationship Id="rId15" Type="http://schemas.openxmlformats.org/officeDocument/2006/relationships/hyperlink" Target="https://www.chitai-gorod.ru/catalog/book/443416/" TargetMode="External"/><Relationship Id="rId10" Type="http://schemas.openxmlformats.org/officeDocument/2006/relationships/hyperlink" Target="https://www.labirint.ru/books/614863/" TargetMode="External"/><Relationship Id="rId19" Type="http://schemas.openxmlformats.org/officeDocument/2006/relationships/hyperlink" Target="https://fantlab.ru/work229206" TargetMode="External"/><Relationship Id="rId4" Type="http://schemas.openxmlformats.org/officeDocument/2006/relationships/hyperlink" Target="https://www.labirint.ru/books/655303/" TargetMode="External"/><Relationship Id="rId9" Type="http://schemas.openxmlformats.org/officeDocument/2006/relationships/hyperlink" Target="https://www.labirint.ru/books/563361/" TargetMode="External"/><Relationship Id="rId14" Type="http://schemas.openxmlformats.org/officeDocument/2006/relationships/hyperlink" Target="https://www.labirint.ru/books/574111/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лажки - коп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3122" cy="68580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 rot="20660805">
            <a:off x="8952393" y="741616"/>
            <a:ext cx="980125" cy="1259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!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 rot="844362">
            <a:off x="-72305" y="540185"/>
            <a:ext cx="129614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С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 rot="599489">
            <a:off x="1902892" y="1003767"/>
            <a:ext cx="122413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Ю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 rot="422239">
            <a:off x="2950479" y="1117775"/>
            <a:ext cx="115212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Б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800872" y="1196752"/>
            <a:ext cx="144016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И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 rot="21433409">
            <a:off x="4771735" y="1230770"/>
            <a:ext cx="144016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Л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 rot="21390373">
            <a:off x="5888580" y="1154542"/>
            <a:ext cx="122624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Е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 rot="21034608">
            <a:off x="6894086" y="1043052"/>
            <a:ext cx="11623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Е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 rot="20853864">
            <a:off x="7735526" y="889256"/>
            <a:ext cx="149463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М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2" name="Picture 4" descr="http://i26.fastpic.ru/big/2012/0530/d4/c8b2e9280c5bbcda6cb86bff60e27ed4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7566" y="2420888"/>
            <a:ext cx="3179250" cy="4365104"/>
          </a:xfrm>
          <a:prstGeom prst="rect">
            <a:avLst/>
          </a:prstGeom>
          <a:noFill/>
        </p:spPr>
      </p:pic>
      <p:pic>
        <p:nvPicPr>
          <p:cNvPr id="32778" name="Picture 10" descr="http://sovprof.pskov.ru/pics/kultura/hd1_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437818">
            <a:off x="7294089" y="4510637"/>
            <a:ext cx="2309981" cy="2483851"/>
          </a:xfrm>
          <a:prstGeom prst="rect">
            <a:avLst/>
          </a:prstGeom>
          <a:noFill/>
        </p:spPr>
      </p:pic>
      <p:pic>
        <p:nvPicPr>
          <p:cNvPr id="2" name="Picture 2" descr="C:\Users\e.vaseneva\Pictures\книги-юбиляры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0592" y="3068960"/>
            <a:ext cx="7643813" cy="25241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6057" y="116632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andara" pitchFamily="34" charset="0"/>
                <a:ea typeface="+mj-ea"/>
                <a:cs typeface="+mj-cs"/>
              </a:rPr>
              <a:t>Районная центральная библиотека</a:t>
            </a:r>
            <a:br>
              <a:rPr lang="ru-RU" sz="2000" b="1" dirty="0">
                <a:latin typeface="Candara" pitchFamily="34" charset="0"/>
                <a:ea typeface="+mj-ea"/>
                <a:cs typeface="+mj-cs"/>
              </a:rPr>
            </a:br>
            <a:r>
              <a:rPr lang="ru-RU" sz="2000" b="1" dirty="0">
                <a:latin typeface="Candara" pitchFamily="34" charset="0"/>
                <a:ea typeface="+mj-ea"/>
                <a:cs typeface="+mj-cs"/>
              </a:rPr>
              <a:t>МБУК «Медведевская ЦБС»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0632" y="5574883"/>
            <a:ext cx="6912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Часть 1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558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2720" y="548680"/>
            <a:ext cx="4392488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и публикации повести Николая Карамзина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«Бедная Лиза» </a:t>
            </a:r>
            <a:r>
              <a:rPr lang="ru-RU" sz="2800" b="1" dirty="0" smtClean="0">
                <a:latin typeface="Candara" pitchFamily="34" charset="0"/>
              </a:rPr>
              <a:t>(1792)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880" y="4005064"/>
            <a:ext cx="4608512" cy="2088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сентиментальной повести рассказывается про </a:t>
            </a:r>
            <a:r>
              <a:rPr lang="ru-RU" sz="2000" dirty="0">
                <a:latin typeface="Candara" pitchFamily="34" charset="0"/>
              </a:rPr>
              <a:t>большую и </a:t>
            </a:r>
            <a:r>
              <a:rPr lang="ru-RU" sz="2000" dirty="0" smtClean="0">
                <a:latin typeface="Candara" pitchFamily="34" charset="0"/>
              </a:rPr>
              <a:t>чистую </a:t>
            </a:r>
            <a:r>
              <a:rPr lang="ru-RU" sz="2000" dirty="0">
                <a:latin typeface="Candara" pitchFamily="34" charset="0"/>
              </a:rPr>
              <a:t>любовь, которую погубили низменные желания и </a:t>
            </a:r>
            <a:r>
              <a:rPr lang="ru-RU" sz="2000" dirty="0" smtClean="0">
                <a:latin typeface="Candara" pitchFamily="34" charset="0"/>
              </a:rPr>
              <a:t>деньги.</a:t>
            </a:r>
            <a:r>
              <a:rPr lang="ru-RU" sz="2000" dirty="0">
                <a:latin typeface="Candara" pitchFamily="34" charset="0"/>
              </a:rPr>
              <a:t/>
            </a:r>
            <a:br>
              <a:rPr lang="ru-RU" sz="2000" dirty="0">
                <a:latin typeface="Candara" pitchFamily="34" charset="0"/>
              </a:rPr>
            </a:br>
            <a:r>
              <a:rPr lang="ru-RU" sz="2000" dirty="0">
                <a:latin typeface="Candara" pitchFamily="34" charset="0"/>
              </a:rPr>
              <a:t/>
            </a:r>
            <a:br>
              <a:rPr lang="ru-RU" sz="2000" dirty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2560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230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9394" name="Picture 2" descr="https://cdn1.ozone.ru/multimedia/10102634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0592" y="2708919"/>
            <a:ext cx="2175011" cy="3393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9400" name="Picture 8" descr="https://libmir.com/i/51/230151/i_05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991"/>
          <a:stretch>
            <a:fillRect/>
          </a:stretch>
        </p:blipFill>
        <p:spPr bwMode="auto">
          <a:xfrm>
            <a:off x="6825208" y="692695"/>
            <a:ext cx="2232248" cy="28136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8704" y="548680"/>
            <a:ext cx="4968552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исторической баллады Александра Пушкина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«Песнь о вещем Олеге» </a:t>
            </a:r>
            <a:r>
              <a:rPr lang="ru-RU" sz="2800" b="1" dirty="0" smtClean="0">
                <a:latin typeface="Candara" pitchFamily="34" charset="0"/>
              </a:rPr>
              <a:t>(1822)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24" y="3717032"/>
            <a:ext cx="5760640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Это история попытки побега от судьбы. В основе сюжета лежит легенда о князе Олеге из «Повести временных лет». Встретив старца-волхва, князь просит его предсказать ему будущее. Старец прорицает, что храбрый и бесстрашный воин, которому всегда благоволила судьба, примет смерть от своего коня. 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544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200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aria-art.ru/0/P/Pushkin%20A/3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1F0EC"/>
              </a:clrFrom>
              <a:clrTo>
                <a:srgbClr val="F1F0E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43893" y="692696"/>
            <a:ext cx="1957579" cy="2584004"/>
          </a:xfrm>
          <a:prstGeom prst="rect">
            <a:avLst/>
          </a:prstGeom>
          <a:noFill/>
        </p:spPr>
      </p:pic>
      <p:pic>
        <p:nvPicPr>
          <p:cNvPr id="1028" name="Picture 4" descr="https://kbimages1-a.akamaihd.net/ad884f61-9405-4619-94d7-c0c896468cb7/1200/1200/False/3Okv50jJfTqN2karSGzKe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5566" y="2780928"/>
            <a:ext cx="2025225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476672"/>
            <a:ext cx="4176464" cy="2232248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назад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latin typeface="Candara" pitchFamily="34" charset="0"/>
              </a:rPr>
              <a:t>впервые опубликована сказка Вильгельма Гауфа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«Карлик Нос» </a:t>
            </a:r>
            <a:r>
              <a:rPr lang="ru-RU" sz="2800" b="1" dirty="0" smtClean="0">
                <a:latin typeface="Candara" pitchFamily="34" charset="0"/>
              </a:rPr>
              <a:t>(1827)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4848" y="3645024"/>
            <a:ext cx="5472608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Что делать, если мама с папой перестали тебя узнавать? Как жить, если у тебя появился горб, вырос огромный нос, и над тобой все смеются? Как не отчаяться, не сдаться обстоятельствам, суметь постоять за себя и победить? Добрая и очень мудрая сказка Вильгельма Гауфа давно стала классикой детской литературы.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195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77" name="Picture 13" descr="C:\Users\e.vaseneva\Pictures\карлик нос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560" y="2708920"/>
            <a:ext cx="2304255" cy="3372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879" name="Picture 15" descr="https://avatars.mds.yandex.net/get-zen_doc/1945572/pub_5d30db9978125e00addfa50b_5d30dbb24735a600adcc21e7/scale_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81192" y="692696"/>
            <a:ext cx="2085810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476672"/>
            <a:ext cx="4752528" cy="2232248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назад впервые опубликованы романы Фенимора Купера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«Красный корсар» и «Прерия» </a:t>
            </a:r>
            <a:r>
              <a:rPr lang="ru-RU" sz="2800" b="1" dirty="0" smtClean="0">
                <a:latin typeface="Candara" pitchFamily="34" charset="0"/>
              </a:rPr>
              <a:t>(1827)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880" y="3645024"/>
            <a:ext cx="5472608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Джеймс Фенимор Купер (1789 - 1851) – американский романист, классик приключенческой литературы. Он знаменит своими историческими и морскими романами. Всемирную популярность обрела серия романов об охотнике </a:t>
            </a:r>
            <a:r>
              <a:rPr lang="ru-RU" sz="2000" dirty="0" err="1" smtClean="0">
                <a:latin typeface="Candara" pitchFamily="34" charset="0"/>
              </a:rPr>
              <a:t>Натаниэле</a:t>
            </a:r>
            <a:r>
              <a:rPr lang="ru-RU" sz="2000" dirty="0" smtClean="0">
                <a:latin typeface="Candara" pitchFamily="34" charset="0"/>
              </a:rPr>
              <a:t> </a:t>
            </a:r>
            <a:r>
              <a:rPr lang="ru-RU" sz="2000" dirty="0" err="1" smtClean="0">
                <a:latin typeface="Candara" pitchFamily="34" charset="0"/>
              </a:rPr>
              <a:t>Бампо</a:t>
            </a:r>
            <a:r>
              <a:rPr lang="ru-RU" sz="2000" dirty="0" smtClean="0">
                <a:latin typeface="Candara" pitchFamily="34" charset="0"/>
              </a:rPr>
              <a:t>.  «Прерия» - третий роман из этой серии.</a:t>
            </a: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195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26" name="Picture 2" descr="https://366days.ru/media/article_images/3495/WeNm5zWpw-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25208" y="548680"/>
            <a:ext cx="2406021" cy="2664295"/>
          </a:xfrm>
          <a:prstGeom prst="rect">
            <a:avLst/>
          </a:prstGeom>
          <a:noFill/>
        </p:spPr>
      </p:pic>
      <p:pic>
        <p:nvPicPr>
          <p:cNvPr id="52230" name="Picture 6" descr="https://static.auction.ru/offer_images/2015/08/12/03/big/Z/zvOW5GMzv9e/kuper_d_fenimor_prerija.jpg"/>
          <p:cNvPicPr>
            <a:picLocks noChangeAspect="1" noChangeArrowheads="1"/>
          </p:cNvPicPr>
          <p:nvPr/>
        </p:nvPicPr>
        <p:blipFill>
          <a:blip r:embed="rId5" cstate="print"/>
          <a:srcRect l="9601" t="2070" r="4940" b="2687"/>
          <a:stretch>
            <a:fillRect/>
          </a:stretch>
        </p:blipFill>
        <p:spPr bwMode="auto">
          <a:xfrm>
            <a:off x="2000672" y="3501008"/>
            <a:ext cx="1577914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2234" name="AutoShape 10" descr="https://cdn1.ozone.ru/multimedia/101975134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37" name="Picture 13" descr="C:\Users\e.vaseneva\Pictures\101975134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203" y="2132856"/>
            <a:ext cx="1480485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0712" y="548680"/>
            <a:ext cx="5112568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сказки Александра Пушкина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«Сказка о царе Салтане…» </a:t>
            </a:r>
            <a:r>
              <a:rPr lang="ru-RU" sz="2800" b="1" dirty="0" smtClean="0">
                <a:latin typeface="Candara" pitchFamily="34" charset="0"/>
              </a:rPr>
              <a:t>(1832)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16896" y="3717032"/>
            <a:ext cx="4680520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Любимая и знакомая с детства история о женитьбе царя </a:t>
            </a:r>
            <a:r>
              <a:rPr lang="ru-RU" sz="2000" dirty="0" err="1" smtClean="0">
                <a:latin typeface="Candara" pitchFamily="34" charset="0"/>
              </a:rPr>
              <a:t>Салтана</a:t>
            </a:r>
            <a:r>
              <a:rPr lang="ru-RU" sz="2000" dirty="0" smtClean="0">
                <a:latin typeface="Candara" pitchFamily="34" charset="0"/>
              </a:rPr>
              <a:t>, завистливых сестрах царевны и жадной бабе </a:t>
            </a:r>
            <a:r>
              <a:rPr lang="ru-RU" sz="2000" dirty="0" err="1" smtClean="0">
                <a:latin typeface="Candara" pitchFamily="34" charset="0"/>
              </a:rPr>
              <a:t>Бабарихе</a:t>
            </a:r>
            <a:r>
              <a:rPr lang="ru-RU" sz="2000" dirty="0" smtClean="0">
                <a:latin typeface="Candara" pitchFamily="34" charset="0"/>
              </a:rPr>
              <a:t>, доблестном князе </a:t>
            </a:r>
            <a:r>
              <a:rPr lang="ru-RU" sz="2000" dirty="0" err="1" smtClean="0">
                <a:latin typeface="Candara" pitchFamily="34" charset="0"/>
              </a:rPr>
              <a:t>Гвидоне</a:t>
            </a:r>
            <a:r>
              <a:rPr lang="ru-RU" sz="2000" dirty="0" smtClean="0">
                <a:latin typeface="Candara" pitchFamily="34" charset="0"/>
              </a:rPr>
              <a:t>   и прекрасной царевне Лебеди.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0552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190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aria-art.ru/0/P/Pushkin%20A/3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1F0EC"/>
              </a:clrFrom>
              <a:clrTo>
                <a:srgbClr val="F1F0E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43893" y="692696"/>
            <a:ext cx="1957579" cy="2584004"/>
          </a:xfrm>
          <a:prstGeom prst="rect">
            <a:avLst/>
          </a:prstGeom>
          <a:noFill/>
        </p:spPr>
      </p:pic>
      <p:pic>
        <p:nvPicPr>
          <p:cNvPr id="74754" name="Picture 2" descr="https://www.megatoys24.ru/uploads/all/52/aa/4c/52aa4cbce332137ae7a38ae41eb0161c.jpg"/>
          <p:cNvPicPr>
            <a:picLocks noChangeAspect="1" noChangeArrowheads="1"/>
          </p:cNvPicPr>
          <p:nvPr/>
        </p:nvPicPr>
        <p:blipFill>
          <a:blip r:embed="rId5" cstate="print"/>
          <a:srcRect l="14752" t="4673" r="18893" b="5607"/>
          <a:stretch>
            <a:fillRect/>
          </a:stretch>
        </p:blipFill>
        <p:spPr bwMode="auto">
          <a:xfrm>
            <a:off x="1208584" y="2708920"/>
            <a:ext cx="2449772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0712" y="548680"/>
            <a:ext cx="4608512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книги Николая Гоголя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«Вечера на хуторе близ Диканьки» </a:t>
            </a:r>
            <a:r>
              <a:rPr lang="ru-RU" sz="2800" b="1" dirty="0" smtClean="0">
                <a:latin typeface="Candara" pitchFamily="34" charset="0"/>
              </a:rPr>
              <a:t>(1832)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872" y="3717032"/>
            <a:ext cx="5256584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повестях показан поразительный мир фольклора – мир русалок, ведьм, призраков, демонов и чертей. Мир, где самые удивительные, а порой и страшные события описаны с мягким и лукавым юмором и соседствуют с колоритно изображенным крестьянским бытом XIX века. 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0552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190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5778" name="Picture 2" descr="https://want2read.ru/wp-content/uploads/2019/04/gogol_nikolay_vasilevich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1232" y="626062"/>
            <a:ext cx="2113214" cy="3090970"/>
          </a:xfrm>
          <a:prstGeom prst="rect">
            <a:avLst/>
          </a:prstGeom>
          <a:noFill/>
        </p:spPr>
      </p:pic>
      <p:pic>
        <p:nvPicPr>
          <p:cNvPr id="75780" name="Picture 4" descr="https://cdn.eksmo.ru/v2/430000000000091443/COVER/cover1__w8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7515" y="2636912"/>
            <a:ext cx="2151309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4688" y="332656"/>
            <a:ext cx="5112568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стихотворения Михаила Лермонтова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«Бородино» </a:t>
            </a:r>
            <a:r>
              <a:rPr lang="ru-RU" sz="2800" b="1" dirty="0" smtClean="0">
                <a:latin typeface="Candara" pitchFamily="34" charset="0"/>
              </a:rPr>
              <a:t>(1837)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872" y="3356992"/>
            <a:ext cx="5328592" cy="2808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одном из самых известных стихотворений Лермонтова от лица русского солдата рассказывается о важнейшем сражении Отечественной войны 1812 года между русской армией и армией Наполеона Бонапарта, которое состоялось 26 августа    (7 сентября) 1812 г. у села Бородино.</a:t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185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7826" name="Picture 2" descr="http://pm1.narvii.com/7777/46f0865040f883f55a1aaba907b37cc689caf09er1-1673-1818v2_uhq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13240" y="620688"/>
            <a:ext cx="2253003" cy="2448272"/>
          </a:xfrm>
          <a:prstGeom prst="rect">
            <a:avLst/>
          </a:prstGeom>
          <a:noFill/>
        </p:spPr>
      </p:pic>
      <p:pic>
        <p:nvPicPr>
          <p:cNvPr id="77828" name="Picture 4" descr="https://alifba.ru/storage/img/products/228055/cov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6576" y="2420888"/>
            <a:ext cx="2304256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548680"/>
            <a:ext cx="5976664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назад впервые опубликована сказка </a:t>
            </a:r>
            <a:r>
              <a:rPr lang="ru-RU" sz="2800" b="1" dirty="0" err="1" smtClean="0">
                <a:latin typeface="Candara" pitchFamily="34" charset="0"/>
              </a:rPr>
              <a:t>Ханса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err="1" smtClean="0">
                <a:latin typeface="Candara" pitchFamily="34" charset="0"/>
              </a:rPr>
              <a:t>Кристиана</a:t>
            </a:r>
            <a:r>
              <a:rPr lang="ru-RU" sz="2800" b="1" dirty="0" smtClean="0">
                <a:latin typeface="Candara" pitchFamily="34" charset="0"/>
              </a:rPr>
              <a:t> Андерсена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«Новое платье короля» </a:t>
            </a:r>
            <a:r>
              <a:rPr lang="ru-RU" sz="2800" b="1" dirty="0" smtClean="0">
                <a:latin typeface="Candara" pitchFamily="34" charset="0"/>
              </a:rPr>
              <a:t>(1837)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2840" y="3356992"/>
            <a:ext cx="3672408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Одна из самых известных сказок Х.К. Андерсена о том, как двое ловких обманщиков решили обвести вокруг пальца недалёкого короля и его придворных.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185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e.vaseneva\Downloads\надо\60250264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544" y="2780928"/>
            <a:ext cx="2373578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3" name="Picture 9" descr="https://interesnyefakty.org/wp-content/uploads/Gans-Hristian-Andersen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3240" y="2132856"/>
            <a:ext cx="1989612" cy="247357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0712" y="548680"/>
            <a:ext cx="4824536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первого тома произведения Николая Гоголя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«Мертвые души» </a:t>
            </a:r>
            <a:r>
              <a:rPr lang="ru-RU" sz="2800" b="1" dirty="0" smtClean="0">
                <a:latin typeface="Candara" pitchFamily="34" charset="0"/>
              </a:rPr>
              <a:t>(1842)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4808" y="3429000"/>
            <a:ext cx="6120680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Путешествуя по провинциям России, предприимчивый господин Павел Иванович Чичиков покупает мертвые души - крепостных крестьян, которых нет в живых, но которые ещё числятся таковыми по документам. А значит, их можно заложить, чтобы получить деньги. Перед читателем разворачивается панорама жизни российской глубинки, галерея ярких образов и характеров.</a:t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0552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180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5778" name="Picture 2" descr="https://want2read.ru/wp-content/uploads/2019/04/gogol_nikolay_vasilevich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1232" y="626062"/>
            <a:ext cx="1944216" cy="2843779"/>
          </a:xfrm>
          <a:prstGeom prst="rect">
            <a:avLst/>
          </a:prstGeom>
          <a:noFill/>
        </p:spPr>
      </p:pic>
      <p:sp>
        <p:nvSpPr>
          <p:cNvPr id="76802" name="AutoShape 2" descr="https://cdn1.ozone.ru/multimedia/c1200/101369856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6804" name="AutoShape 4" descr="https://cdn1.ozone.ru/multimedia/c1200/101369856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6806" name="AutoShape 6" descr="https://cdn1.ozone.ru/multimedia/10249818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6808" name="AutoShape 8" descr="https://cdn1.ozone.ru/multimedia/10249818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6809" name="Picture 9" descr="C:\Users\e.vaseneva\Pictures\мертвые души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544" y="2708920"/>
            <a:ext cx="2145468" cy="3369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6736" y="764704"/>
            <a:ext cx="3960440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назад впервые опубликован роман Шарлотты Бронте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«Джейн Эйр» </a:t>
            </a:r>
            <a:r>
              <a:rPr lang="ru-RU" sz="2800" b="1" dirty="0" smtClean="0">
                <a:latin typeface="Candara" pitchFamily="34" charset="0"/>
              </a:rPr>
              <a:t>(1847)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6816" y="3068960"/>
            <a:ext cx="4464496" cy="2952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Книга об истинном чувстве и преданности идеалам, об обманутых надеждах и великодушии, о девушке, благородной, волевой, страстной, оставшейся верной своей любви, несмотря на удары судьбы. Пронзительная история                         со счастливым концом - нестареющая классика английской литературы.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6576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175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2" name="Picture 2" descr="https://www.spbdk.ru/upload/iblock/5e8/5e8ba0344aa87c35f73262857a9ac30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0552" y="2750102"/>
            <a:ext cx="2081011" cy="3271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4" name="Picture 4" descr="https://interesnyefakty.org/wp-content/uploads/sharlotta-bronte-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5F0EA"/>
              </a:clrFrom>
              <a:clrTo>
                <a:srgbClr val="F5F0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1192" y="620688"/>
            <a:ext cx="2232248" cy="27149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548680"/>
            <a:ext cx="4464496" cy="208823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и публикации романа </a:t>
            </a:r>
            <a:r>
              <a:rPr lang="ru-RU" sz="2800" b="1" dirty="0" err="1" smtClean="0">
                <a:latin typeface="Candara" pitchFamily="34" charset="0"/>
              </a:rPr>
              <a:t>Гарриет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err="1" smtClean="0">
                <a:latin typeface="Candara" pitchFamily="34" charset="0"/>
              </a:rPr>
              <a:t>Бичер-Стоу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«Хижина дяди Тома» </a:t>
            </a:r>
            <a:r>
              <a:rPr lang="ru-RU" sz="2800" b="1" dirty="0" smtClean="0">
                <a:latin typeface="Candara" pitchFamily="34" charset="0"/>
              </a:rPr>
              <a:t>(1852)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4848" y="3212976"/>
            <a:ext cx="5112568" cy="27363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Знаменитый роман </a:t>
            </a:r>
            <a:r>
              <a:rPr lang="ru-RU" sz="2000" dirty="0" err="1" smtClean="0">
                <a:latin typeface="Candara" pitchFamily="34" charset="0"/>
              </a:rPr>
              <a:t>Гарриет</a:t>
            </a:r>
            <a:r>
              <a:rPr lang="ru-RU" sz="2000" dirty="0" smtClean="0">
                <a:latin typeface="Candara" pitchFamily="34" charset="0"/>
              </a:rPr>
              <a:t> </a:t>
            </a:r>
            <a:r>
              <a:rPr lang="ru-RU" sz="2000" dirty="0" err="1" smtClean="0">
                <a:latin typeface="Candara" pitchFamily="34" charset="0"/>
              </a:rPr>
              <a:t>Бичер-Стоу</a:t>
            </a:r>
            <a:r>
              <a:rPr lang="ru-RU" sz="2000" dirty="0" smtClean="0">
                <a:latin typeface="Candara" pitchFamily="34" charset="0"/>
              </a:rPr>
              <a:t>, который принес ей мировую известность, поднимает сложные темы: унижение достоинства людей за цвет их кожи, бесчеловечное рабство, смирение перед судьбой или борьба</a:t>
            </a:r>
            <a:r>
              <a:rPr lang="ru-RU" sz="2000" dirty="0" smtClean="0"/>
              <a:t>. </a:t>
            </a:r>
            <a:r>
              <a:rPr lang="ru-RU" sz="2000" dirty="0" smtClean="0">
                <a:latin typeface="Candara" pitchFamily="34" charset="0"/>
              </a:rPr>
              <a:t>Это главный роман </a:t>
            </a:r>
            <a:r>
              <a:rPr lang="ru-RU" sz="2000" dirty="0" smtClean="0">
                <a:latin typeface="Candara" pitchFamily="34" charset="0"/>
              </a:rPr>
              <a:t>     о </a:t>
            </a:r>
            <a:r>
              <a:rPr lang="ru-RU" sz="2000" dirty="0" smtClean="0">
                <a:latin typeface="Candara" pitchFamily="34" charset="0"/>
              </a:rPr>
              <a:t>жестокости и несправедливости американского рабовладения, написанный в XIX веке.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170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sun9-70.userapi.com/impg/JpFRZCQ5IybVeRoZl5iriHXpxLdwNRI9J966jg/MvBraXyqZNQ.jpg?size=485x595&amp;quality=96&amp;sign=6a314d4634c2859fe3a30ad598494df1&amp;type=album"/>
          <p:cNvPicPr>
            <a:picLocks noChangeAspect="1" noChangeArrowheads="1"/>
          </p:cNvPicPr>
          <p:nvPr/>
        </p:nvPicPr>
        <p:blipFill>
          <a:blip r:embed="rId4" cstate="print"/>
          <a:srcRect b="3392"/>
          <a:stretch>
            <a:fillRect/>
          </a:stretch>
        </p:blipFill>
        <p:spPr bwMode="auto">
          <a:xfrm>
            <a:off x="6969224" y="764704"/>
            <a:ext cx="1944216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8" name="Picture 2" descr="https://avatars.mds.yandex.net/get-zen_doc/197997/pub_5a8a6c56581669462bbf5259_5a8a6c581aa80cd5b5028247/scale_120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10"/>
          <a:stretch>
            <a:fillRect/>
          </a:stretch>
        </p:blipFill>
        <p:spPr bwMode="auto">
          <a:xfrm>
            <a:off x="1136576" y="2769902"/>
            <a:ext cx="2169851" cy="33233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4728" y="692696"/>
            <a:ext cx="4464496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рассказа Ивана Тургенева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</a:t>
            </a:r>
            <a:r>
              <a:rPr lang="ru-RU" sz="2800" b="1" dirty="0" err="1" smtClean="0">
                <a:solidFill>
                  <a:srgbClr val="C00000"/>
                </a:solidFill>
                <a:latin typeface="Candara" pitchFamily="34" charset="0"/>
              </a:rPr>
              <a:t>Муму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» </a:t>
            </a:r>
            <a:r>
              <a:rPr lang="ru-RU" sz="2800" b="1" dirty="0" smtClean="0">
                <a:latin typeface="Candara" pitchFamily="34" charset="0"/>
              </a:rPr>
              <a:t>(1852)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8864" y="3933056"/>
            <a:ext cx="5400600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Крепостной Герасим </a:t>
            </a:r>
            <a:r>
              <a:rPr lang="ru-RU" sz="2000" dirty="0" smtClean="0">
                <a:latin typeface="Candara" pitchFamily="34" charset="0"/>
              </a:rPr>
              <a:t>– глухонемой</a:t>
            </a:r>
            <a:r>
              <a:rPr lang="ru-RU" sz="2000" dirty="0" smtClean="0">
                <a:latin typeface="Candara" pitchFamily="34" charset="0"/>
              </a:rPr>
              <a:t>. Однажды он находит маленькую собачку, которая становится его единственным верным другом. Но злая барыня не разрешает Герасиму держать в доме собаку…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4568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170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2" descr="https://stihi.ru/pics/2019/11/06/120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1232" y="620688"/>
            <a:ext cx="2016224" cy="2677838"/>
          </a:xfrm>
          <a:prstGeom prst="rect">
            <a:avLst/>
          </a:prstGeom>
          <a:noFill/>
        </p:spPr>
      </p:pic>
      <p:sp>
        <p:nvSpPr>
          <p:cNvPr id="6" name="AutoShape 4" descr="https://cdn1.ozone.ru/s3/multimedia-z/60085624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cdn1.ozone.ru/s3/multimedia-z/60085624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cdn1.ozone.ru/s3/multimedia-h/60062684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5" name="AutoShape 11" descr="https://cdn1.ozone.ru/s3/multimedia-0/60109916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C:\Users\e.vaseneva\Pictures\муму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08584" y="2420888"/>
            <a:ext cx="2304256" cy="3618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764704"/>
            <a:ext cx="5184576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сборника рассказов Ивана Тургенева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«Записки охотника» </a:t>
            </a:r>
            <a:r>
              <a:rPr lang="ru-RU" sz="2800" b="1" dirty="0" smtClean="0">
                <a:latin typeface="Candara" pitchFamily="34" charset="0"/>
              </a:rPr>
              <a:t>(1852)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8864" y="3501008"/>
            <a:ext cx="5400600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Сборник рассказов о сельских жителях европейской части России, мелкопоместных дворянах, дворне, крепостных и свободных крестьянах, об их быте и обычаях, сложности характеров: скаредности и бескорыстии, подлости и благородстве, любви и обмане, и кроме того о красоте природы России.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170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2" descr="https://stihi.ru/pics/2019/11/06/120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85248" y="620688"/>
            <a:ext cx="2016224" cy="2677838"/>
          </a:xfrm>
          <a:prstGeom prst="rect">
            <a:avLst/>
          </a:prstGeom>
          <a:noFill/>
        </p:spPr>
      </p:pic>
      <p:sp>
        <p:nvSpPr>
          <p:cNvPr id="6" name="AutoShape 4" descr="https://cdn1.ozone.ru/s3/multimedia-z/60085624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cdn1.ozone.ru/s3/multimedia-z/60085624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cdn1.ozone.ru/s3/multimedia-h/60062684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5" name="AutoShape 11" descr="https://cdn1.ozone.ru/s3/multimedia-0/60109916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0898" name="Picture 2" descr="https://interkniga.net/app/files/2019/01/978-5-389-05788-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6576" y="2952948"/>
            <a:ext cx="2304256" cy="2996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548680"/>
            <a:ext cx="5184576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Гюстава Флобера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«Госпожа Бовари» </a:t>
            </a:r>
            <a:r>
              <a:rPr lang="ru-RU" sz="2800" b="1" dirty="0" smtClean="0">
                <a:latin typeface="Candara" pitchFamily="34" charset="0"/>
              </a:rPr>
              <a:t>(1857)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4928" y="3645024"/>
            <a:ext cx="4176464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Одно </a:t>
            </a:r>
            <a:r>
              <a:rPr lang="ru-RU" sz="2000" dirty="0">
                <a:latin typeface="Candara" pitchFamily="34" charset="0"/>
              </a:rPr>
              <a:t>из самых значительных произведений в истории французской литературы, </a:t>
            </a:r>
            <a:r>
              <a:rPr lang="ru-RU" sz="2000" dirty="0" smtClean="0">
                <a:latin typeface="Candara" pitchFamily="34" charset="0"/>
              </a:rPr>
              <a:t>много </a:t>
            </a:r>
            <a:r>
              <a:rPr lang="ru-RU" sz="2000" dirty="0">
                <a:latin typeface="Candara" pitchFamily="34" charset="0"/>
              </a:rPr>
              <a:t>раз </a:t>
            </a:r>
            <a:r>
              <a:rPr lang="ru-RU" sz="2000" dirty="0" smtClean="0">
                <a:latin typeface="Candara" pitchFamily="34" charset="0"/>
              </a:rPr>
              <a:t>экранизированный шедевр        о </a:t>
            </a:r>
            <a:r>
              <a:rPr lang="ru-RU" sz="2000" dirty="0">
                <a:latin typeface="Candara" pitchFamily="34" charset="0"/>
              </a:rPr>
              <a:t>«</a:t>
            </a:r>
            <a:r>
              <a:rPr lang="ru-RU" sz="2000" dirty="0" smtClean="0">
                <a:latin typeface="Candara" pitchFamily="34" charset="0"/>
              </a:rPr>
              <a:t>маленькой трагедии</a:t>
            </a:r>
            <a:r>
              <a:rPr lang="ru-RU" sz="2000" dirty="0">
                <a:latin typeface="Candara" pitchFamily="34" charset="0"/>
              </a:rPr>
              <a:t>» молодой </a:t>
            </a:r>
            <a:r>
              <a:rPr lang="ru-RU" sz="2000" dirty="0" smtClean="0">
                <a:latin typeface="Candara" pitchFamily="34" charset="0"/>
              </a:rPr>
              <a:t>женщины. </a:t>
            </a:r>
            <a:r>
              <a:rPr lang="ru-RU" sz="2000" dirty="0">
                <a:latin typeface="Candara" pitchFamily="34" charset="0"/>
              </a:rPr>
              <a:t/>
            </a:r>
            <a:br>
              <a:rPr lang="ru-RU" sz="2000" dirty="0">
                <a:latin typeface="Candara" pitchFamily="34" charset="0"/>
              </a:rPr>
            </a:br>
            <a:r>
              <a:rPr lang="ru-RU" sz="2000" dirty="0">
                <a:latin typeface="Candara" pitchFamily="34" charset="0"/>
              </a:rPr>
              <a:t/>
            </a:r>
            <a:br>
              <a:rPr lang="ru-RU" sz="2000" dirty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165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cdn1.ozone.ru/s3/multimedia-z/60085624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cdn1.ozone.ru/s3/multimedia-z/60085624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cdn1.ozone.ru/s3/multimedia-h/60062684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5" name="AutoShape 11" descr="https://cdn1.ozone.ru/s3/multimedia-0/60109916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946" name="Picture 2" descr="https://im0-tub-ru.yandex.net/i?id=ac40e8afdf51ddf1c17dcbf3b2864172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3240" y="764704"/>
            <a:ext cx="1900461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2948" name="Picture 4" descr="https://fkniga.ru/media/product/04/040404/KA-00330954.jpg"/>
          <p:cNvPicPr>
            <a:picLocks noChangeAspect="1" noChangeArrowheads="1"/>
          </p:cNvPicPr>
          <p:nvPr/>
        </p:nvPicPr>
        <p:blipFill rotWithShape="1">
          <a:blip r:embed="rId5" cstate="print"/>
          <a:srcRect l="11471"/>
          <a:stretch/>
        </p:blipFill>
        <p:spPr bwMode="auto">
          <a:xfrm>
            <a:off x="1532619" y="2420888"/>
            <a:ext cx="2202437" cy="3677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4728" y="692696"/>
            <a:ext cx="4608512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Ивана Тургенева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«Отцы и дети» </a:t>
            </a:r>
            <a:r>
              <a:rPr lang="ru-RU" sz="2800" b="1" dirty="0" smtClean="0">
                <a:latin typeface="Candara" pitchFamily="34" charset="0"/>
              </a:rPr>
              <a:t>(1862)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6856" y="3501008"/>
            <a:ext cx="5400600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Главный герой романа - студент-нигилист Евгений Базаров отрицает все принятые в обществе ценности и традиции, ставит себя    в оппозицию ко всем людям. И только любовь к Анне Одинцовой заставляет героя поступиться своими принципами и по-новому взглянуть на жизнь.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4568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2" descr="https://stihi.ru/pics/2019/11/06/120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1232" y="620688"/>
            <a:ext cx="2016224" cy="2677838"/>
          </a:xfrm>
          <a:prstGeom prst="rect">
            <a:avLst/>
          </a:prstGeom>
          <a:noFill/>
        </p:spPr>
      </p:pic>
      <p:sp>
        <p:nvSpPr>
          <p:cNvPr id="6" name="AutoShape 4" descr="https://cdn1.ozone.ru/s3/multimedia-z/60085624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cdn1.ozone.ru/s3/multimedia-z/60085624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cdn1.ozone.ru/s3/multimedia-h/60062684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5" name="AutoShape 11" descr="https://cdn1.ozone.ru/s3/multimedia-0/60109916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9874" name="Picture 2" descr="https://detectivebookshop.ru/image/10238378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6576" y="2420888"/>
            <a:ext cx="2190243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2680" y="548680"/>
            <a:ext cx="5544616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комедии Александра Грибоедова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«Горе от ума» </a:t>
            </a:r>
            <a:r>
              <a:rPr lang="ru-RU" sz="2800" b="1" dirty="0" smtClean="0">
                <a:latin typeface="Candara" pitchFamily="34" charset="0"/>
              </a:rPr>
              <a:t>(1862)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6856" y="3501008"/>
            <a:ext cx="5184576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Шедевр русской литературы, произведение, раздерганное на цитаты и крылатые фразы чуть не от первого до последнего слова. Язвительная и блестящая комедия Грибоедова по-прежнему актуальна и по сей день не сходит с лучших театральных сцен нашей страны.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520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cdn1.ozone.ru/s3/multimedia-z/60085624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cdn1.ozone.ru/s3/multimedia-z/60085624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cdn1.ozone.ru/s3/multimedia-h/60062684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5" name="AutoShape 11" descr="https://cdn1.ozone.ru/s3/multimedia-0/60109916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22" name="Picture 2" descr="https://u.9111s.ru/uploads/202010/25/0c7b839e1d7300b0610384d641d5005d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EFA"/>
              </a:clrFrom>
              <a:clrTo>
                <a:srgbClr val="FFFE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29264" y="620688"/>
            <a:ext cx="2157482" cy="2640668"/>
          </a:xfrm>
          <a:prstGeom prst="rect">
            <a:avLst/>
          </a:prstGeom>
          <a:noFill/>
        </p:spPr>
      </p:pic>
      <p:sp>
        <p:nvSpPr>
          <p:cNvPr id="81924" name="AutoShape 4" descr="https://cdn1.ozone.ru/s3/multimedia-k/60281656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26" name="Picture 6" descr="https://images.wbstatic.net/big/new/31420000/31423372-1.jpg"/>
          <p:cNvPicPr>
            <a:picLocks noChangeAspect="1" noChangeArrowheads="1"/>
          </p:cNvPicPr>
          <p:nvPr/>
        </p:nvPicPr>
        <p:blipFill>
          <a:blip r:embed="rId5" cstate="print"/>
          <a:srcRect l="7692" r="7692"/>
          <a:stretch>
            <a:fillRect/>
          </a:stretch>
        </p:blipFill>
        <p:spPr bwMode="auto">
          <a:xfrm>
            <a:off x="992560" y="2318330"/>
            <a:ext cx="2304256" cy="3630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764704"/>
            <a:ext cx="3960440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назад впервые опубликован роман-эпопея Виктора Гюго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«Отверженные» </a:t>
            </a:r>
            <a:r>
              <a:rPr lang="ru-RU" sz="2800" b="1" dirty="0" smtClean="0">
                <a:latin typeface="Candara" pitchFamily="34" charset="0"/>
              </a:rPr>
              <a:t>(1862)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4848" y="3284984"/>
            <a:ext cx="5256584" cy="27363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Знаменитый роман-эпопея Виктора Гюго        о жизни людей, отвергнутых обществом, считается одним из величайших романов </a:t>
            </a:r>
            <a:r>
              <a:rPr lang="en-US" sz="2000" dirty="0" smtClean="0">
                <a:latin typeface="Candara" pitchFamily="34" charset="0"/>
              </a:rPr>
              <a:t>XIX</a:t>
            </a:r>
            <a:r>
              <a:rPr lang="ru-RU" sz="2000" dirty="0" smtClean="0">
                <a:latin typeface="Candara" pitchFamily="34" charset="0"/>
              </a:rPr>
              <a:t> века. Закрученный сюжет заставляет следить с неотрывным вниманием за событиями, которые разворачиваются на улицах старого Парижа, в трущобах и на баррикадах. </a:t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160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0" name="Picture 2" descr="https://avatars.mds.yandex.net/get-zen_doc/1637352/pub_5e4f7f62558768122b01bf7a_5e4f84f36754405ed3b8c5d7/scale_120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09184" y="620689"/>
            <a:ext cx="1872208" cy="2388402"/>
          </a:xfrm>
          <a:prstGeom prst="rect">
            <a:avLst/>
          </a:prstGeom>
          <a:noFill/>
        </p:spPr>
      </p:pic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6" name="Picture 8" descr="https://pbs.twimg.com/media/ECBOSioWwAILr_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80"/>
          <a:stretch>
            <a:fillRect/>
          </a:stretch>
        </p:blipFill>
        <p:spPr bwMode="auto">
          <a:xfrm>
            <a:off x="920552" y="2636912"/>
            <a:ext cx="2170133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620688"/>
            <a:ext cx="4680520" cy="201622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  и публикации рассказа   Льва Толстого 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«Кавказский пленник» </a:t>
            </a:r>
            <a:r>
              <a:rPr lang="ru-RU" sz="2800" b="1" dirty="0" smtClean="0">
                <a:latin typeface="Candara" pitchFamily="34" charset="0"/>
              </a:rPr>
              <a:t>(1872)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4848" y="3717032"/>
            <a:ext cx="5400600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Рассказ повествует о русском офицере              в плену у горцев в годы Кавказской войны. </a:t>
            </a: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Произведение основано на реальной истории, произошедшей с писателем на Кавказе, когда он вместе со своим другом чеченцем </a:t>
            </a:r>
            <a:r>
              <a:rPr lang="ru-RU" sz="2000" dirty="0" err="1" smtClean="0">
                <a:latin typeface="Candara" pitchFamily="34" charset="0"/>
              </a:rPr>
              <a:t>Садо</a:t>
            </a:r>
            <a:r>
              <a:rPr lang="ru-RU" sz="2000" dirty="0" smtClean="0">
                <a:latin typeface="Candara" pitchFamily="34" charset="0"/>
              </a:rPr>
              <a:t> отъехал далеко от отряда, сопровождавшего обоз, и едва не попал в плен.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150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4" name="Picture 2" descr="https://sun9-82.userapi.com/impg/FDm-IAsz5ksbeIJq-naK2nlSLoNJYnz4jorkAA/_S4Z9BZodRM.jpg?size=700x889&amp;quality=96&amp;sign=53c44ab88498d969c368928d4d004e1f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69224" y="836712"/>
            <a:ext cx="1999781" cy="25397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61" name="Picture 9" descr="https://my-bookshop.ru/image/1019072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2560" y="2708920"/>
            <a:ext cx="2232248" cy="3323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4728" y="692696"/>
            <a:ext cx="4608512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повести Ивана Тургенева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«Вешние воды» </a:t>
            </a:r>
            <a:r>
              <a:rPr lang="ru-RU" sz="2800" b="1" dirty="0" smtClean="0">
                <a:latin typeface="Candara" pitchFamily="34" charset="0"/>
              </a:rPr>
              <a:t>(1872)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872" y="3717032"/>
            <a:ext cx="5184576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Candara" pitchFamily="34" charset="0"/>
              </a:rPr>
              <a:t>М</a:t>
            </a:r>
            <a:r>
              <a:rPr lang="ru-RU" sz="2000" dirty="0" smtClean="0">
                <a:latin typeface="Candara" pitchFamily="34" charset="0"/>
              </a:rPr>
              <a:t>олодому </a:t>
            </a:r>
            <a:r>
              <a:rPr lang="ru-RU" sz="2000" dirty="0">
                <a:latin typeface="Candara" pitchFamily="34" charset="0"/>
              </a:rPr>
              <a:t>человеку, путешествующему </a:t>
            </a:r>
            <a:r>
              <a:rPr lang="ru-RU" sz="2000" dirty="0" smtClean="0">
                <a:latin typeface="Candara" pitchFamily="34" charset="0"/>
              </a:rPr>
              <a:t>     по </a:t>
            </a:r>
            <a:r>
              <a:rPr lang="ru-RU" sz="2000" dirty="0">
                <a:latin typeface="Candara" pitchFamily="34" charset="0"/>
              </a:rPr>
              <a:t>Европе, предстоит сделать судьбоносный выбор между чистым и светлым чувством </a:t>
            </a:r>
            <a:r>
              <a:rPr lang="ru-RU" sz="2000" dirty="0" smtClean="0">
                <a:latin typeface="Candara" pitchFamily="34" charset="0"/>
              </a:rPr>
              <a:t>   к </a:t>
            </a:r>
            <a:r>
              <a:rPr lang="ru-RU" sz="2000" dirty="0">
                <a:latin typeface="Candara" pitchFamily="34" charset="0"/>
              </a:rPr>
              <a:t>красавице-невесте и темной, колдовской страстью к хищной "роковой женщине</a:t>
            </a:r>
            <a:r>
              <a:rPr lang="ru-RU" sz="2000" dirty="0" smtClean="0">
                <a:latin typeface="Candara" pitchFamily="34" charset="0"/>
              </a:rPr>
              <a:t>".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4568" y="83671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150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2" descr="https://stihi.ru/pics/2019/11/06/120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1232" y="620688"/>
            <a:ext cx="2016224" cy="2677838"/>
          </a:xfrm>
          <a:prstGeom prst="rect">
            <a:avLst/>
          </a:prstGeom>
          <a:noFill/>
        </p:spPr>
      </p:pic>
      <p:sp>
        <p:nvSpPr>
          <p:cNvPr id="6" name="AutoShape 4" descr="https://cdn1.ozone.ru/s3/multimedia-z/60085624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cdn1.ozone.ru/s3/multimedia-z/60085624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cdn1.ozone.ru/s3/multimedia-h/60062684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5" name="AutoShape 11" descr="https://cdn1.ozone.ru/s3/multimedia-0/60109916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0491" y="2420888"/>
            <a:ext cx="2350341" cy="3672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9307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620688"/>
            <a:ext cx="4680520" cy="201622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  и публикации романа Жюля Верна 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«Вокруг света за 80 дней» </a:t>
            </a:r>
            <a:r>
              <a:rPr lang="ru-RU" sz="2800" b="1" dirty="0" smtClean="0">
                <a:latin typeface="Candara" pitchFamily="34" charset="0"/>
              </a:rPr>
              <a:t>(1872)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24" y="3140968"/>
            <a:ext cx="5184576" cy="31683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Знаменитый роман Жюля Верна об интересном пари, заключенном между путешественником </a:t>
            </a:r>
            <a:r>
              <a:rPr lang="ru-RU" sz="2000" dirty="0" err="1" smtClean="0">
                <a:latin typeface="Candara" pitchFamily="34" charset="0"/>
              </a:rPr>
              <a:t>Филеасом</a:t>
            </a:r>
            <a:r>
              <a:rPr lang="ru-RU" sz="2000" dirty="0" smtClean="0">
                <a:latin typeface="Candara" pitchFamily="34" charset="0"/>
              </a:rPr>
              <a:t> </a:t>
            </a:r>
            <a:r>
              <a:rPr lang="ru-RU" sz="2000" dirty="0" err="1" smtClean="0">
                <a:latin typeface="Candara" pitchFamily="34" charset="0"/>
              </a:rPr>
              <a:t>Фоггом</a:t>
            </a:r>
            <a:r>
              <a:rPr lang="ru-RU" sz="2000" dirty="0" smtClean="0">
                <a:latin typeface="Candara" pitchFamily="34" charset="0"/>
              </a:rPr>
              <a:t> и его приятелями по лондонскому клубу. Для того, чтобы выиграть и обогнуть земной шар за 80 дней, </a:t>
            </a:r>
            <a:r>
              <a:rPr lang="ru-RU" sz="2000" dirty="0" err="1" smtClean="0">
                <a:latin typeface="Candara" pitchFamily="34" charset="0"/>
              </a:rPr>
              <a:t>Фоггу</a:t>
            </a:r>
            <a:r>
              <a:rPr lang="ru-RU" sz="2000" dirty="0" smtClean="0">
                <a:latin typeface="Candara" pitchFamily="34" charset="0"/>
              </a:rPr>
              <a:t> и его слуге Паспарту пришлось пережить увлекательные и опасные приключения, побывать на разных континентах и во множестве стран.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150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78" name="Picture 2" descr="https://stihi.ru/pics/2018/11/25/946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97216" y="620689"/>
            <a:ext cx="2160240" cy="2727304"/>
          </a:xfrm>
          <a:prstGeom prst="rect">
            <a:avLst/>
          </a:prstGeom>
          <a:noFill/>
        </p:spPr>
      </p:pic>
      <p:pic>
        <p:nvPicPr>
          <p:cNvPr id="24582" name="Picture 6" descr="https://images.by.prom.st/109931586_w640_h640_vokrug-sveta-za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74"/>
          <a:stretch>
            <a:fillRect/>
          </a:stretch>
        </p:blipFill>
        <p:spPr bwMode="auto">
          <a:xfrm>
            <a:off x="920552" y="2708920"/>
            <a:ext cx="2222198" cy="3376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332656"/>
            <a:ext cx="4680520" cy="201622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Льва Толстого 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«Анна Каренина» </a:t>
            </a:r>
            <a:r>
              <a:rPr lang="ru-RU" sz="2800" b="1" dirty="0" smtClean="0">
                <a:latin typeface="Candara" pitchFamily="34" charset="0"/>
              </a:rPr>
              <a:t>(1877)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0832" y="3140968"/>
            <a:ext cx="5688632" cy="28803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«Анна Каренина»  - один из самых известных и популярных в мире романов о любви.</a:t>
            </a: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История всепоглощающей страсти, история замужней женщины, полюбившей другого и бросившей своего мужа наперекор всему: мнению света, общепринятой морали, своей совести.</a:t>
            </a: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Эта книга больше, чем просто роман о любви, это целая наука о семье, об обществе и о жизни.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145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4" name="Picture 2" descr="https://sun9-82.userapi.com/impg/FDm-IAsz5ksbeIJq-naK2nlSLoNJYnz4jorkAA/_S4Z9BZodRM.jpg?size=700x889&amp;quality=96&amp;sign=53c44ab88498d969c368928d4d004e1f&amp;type=album"/>
          <p:cNvPicPr>
            <a:picLocks noChangeAspect="1" noChangeArrowheads="1"/>
          </p:cNvPicPr>
          <p:nvPr/>
        </p:nvPicPr>
        <p:blipFill>
          <a:blip r:embed="rId4" cstate="print"/>
          <a:srcRect t="5882"/>
          <a:stretch>
            <a:fillRect/>
          </a:stretch>
        </p:blipFill>
        <p:spPr bwMode="auto">
          <a:xfrm>
            <a:off x="7113240" y="764704"/>
            <a:ext cx="1927773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4" name="Picture 4" descr="https://cdn.eksmo.ru/v2/430000000000145684/COVER/cover3d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0552" y="2564904"/>
            <a:ext cx="2338615" cy="3528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216696" y="692696"/>
            <a:ext cx="468052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лет со времени написания   и публикации романа Жюля Верна 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«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Школа </a:t>
            </a:r>
            <a:r>
              <a:rPr lang="ru-RU" sz="2800" b="1" dirty="0" err="1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Робинзонов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»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(1882)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6536" y="764704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140</a:t>
            </a:r>
          </a:p>
        </p:txBody>
      </p:sp>
      <p:pic>
        <p:nvPicPr>
          <p:cNvPr id="24578" name="Picture 2" descr="https://stihi.ru/pics/2018/11/25/946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97216" y="620689"/>
            <a:ext cx="2160240" cy="2727304"/>
          </a:xfrm>
          <a:prstGeom prst="rect">
            <a:avLst/>
          </a:prstGeom>
          <a:noFill/>
        </p:spPr>
      </p:pic>
      <p:sp>
        <p:nvSpPr>
          <p:cNvPr id="20" name="Объект 2"/>
          <p:cNvSpPr>
            <a:spLocks noGrp="1"/>
          </p:cNvSpPr>
          <p:nvPr>
            <p:ph idx="1"/>
          </p:nvPr>
        </p:nvSpPr>
        <p:spPr>
          <a:xfrm>
            <a:off x="3368824" y="3068960"/>
            <a:ext cx="5472608" cy="31683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 smtClean="0">
                <a:latin typeface="Candara" pitchFamily="34" charset="0"/>
              </a:rPr>
              <a:t>Годфри</a:t>
            </a:r>
            <a:r>
              <a:rPr lang="ru-RU" sz="2000" dirty="0" smtClean="0">
                <a:latin typeface="Candara" pitchFamily="34" charset="0"/>
              </a:rPr>
              <a:t> Морган мечтает отправиться                    в путешествие. Но его богатый и расчетливый дядя считает, что это несерьезно и что молодому человеку пора подумать о женитьбе. Упрямый </a:t>
            </a:r>
            <a:r>
              <a:rPr lang="ru-RU" sz="2000" dirty="0" err="1" smtClean="0">
                <a:latin typeface="Candara" pitchFamily="34" charset="0"/>
              </a:rPr>
              <a:t>Годфри</a:t>
            </a:r>
            <a:r>
              <a:rPr lang="ru-RU" sz="2000" dirty="0" smtClean="0">
                <a:latin typeface="Candara" pitchFamily="34" charset="0"/>
              </a:rPr>
              <a:t> готов принять условие дяди, но перед этим он все же хочет совершить кругосветное путешествие. Дядя соглашается на эту авантюру. Ведь он знает, что такое приключение навсегда изменит легкомысленного юношу...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pic>
        <p:nvPicPr>
          <p:cNvPr id="4100" name="Picture 4" descr="https://kramola-books.ru/image/cache/data/products/p26854_892585_shkola_robinzonov_naydenish_s_pogibshey_cintii_vern-380x500.jpg"/>
          <p:cNvPicPr>
            <a:picLocks noChangeAspect="1" noChangeArrowheads="1"/>
          </p:cNvPicPr>
          <p:nvPr/>
        </p:nvPicPr>
        <p:blipFill>
          <a:blip r:embed="rId5" cstate="print"/>
          <a:srcRect l="7958" r="8485"/>
          <a:stretch>
            <a:fillRect/>
          </a:stretch>
        </p:blipFill>
        <p:spPr bwMode="auto">
          <a:xfrm>
            <a:off x="848544" y="2780928"/>
            <a:ext cx="2088232" cy="3288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620688"/>
            <a:ext cx="4680520" cy="201622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  и публикации рассказа   Антона Чехова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«Каштанка» </a:t>
            </a:r>
            <a:r>
              <a:rPr lang="ru-RU" sz="2800" b="1" dirty="0" smtClean="0">
                <a:latin typeface="Candara" pitchFamily="34" charset="0"/>
              </a:rPr>
              <a:t>(1887)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6856" y="3717032"/>
            <a:ext cx="5112568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Трогательная история о потерявшейся собаке, её скитаниях, переживаниях, её страхе и радости от встречи с хозяином    на всю жизнь западает в душу и заставляет задуматься о нашей ответственности перед животными и перед самими собой.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926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135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0" name="Picture 2" descr="https://forkidsandmum.ru/pictures/10232369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6576" y="2820842"/>
            <a:ext cx="2088232" cy="3128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6" name="Picture 8" descr="https://avatars.mds.yandex.net/get-zen_doc/27036/pub_5b508599091c6700a83663a9_5b54dfece3f57400a883140e/scale_120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09185" y="548680"/>
            <a:ext cx="2376264" cy="3058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620688"/>
            <a:ext cx="4680520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  и публикации романа   Роберта Льюиса Стивенсона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«Потерпевшие кораблекрушение» </a:t>
            </a:r>
            <a:r>
              <a:rPr lang="ru-RU" sz="2800" b="1" dirty="0" smtClean="0">
                <a:latin typeface="Candara" pitchFamily="34" charset="0"/>
              </a:rPr>
              <a:t>(1892)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0832" y="3356992"/>
            <a:ext cx="5760640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История жизни </a:t>
            </a:r>
            <a:r>
              <a:rPr lang="ru-RU" sz="2000" dirty="0" err="1" smtClean="0">
                <a:latin typeface="Candara" pitchFamily="34" charset="0"/>
              </a:rPr>
              <a:t>Лаудена</a:t>
            </a:r>
            <a:r>
              <a:rPr lang="ru-RU" sz="2000" dirty="0" smtClean="0">
                <a:latin typeface="Candara" pitchFamily="34" charset="0"/>
              </a:rPr>
              <a:t> </a:t>
            </a:r>
            <a:r>
              <a:rPr lang="ru-RU" sz="2000" dirty="0" err="1" smtClean="0">
                <a:latin typeface="Candara" pitchFamily="34" charset="0"/>
              </a:rPr>
              <a:t>Додда</a:t>
            </a:r>
            <a:r>
              <a:rPr lang="ru-RU" sz="2000" dirty="0" smtClean="0">
                <a:latin typeface="Candara" pitchFamily="34" charset="0"/>
              </a:rPr>
              <a:t>, сперва скульптора-неудачника, затем энергичного предпринимателя. Однажды </a:t>
            </a:r>
            <a:r>
              <a:rPr lang="ru-RU" sz="2000" dirty="0" err="1" smtClean="0">
                <a:latin typeface="Candara" pitchFamily="34" charset="0"/>
              </a:rPr>
              <a:t>Додд</a:t>
            </a:r>
            <a:r>
              <a:rPr lang="ru-RU" sz="2000" dirty="0" smtClean="0">
                <a:latin typeface="Candara" pitchFamily="34" charset="0"/>
              </a:rPr>
              <a:t> и его компаньон Пинкертон за огромные деньги приобретают севший на мель бриг, предполагая, что на нём спрятан опиум. Но, оказывается,           с крушением корабля связаны события более загадочные, чем обычная контрабанда.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130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74" name="Picture 2" descr="https://sun9-59.userapi.com/impg/nt5p493lsXvmsxM0nB1YuLD43bnoX_fkms2bJw/5PhQTAMKZkk.jpg?size=500x604&amp;quality=96&amp;sign=70e0f2afc9f521cc7bf92bd1f293425a&amp;type=album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97216" y="404665"/>
            <a:ext cx="2265151" cy="2736304"/>
          </a:xfrm>
          <a:prstGeom prst="rect">
            <a:avLst/>
          </a:prstGeom>
          <a:noFill/>
        </p:spPr>
      </p:pic>
      <p:pic>
        <p:nvPicPr>
          <p:cNvPr id="28676" name="Picture 4" descr="https://rrreader.ru/data/book/73/poterpevshie-korablekrushenie-r-l-stivenson-198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2560" y="2924944"/>
            <a:ext cx="1953222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476672"/>
            <a:ext cx="4680520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сборника рассказов Артура </a:t>
            </a:r>
            <a:r>
              <a:rPr lang="ru-RU" sz="2800" b="1" dirty="0" err="1" smtClean="0">
                <a:latin typeface="Candara" pitchFamily="34" charset="0"/>
              </a:rPr>
              <a:t>Конан</a:t>
            </a:r>
            <a:r>
              <a:rPr lang="ru-RU" sz="2800" b="1" dirty="0" smtClean="0">
                <a:latin typeface="Candara" pitchFamily="34" charset="0"/>
              </a:rPr>
              <a:t> Дойла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«Приключения Шерлока Холмса» </a:t>
            </a:r>
            <a:r>
              <a:rPr lang="ru-RU" sz="2800" b="1" dirty="0" smtClean="0">
                <a:latin typeface="Candara" pitchFamily="34" charset="0"/>
              </a:rPr>
              <a:t>(1892)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6816" y="3501008"/>
            <a:ext cx="5544616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Благородный и бесстрашный борец со злом, обладатель острого ума и необыкновенной наблюдательности, с помощью своего  друга доктора Ватсона и дедуктивного метода сыщик Шерлок Холмс решает самые запутанные головоломки и раскрывает преступления.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130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2" name="Picture 6" descr="http://newsforward.ru/wp-content/uploads/2018/03/DDBCDB5B-4EE0-4331-9CEE-0BB20B90BA45.jpeg"/>
          <p:cNvPicPr>
            <a:picLocks noChangeAspect="1" noChangeArrowheads="1"/>
          </p:cNvPicPr>
          <p:nvPr/>
        </p:nvPicPr>
        <p:blipFill>
          <a:blip r:embed="rId4" cstate="print"/>
          <a:srcRect b="4683"/>
          <a:stretch>
            <a:fillRect/>
          </a:stretch>
        </p:blipFill>
        <p:spPr bwMode="auto">
          <a:xfrm>
            <a:off x="7185248" y="764704"/>
            <a:ext cx="1879589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7" name="Picture 11" descr="C:\Users\e.vaseneva\Downloads\надо\602001314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0552" y="2771557"/>
            <a:ext cx="2088232" cy="32497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476672"/>
            <a:ext cx="4680520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  и публикации романа   Герберта Уэллса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«Человек-невидимка» </a:t>
            </a:r>
            <a:r>
              <a:rPr lang="ru-RU" sz="2800" b="1" dirty="0" smtClean="0">
                <a:latin typeface="Candara" pitchFamily="34" charset="0"/>
              </a:rPr>
              <a:t>(1897)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4848" y="3356992"/>
            <a:ext cx="4824536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История гениального ученого, физика </a:t>
            </a:r>
            <a:r>
              <a:rPr lang="ru-RU" sz="2000" dirty="0" err="1" smtClean="0">
                <a:latin typeface="Candara" pitchFamily="34" charset="0"/>
              </a:rPr>
              <a:t>Гриффина</a:t>
            </a:r>
            <a:r>
              <a:rPr lang="ru-RU" sz="2000" dirty="0" smtClean="0">
                <a:latin typeface="Candara" pitchFamily="34" charset="0"/>
              </a:rPr>
              <a:t>, который изобрел способ делаться невидимым. Из-за материальных затруднений он не смог закончить свою работу и был вынужден скрываться, испытав на себе всю «прелесть» собственного изобретения.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125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https://cdn1.ozone.ru/s3/multimedia-x/60104628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cdn1.ozone.ru/s3/multimedia-x/60104628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e.vaseneva\Downloads\надо\601046282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8544" y="2492896"/>
            <a:ext cx="2448272" cy="3675018"/>
          </a:xfrm>
          <a:prstGeom prst="rect">
            <a:avLst/>
          </a:prstGeom>
          <a:noFill/>
        </p:spPr>
      </p:pic>
      <p:pic>
        <p:nvPicPr>
          <p:cNvPr id="1031" name="Picture 7" descr="https://regnum.ru/uploads/pictures/news/2016/09/21/regnum_picture_1474406079394493_normal.jp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7FC"/>
              </a:clrFrom>
              <a:clrTo>
                <a:srgbClr val="F6F7FC">
                  <a:alpha val="0"/>
                </a:srgbClr>
              </a:clrTo>
            </a:clrChange>
          </a:blip>
          <a:srcRect r="8108"/>
          <a:stretch>
            <a:fillRect/>
          </a:stretch>
        </p:blipFill>
        <p:spPr bwMode="auto">
          <a:xfrm>
            <a:off x="6681192" y="620688"/>
            <a:ext cx="2448272" cy="26642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8744" y="476672"/>
            <a:ext cx="4680520" cy="165618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пьесы Антона Чехова 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«Дядя Ваня» </a:t>
            </a:r>
            <a:r>
              <a:rPr lang="ru-RU" sz="2800" b="1" dirty="0" smtClean="0">
                <a:latin typeface="Candara" pitchFamily="34" charset="0"/>
              </a:rPr>
              <a:t>(1897)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2920" y="3861048"/>
            <a:ext cx="4608512" cy="2088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Одна из самых известных пьес А.П</a:t>
            </a:r>
            <a:r>
              <a:rPr lang="ru-RU" sz="2000" dirty="0">
                <a:latin typeface="Candara" pitchFamily="34" charset="0"/>
              </a:rPr>
              <a:t>. Чехова </a:t>
            </a:r>
            <a:r>
              <a:rPr lang="ru-RU" sz="2000" dirty="0" smtClean="0">
                <a:latin typeface="Candara" pitchFamily="34" charset="0"/>
              </a:rPr>
              <a:t>повествует </a:t>
            </a:r>
            <a:r>
              <a:rPr lang="ru-RU" sz="2000" dirty="0">
                <a:latin typeface="Candara" pitchFamily="34" charset="0"/>
              </a:rPr>
              <a:t>о драматической судьбе, душевных страданиях и бессмысленной жизни главного </a:t>
            </a:r>
            <a:r>
              <a:rPr lang="ru-RU" sz="2000" dirty="0" smtClean="0">
                <a:latin typeface="Candara" pitchFamily="34" charset="0"/>
              </a:rPr>
              <a:t>героя.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08584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125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https://cdn1.ozone.ru/s3/multimedia-x/60104628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cdn1.ozone.ru/s3/multimedia-x/60104628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0592" y="2492896"/>
            <a:ext cx="2560316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9224" y="724923"/>
            <a:ext cx="2101010" cy="2704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1372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216696" y="692696"/>
            <a:ext cx="468052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лет со времени написания   и публикации романа Жюля Верна 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«</a:t>
            </a:r>
            <a:r>
              <a:rPr lang="ru-RU" sz="2800" b="1" noProof="0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Ледяной сфинкс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»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(1897)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6536" y="764704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125</a:t>
            </a:r>
          </a:p>
        </p:txBody>
      </p:sp>
      <p:pic>
        <p:nvPicPr>
          <p:cNvPr id="24578" name="Picture 2" descr="https://stihi.ru/pics/2018/11/25/946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97216" y="620689"/>
            <a:ext cx="2160240" cy="2727304"/>
          </a:xfrm>
          <a:prstGeom prst="rect">
            <a:avLst/>
          </a:prstGeom>
          <a:noFill/>
        </p:spPr>
      </p:pic>
      <p:sp>
        <p:nvSpPr>
          <p:cNvPr id="20" name="Объект 2"/>
          <p:cNvSpPr>
            <a:spLocks noGrp="1"/>
          </p:cNvSpPr>
          <p:nvPr>
            <p:ph idx="1"/>
          </p:nvPr>
        </p:nvSpPr>
        <p:spPr>
          <a:xfrm>
            <a:off x="3800872" y="3429000"/>
            <a:ext cx="4536504" cy="2808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Капитан Лен Гай со своей командой отправляется на поиски своего брата Уильяма, более одиннадцати лет назад пропавшего где-то у берегов Антарктиды. Отыщет ли он его следы? Что ждет его на островах, куда до сих пор не ступала нога человека?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pic>
        <p:nvPicPr>
          <p:cNvPr id="31746" name="Picture 2" descr="http://www.bogbiblio.ru/jirbis2/components/com_irbis/images/covers/-1/4066/-1406652381.jpg"/>
          <p:cNvPicPr>
            <a:picLocks noChangeAspect="1" noChangeArrowheads="1"/>
          </p:cNvPicPr>
          <p:nvPr/>
        </p:nvPicPr>
        <p:blipFill>
          <a:blip r:embed="rId5" cstate="print"/>
          <a:srcRect l="799" r="4373" b="1887"/>
          <a:stretch>
            <a:fillRect/>
          </a:stretch>
        </p:blipFill>
        <p:spPr bwMode="auto">
          <a:xfrm>
            <a:off x="1208584" y="2852936"/>
            <a:ext cx="1971911" cy="3204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216696" y="692696"/>
            <a:ext cx="4680520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лет со времени публикации романа Этель Лилиан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 Войнич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«</a:t>
            </a:r>
            <a:r>
              <a:rPr lang="ru-RU" sz="2800" b="1" noProof="0" dirty="0" smtClean="0">
                <a:solidFill>
                  <a:srgbClr val="C00000"/>
                </a:solidFill>
                <a:latin typeface="Candara" pitchFamily="34" charset="0"/>
                <a:ea typeface="+mj-ea"/>
                <a:cs typeface="+mj-cs"/>
              </a:rPr>
              <a:t>Овод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»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(1897)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6536" y="764704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125</a:t>
            </a:r>
          </a:p>
        </p:txBody>
      </p:sp>
      <p:sp>
        <p:nvSpPr>
          <p:cNvPr id="20" name="Объект 2"/>
          <p:cNvSpPr>
            <a:spLocks noGrp="1"/>
          </p:cNvSpPr>
          <p:nvPr>
            <p:ph idx="1"/>
          </p:nvPr>
        </p:nvSpPr>
        <p:spPr>
          <a:xfrm>
            <a:off x="3584848" y="3645024"/>
            <a:ext cx="5544616" cy="2808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Романтика национально-освободительной борьбы, трагедия великой, страстной и несчастной любви, увлекательный сюжет                с захватывающей интригой и необычайно многогранный и обаятельный образ главного героя, — все это позволило роману «Овод» стать произведением, неподвластным времени.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pic>
        <p:nvPicPr>
          <p:cNvPr id="32770" name="Picture 2" descr="https://kulturologia.ru/files/u19001/Voynich-Gadfly-1.jpg"/>
          <p:cNvPicPr>
            <a:picLocks noChangeAspect="1" noChangeArrowheads="1"/>
          </p:cNvPicPr>
          <p:nvPr/>
        </p:nvPicPr>
        <p:blipFill>
          <a:blip r:embed="rId4" cstate="print"/>
          <a:srcRect l="50759"/>
          <a:stretch>
            <a:fillRect/>
          </a:stretch>
        </p:blipFill>
        <p:spPr bwMode="auto">
          <a:xfrm>
            <a:off x="6969224" y="820935"/>
            <a:ext cx="1959387" cy="2558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2772" name="AutoShape 4" descr="https://cdn1.ozone.ru/s3/multimedia-7/60102729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4" name="AutoShape 6" descr="https://cdn1.ozone.ru/s3/multimedia-7/60102729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5" name="Picture 7" descr="C:\Users\e.vaseneva\Downloads\надо\60102729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4568" y="2420888"/>
            <a:ext cx="2301012" cy="3600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216696" y="692696"/>
            <a:ext cx="4680520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лет со времени написания и публикации пьесы Максима Горького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«На дне»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(1902)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6536" y="764704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120</a:t>
            </a:r>
          </a:p>
        </p:txBody>
      </p:sp>
      <p:sp>
        <p:nvSpPr>
          <p:cNvPr id="20" name="Объект 2"/>
          <p:cNvSpPr>
            <a:spLocks noGrp="1"/>
          </p:cNvSpPr>
          <p:nvPr>
            <p:ph idx="1"/>
          </p:nvPr>
        </p:nvSpPr>
        <p:spPr>
          <a:xfrm>
            <a:off x="4088904" y="3933056"/>
            <a:ext cx="4824536" cy="1512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Candara" pitchFamily="34" charset="0"/>
              </a:rPr>
              <a:t>И</a:t>
            </a:r>
            <a:r>
              <a:rPr lang="ru-RU" sz="2000" dirty="0" smtClean="0">
                <a:latin typeface="Candara" pitchFamily="34" charset="0"/>
              </a:rPr>
              <a:t>стория </a:t>
            </a:r>
            <a:r>
              <a:rPr lang="ru-RU" sz="2000" dirty="0">
                <a:latin typeface="Candara" pitchFamily="34" charset="0"/>
              </a:rPr>
              <a:t>о людях, которые оказались выброшены на обочину общества. </a:t>
            </a:r>
            <a:r>
              <a:rPr lang="ru-RU" sz="2000" dirty="0" smtClean="0">
                <a:latin typeface="Candara" pitchFamily="34" charset="0"/>
              </a:rPr>
              <a:t>       Все </a:t>
            </a:r>
            <a:r>
              <a:rPr lang="ru-RU" sz="2000" dirty="0">
                <a:latin typeface="Candara" pitchFamily="34" charset="0"/>
              </a:rPr>
              <a:t>они живут в ночлежке, куда попали разными путями по разным </a:t>
            </a:r>
            <a:r>
              <a:rPr lang="ru-RU" sz="2000" dirty="0" smtClean="0">
                <a:latin typeface="Candara" pitchFamily="34" charset="0"/>
              </a:rPr>
              <a:t>причинам.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32772" name="AutoShape 4" descr="https://cdn1.ozone.ru/s3/multimedia-7/60102729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4" name="AutoShape 6" descr="https://cdn1.ozone.ru/s3/multimedia-7/60102729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1232" y="871182"/>
            <a:ext cx="1939916" cy="25469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6887" y="2420888"/>
            <a:ext cx="2307961" cy="3606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8674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072680" y="692696"/>
            <a:ext cx="4968552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лет со времени публикации повести Артура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 </a:t>
            </a:r>
            <a:r>
              <a:rPr kumimoji="0" lang="ru-RU" sz="28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Конан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 Дойла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«Собака Баскервилей»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(1902)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2520" y="764704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120</a:t>
            </a:r>
          </a:p>
        </p:txBody>
      </p:sp>
      <p:sp>
        <p:nvSpPr>
          <p:cNvPr id="20" name="Объект 2"/>
          <p:cNvSpPr>
            <a:spLocks noGrp="1"/>
          </p:cNvSpPr>
          <p:nvPr>
            <p:ph idx="1"/>
          </p:nvPr>
        </p:nvSpPr>
        <p:spPr>
          <a:xfrm>
            <a:off x="3512840" y="3386683"/>
            <a:ext cx="5582595" cy="28506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Candara" pitchFamily="34" charset="0"/>
              </a:rPr>
              <a:t>Сюжет </a:t>
            </a:r>
            <a:r>
              <a:rPr lang="ru-RU" sz="2000" dirty="0" smtClean="0">
                <a:latin typeface="Candara" pitchFamily="34" charset="0"/>
              </a:rPr>
              <a:t>повести </a:t>
            </a:r>
            <a:r>
              <a:rPr lang="ru-RU" sz="2000" dirty="0">
                <a:latin typeface="Candara" pitchFamily="34" charset="0"/>
              </a:rPr>
              <a:t>основан на старинной </a:t>
            </a:r>
            <a:r>
              <a:rPr lang="ru-RU" sz="2000" dirty="0" smtClean="0">
                <a:latin typeface="Candara" pitchFamily="34" charset="0"/>
              </a:rPr>
              <a:t>легенде    о </a:t>
            </a:r>
            <a:r>
              <a:rPr lang="ru-RU" sz="2000" dirty="0">
                <a:latin typeface="Candara" pitchFamily="34" charset="0"/>
              </a:rPr>
              <a:t>дьявольской собаке, которая несколько поколений преследовала род Баскервилей. Хитроумное переплетение событий, накал нешуточных страстей в борьбе за наследство, тайна фамильного портрета и появление сверхъестественного чудовища в финале – достойная задача для </a:t>
            </a:r>
            <a:r>
              <a:rPr lang="ru-RU" sz="2000" dirty="0" smtClean="0">
                <a:latin typeface="Candara" pitchFamily="34" charset="0"/>
              </a:rPr>
              <a:t>великого сыщика Холмса.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32772" name="AutoShape 4" descr="https://cdn1.ozone.ru/s3/multimedia-7/60102729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4" name="AutoShape 6" descr="https://cdn1.ozone.ru/s3/multimedia-7/60102729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8906" y="620688"/>
            <a:ext cx="2268537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443" y="2430016"/>
            <a:ext cx="2202489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1000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476672"/>
            <a:ext cx="4680520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Артура </a:t>
            </a:r>
            <a:r>
              <a:rPr lang="ru-RU" sz="2800" b="1" dirty="0" err="1" smtClean="0">
                <a:latin typeface="Candara" pitchFamily="34" charset="0"/>
              </a:rPr>
              <a:t>Конан</a:t>
            </a:r>
            <a:r>
              <a:rPr lang="ru-RU" sz="2800" b="1" dirty="0" smtClean="0">
                <a:latin typeface="Candara" pitchFamily="34" charset="0"/>
              </a:rPr>
              <a:t> Дойла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«Затерянный мир» </a:t>
            </a:r>
            <a:r>
              <a:rPr lang="ru-RU" sz="2800" b="1" dirty="0" smtClean="0">
                <a:latin typeface="Candara" pitchFamily="34" charset="0"/>
              </a:rPr>
              <a:t>(1912)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880" y="3573016"/>
            <a:ext cx="4824536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Увлекательная история о чудаковатом профессоре Челленджере и его друзьях, открывших настоящий «затерянный мир» в неисследованном районе Южной Америки и обнаруживших в нем живых динозавров.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110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2" name="Picture 6" descr="http://newsforward.ru/wp-content/uploads/2018/03/DDBCDB5B-4EE0-4331-9CEE-0BB20B90BA45.jpeg"/>
          <p:cNvPicPr>
            <a:picLocks noChangeAspect="1" noChangeArrowheads="1"/>
          </p:cNvPicPr>
          <p:nvPr/>
        </p:nvPicPr>
        <p:blipFill>
          <a:blip r:embed="rId4" cstate="print"/>
          <a:srcRect b="4683"/>
          <a:stretch>
            <a:fillRect/>
          </a:stretch>
        </p:blipFill>
        <p:spPr bwMode="auto">
          <a:xfrm>
            <a:off x="7185248" y="764704"/>
            <a:ext cx="1879589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interkniga.net/app/files/2019/01/978-5-389-09616-5.jpg"/>
          <p:cNvPicPr>
            <a:picLocks noChangeAspect="1" noChangeArrowheads="1"/>
          </p:cNvPicPr>
          <p:nvPr/>
        </p:nvPicPr>
        <p:blipFill>
          <a:blip r:embed="rId5" cstate="print"/>
          <a:srcRect t="4106"/>
          <a:stretch>
            <a:fillRect/>
          </a:stretch>
        </p:blipFill>
        <p:spPr bwMode="auto">
          <a:xfrm>
            <a:off x="1208584" y="2564904"/>
            <a:ext cx="2232248" cy="3363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476672"/>
            <a:ext cx="4680520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Рафаэля </a:t>
            </a:r>
            <a:r>
              <a:rPr lang="ru-RU" sz="2800" b="1" dirty="0" err="1" smtClean="0">
                <a:latin typeface="Candara" pitchFamily="34" charset="0"/>
              </a:rPr>
              <a:t>Сабатини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«Одиссея капитана </a:t>
            </a:r>
            <a:r>
              <a:rPr lang="ru-RU" sz="2800" b="1" dirty="0" err="1" smtClean="0">
                <a:solidFill>
                  <a:srgbClr val="C00000"/>
                </a:solidFill>
                <a:latin typeface="Candara" pitchFamily="34" charset="0"/>
              </a:rPr>
              <a:t>Блада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» </a:t>
            </a:r>
            <a:r>
              <a:rPr lang="ru-RU" sz="2800" b="1" dirty="0" smtClean="0">
                <a:latin typeface="Candara" pitchFamily="34" charset="0"/>
              </a:rPr>
              <a:t>(1922)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6856" y="3645024"/>
            <a:ext cx="5256584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Благородный разбойник, волей судьбы оказавшийся вне закона, но не утративший понятий о добре, чести и справедливости, - таков главный герой увлекательного приключенческого романа, который стал первой книгой авторской трилогии об отважном капитане.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536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100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18" name="Picture 2" descr="Фотопортрет Р. Сабатини"/>
          <p:cNvPicPr>
            <a:picLocks noChangeAspect="1" noChangeArrowheads="1"/>
          </p:cNvPicPr>
          <p:nvPr/>
        </p:nvPicPr>
        <p:blipFill>
          <a:blip r:embed="rId4" cstate="print"/>
          <a:srcRect l="10732" t="7692" r="10569" b="10293"/>
          <a:stretch>
            <a:fillRect/>
          </a:stretch>
        </p:blipFill>
        <p:spPr bwMode="auto">
          <a:xfrm>
            <a:off x="6969224" y="692697"/>
            <a:ext cx="2088232" cy="2677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820" name="Picture 4" descr="https://fkniga.ru/media/product/04/040409/KA-0032759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4568" y="2636912"/>
            <a:ext cx="2209420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476672"/>
            <a:ext cx="4680520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Алексея Толстого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«Гиперболоид инженера Гарина» </a:t>
            </a:r>
            <a:r>
              <a:rPr lang="ru-RU" sz="2800" b="1" dirty="0" smtClean="0">
                <a:latin typeface="Candara" pitchFamily="34" charset="0"/>
              </a:rPr>
              <a:t>(1927)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6856" y="3861048"/>
            <a:ext cx="4896544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Невероятная история талантливого ученого, мечтающего обрести власть над всем миром при помощи созданного им теплового </a:t>
            </a:r>
            <a:r>
              <a:rPr lang="ru-RU" sz="2000" dirty="0" err="1" smtClean="0">
                <a:latin typeface="Candara" pitchFamily="34" charset="0"/>
              </a:rPr>
              <a:t>чудо-луча</a:t>
            </a:r>
            <a:r>
              <a:rPr lang="ru-RU" sz="2000" dirty="0" smtClean="0">
                <a:latin typeface="Candara" pitchFamily="34" charset="0"/>
              </a:rPr>
              <a:t>, оказавшегося в его руках грозным оружием.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2560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95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42" name="Picture 2" descr="https://c.radikal.ru/c41/2012/00/6edfc61b47f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1232" y="836712"/>
            <a:ext cx="1956457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5844" name="Picture 4" descr="https://cdn1.ozone.ru/multimedia/10032680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1221" y="2708920"/>
            <a:ext cx="2053668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2640" y="476672"/>
            <a:ext cx="4680520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Григория Белых и Леонида Пантелеева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«Республика ШКИД» </a:t>
            </a:r>
            <a:r>
              <a:rPr lang="ru-RU" sz="2800" b="1" dirty="0" smtClean="0">
                <a:latin typeface="Candara" pitchFamily="34" charset="0"/>
              </a:rPr>
              <a:t>(1927)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872" y="3573016"/>
            <a:ext cx="4752528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Автобиографическая повесть Г. Белых    и Л. Пантелеева рассказывает о жизни беспризорников-подростков послереволюционного Петербурга, нашедших себя и свою судьбу в Школе социально-трудового воспитания имени Достоевского (ШКИД).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8504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95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www.krest-most.ru/wp-content/uploads/2021/06/12-PANTELEEV-I-BELY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7136" y="1268760"/>
            <a:ext cx="3024336" cy="2013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https://cdn1.ozone.ru/s3/multimedia-9/602041449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2560" y="2564904"/>
            <a:ext cx="2376329" cy="35661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476672"/>
            <a:ext cx="4680520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Александра Беляева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«Остров погибших кораблей» </a:t>
            </a:r>
            <a:r>
              <a:rPr lang="ru-RU" sz="2800" b="1" dirty="0" smtClean="0">
                <a:latin typeface="Candara" pitchFamily="34" charset="0"/>
              </a:rPr>
              <a:t>(1926-1927)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0832" y="3573016"/>
            <a:ext cx="5688632" cy="2520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1920-е </a:t>
            </a:r>
            <a:r>
              <a:rPr lang="ru-RU" sz="2000" dirty="0" smtClean="0">
                <a:latin typeface="Candara" pitchFamily="34" charset="0"/>
              </a:rPr>
              <a:t>годы. В океане терпит крушение трансатлантический лайнер. Чудом уцелевших пассажиров течением относит куда-то в стоячие воды таинственного Саргассова моря, где они оказываются пленниками обитателей загадочного рукотворного острова, созданного из заносимых сюда на протяжении многих веков останков кораблей всех времен и народов.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2560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95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0" name="Picture 2" descr="https://my-book-shop.ru/image/product/3/429582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6536" y="2708920"/>
            <a:ext cx="2520280" cy="3360373"/>
          </a:xfrm>
          <a:prstGeom prst="rect">
            <a:avLst/>
          </a:prstGeom>
          <a:noFill/>
        </p:spPr>
      </p:pic>
      <p:pic>
        <p:nvPicPr>
          <p:cNvPr id="37894" name="Picture 6" descr="http://archivsf.narod.ru/1884/aleksander_belyaev/07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13240" y="476672"/>
            <a:ext cx="2016224" cy="30881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476672"/>
            <a:ext cx="4824536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издания повести Александра Беляева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«Человек-амфибия» </a:t>
            </a:r>
            <a:r>
              <a:rPr lang="ru-RU" sz="2800" b="1" dirty="0" smtClean="0">
                <a:latin typeface="Candara" pitchFamily="34" charset="0"/>
              </a:rPr>
              <a:t>(1927)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4888" y="3429000"/>
            <a:ext cx="4968552" cy="2520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Один из самых известных романов основоположника российской научной фантастики Александра Беляева. Увлекательная и драматичная история </a:t>
            </a:r>
            <a:r>
              <a:rPr lang="ru-RU" sz="2000" dirty="0" err="1" smtClean="0">
                <a:latin typeface="Candara" pitchFamily="34" charset="0"/>
              </a:rPr>
              <a:t>Ихтиандра</a:t>
            </a:r>
            <a:r>
              <a:rPr lang="ru-RU" sz="2000" dirty="0" smtClean="0">
                <a:latin typeface="Candara" pitchFamily="34" charset="0"/>
              </a:rPr>
              <a:t> - юноши, наделенного способностью дышать под водой, выросшего в абсолютной свободе морской стихии, неподвластной человеку.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2560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95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4" name="Picture 6" descr="http://archivsf.narod.ru/1884/aleksander_belyaev/07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13240" y="476672"/>
            <a:ext cx="2016224" cy="3088183"/>
          </a:xfrm>
          <a:prstGeom prst="rect">
            <a:avLst/>
          </a:prstGeom>
          <a:noFill/>
        </p:spPr>
      </p:pic>
      <p:pic>
        <p:nvPicPr>
          <p:cNvPr id="38914" name="Picture 2" descr="https://bookprose.ru/pictures/102264398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528" y="2492896"/>
            <a:ext cx="2916324" cy="360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648" y="476672"/>
            <a:ext cx="5328592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цикла рассказов Саши Черного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«Дневник </a:t>
            </a:r>
            <a:r>
              <a:rPr lang="ru-RU" sz="2800" b="1" dirty="0" err="1" smtClean="0">
                <a:solidFill>
                  <a:srgbClr val="C00000"/>
                </a:solidFill>
                <a:latin typeface="Candara" pitchFamily="34" charset="0"/>
              </a:rPr>
              <a:t>фокса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 Микки» </a:t>
            </a:r>
            <a:r>
              <a:rPr lang="ru-RU" sz="2800" b="1" dirty="0" smtClean="0">
                <a:latin typeface="Candara" pitchFamily="34" charset="0"/>
              </a:rPr>
              <a:t>(1927)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4808" y="3429000"/>
            <a:ext cx="3888432" cy="2520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Это доброе и забавное повествование от первого лица о жизни, радостях, снах, мыслях и надеждах маленькой собачки - </a:t>
            </a:r>
            <a:r>
              <a:rPr lang="ru-RU" sz="2000" dirty="0" err="1" smtClean="0">
                <a:latin typeface="Candara" pitchFamily="34" charset="0"/>
              </a:rPr>
              <a:t>фокса</a:t>
            </a:r>
            <a:r>
              <a:rPr lang="ru-RU" sz="2000" dirty="0" smtClean="0">
                <a:latin typeface="Candara" pitchFamily="34" charset="0"/>
              </a:rPr>
              <a:t> по кличке Микки.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512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95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38" name="Picture 2" descr="http://poetrysilver.ru/u/dd/lyrics/2463/f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4696" y="764704"/>
            <a:ext cx="2012760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9940" name="Picture 4" descr="https://kitobz.com/image/catalog/kitobz/product/9899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528" y="2420888"/>
            <a:ext cx="2443088" cy="3573016"/>
          </a:xfrm>
          <a:prstGeom prst="rect">
            <a:avLst/>
          </a:prstGeom>
          <a:noFill/>
        </p:spPr>
      </p:pic>
      <p:pic>
        <p:nvPicPr>
          <p:cNvPr id="39942" name="Picture 6" descr="https://i.pinimg.com/736x/3d/64/82/3d64828e4931a8824366019b66662fd8--note-cards-flat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041232" y="3429000"/>
            <a:ext cx="2064229" cy="30963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696" y="476672"/>
            <a:ext cx="4824536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Аркадия Гайдара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«Дальние страны» </a:t>
            </a:r>
            <a:r>
              <a:rPr lang="ru-RU" sz="2800" b="1" dirty="0" smtClean="0">
                <a:latin typeface="Candara" pitchFamily="34" charset="0"/>
              </a:rPr>
              <a:t>(1932)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880" y="3789040"/>
            <a:ext cx="4968552" cy="2376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Повесть о том, как мечтали на тихой маленькой станции мальчишки о дальних странах и как «страны» эти вырастали вокруг их тихого разъезда. Прекрасные страны не за далёкими далями – человек создаёт их своим умом, душой, волей.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2560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90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2" name="Picture 2" descr="https://sun9-88.userapi.com/impf/_8GbMN7AAr6CIz2NXao5lEydhMf3Vg3-PLnf5w/vcIDkCLDvac.jpg?size=322x500&amp;quality=96&amp;sign=6adcae7c3c5e9aaa88ed20a8a523510d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3240" y="764704"/>
            <a:ext cx="1669434" cy="259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64" name="Picture 4" descr="https://cdn1.ozone.ru/multimedia/1012028220.jpg"/>
          <p:cNvPicPr>
            <a:picLocks noChangeAspect="1" noChangeArrowheads="1"/>
          </p:cNvPicPr>
          <p:nvPr/>
        </p:nvPicPr>
        <p:blipFill>
          <a:blip r:embed="rId5" cstate="print"/>
          <a:srcRect t="3809" b="6677"/>
          <a:stretch>
            <a:fillRect/>
          </a:stretch>
        </p:blipFill>
        <p:spPr bwMode="auto">
          <a:xfrm>
            <a:off x="920552" y="2276872"/>
            <a:ext cx="2664296" cy="3682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656" y="620688"/>
            <a:ext cx="5112568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Джона Р.Р. </a:t>
            </a:r>
            <a:r>
              <a:rPr lang="ru-RU" sz="2800" b="1" dirty="0" err="1" smtClean="0">
                <a:latin typeface="Candara" pitchFamily="34" charset="0"/>
              </a:rPr>
              <a:t>Толкина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</a:t>
            </a:r>
            <a:r>
              <a:rPr lang="ru-RU" sz="2800" b="1" dirty="0" err="1" smtClean="0">
                <a:solidFill>
                  <a:srgbClr val="C00000"/>
                </a:solidFill>
                <a:latin typeface="Candara" pitchFamily="34" charset="0"/>
              </a:rPr>
              <a:t>Хоббит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, или Туда и обратно» </a:t>
            </a:r>
            <a:r>
              <a:rPr lang="ru-RU" sz="2800" b="1" dirty="0" smtClean="0">
                <a:latin typeface="Candara" pitchFamily="34" charset="0"/>
              </a:rPr>
              <a:t>(1937)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6856" y="4005064"/>
            <a:ext cx="5328592" cy="2088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основе сюжета - путешествие </a:t>
            </a:r>
            <a:r>
              <a:rPr lang="ru-RU" sz="2000" dirty="0" err="1" smtClean="0">
                <a:latin typeface="Candara" pitchFamily="34" charset="0"/>
              </a:rPr>
              <a:t>хоббита</a:t>
            </a:r>
            <a:r>
              <a:rPr lang="ru-RU" sz="2000" dirty="0" smtClean="0">
                <a:latin typeface="Candara" pitchFamily="34" charset="0"/>
              </a:rPr>
              <a:t> </a:t>
            </a:r>
            <a:r>
              <a:rPr lang="ru-RU" sz="2000" dirty="0" err="1" smtClean="0">
                <a:latin typeface="Candara" pitchFamily="34" charset="0"/>
              </a:rPr>
              <a:t>Бильбо</a:t>
            </a:r>
            <a:r>
              <a:rPr lang="ru-RU" sz="2000" dirty="0" smtClean="0">
                <a:latin typeface="Candara" pitchFamily="34" charset="0"/>
              </a:rPr>
              <a:t> </a:t>
            </a:r>
            <a:r>
              <a:rPr lang="ru-RU" sz="2000" dirty="0" err="1" smtClean="0">
                <a:latin typeface="Candara" pitchFamily="34" charset="0"/>
              </a:rPr>
              <a:t>Бэггинса</a:t>
            </a:r>
            <a:r>
              <a:rPr lang="ru-RU" sz="2000" dirty="0" smtClean="0">
                <a:latin typeface="Candara" pitchFamily="34" charset="0"/>
              </a:rPr>
              <a:t>, волшебника </a:t>
            </a:r>
            <a:r>
              <a:rPr lang="ru-RU" sz="2000" dirty="0" err="1" smtClean="0">
                <a:latin typeface="Candara" pitchFamily="34" charset="0"/>
              </a:rPr>
              <a:t>Гэндальфа</a:t>
            </a:r>
            <a:r>
              <a:rPr lang="ru-RU" sz="2000" dirty="0" smtClean="0">
                <a:latin typeface="Candara" pitchFamily="34" charset="0"/>
              </a:rPr>
              <a:t> и тринадцати гномов во главе с Торином </a:t>
            </a:r>
            <a:r>
              <a:rPr lang="ru-RU" sz="2000" dirty="0" err="1" smtClean="0">
                <a:latin typeface="Candara" pitchFamily="34" charset="0"/>
              </a:rPr>
              <a:t>Дубощитом</a:t>
            </a:r>
            <a:r>
              <a:rPr lang="ru-RU" sz="2000" dirty="0" smtClean="0">
                <a:latin typeface="Candara" pitchFamily="34" charset="0"/>
              </a:rPr>
              <a:t>. Их путь лежит к Одинокой Горе, где находятся сокровища гномов, охраняемые драконом </a:t>
            </a:r>
            <a:r>
              <a:rPr lang="ru-RU" sz="2000" dirty="0" err="1" smtClean="0">
                <a:latin typeface="Candara" pitchFamily="34" charset="0"/>
              </a:rPr>
              <a:t>Смаугом</a:t>
            </a:r>
            <a:r>
              <a:rPr lang="ru-RU" sz="2000" dirty="0" smtClean="0">
                <a:latin typeface="Candara" pitchFamily="34" charset="0"/>
              </a:rPr>
              <a:t>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520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85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cdn1.ozone.ru/multimedia/10213481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6576" y="2636912"/>
            <a:ext cx="2151889" cy="3397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https://avatars.mds.yandex.net/get-zen_doc/3432422/pub_5f34132b554adc5b331413df_5f3413717533e35c478d179a/scale_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69224" y="764703"/>
            <a:ext cx="2083996" cy="28117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0" name="Picture 6" descr="https://123emoji.com/wp-content/uploads/2016/08/THE-HOBBIT-Stickers-703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45210" y="2060848"/>
            <a:ext cx="2647950" cy="2047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620688"/>
            <a:ext cx="5112568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поэмы Самуила Маршака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«Рассказ о неизвестном герое» </a:t>
            </a:r>
            <a:r>
              <a:rPr lang="ru-RU" sz="2800" b="1" dirty="0" smtClean="0">
                <a:latin typeface="Candara" pitchFamily="34" charset="0"/>
              </a:rPr>
              <a:t>(1937)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4888" y="3429000"/>
            <a:ext cx="4968552" cy="27363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Эта маленькая поэма с напряженным драматическим сюжетом возникла из газетного сообщения о происшествии, случившемся в Москве в 1936 году:  «Вчера днём в одной из квартир четвертого этажа дома № 20 по Рождественскому бульвару в Москве взорвалась керосинка...».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85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3010" name="Picture 2" descr="https://www.culture.ru/storage/images/4de2c0cdd8a2312510fc657cb2fcffca/3f921a69f4bb49430007328db828389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067"/>
          <a:stretch>
            <a:fillRect/>
          </a:stretch>
        </p:blipFill>
        <p:spPr bwMode="auto">
          <a:xfrm>
            <a:off x="6249144" y="548680"/>
            <a:ext cx="3584848" cy="2894133"/>
          </a:xfrm>
          <a:prstGeom prst="rect">
            <a:avLst/>
          </a:prstGeom>
          <a:noFill/>
        </p:spPr>
      </p:pic>
      <p:pic>
        <p:nvPicPr>
          <p:cNvPr id="43014" name="Picture 6" descr="https://odintsovo.info/img/blog-new/2018/61931/Marshak_S.Ja._-_Rasskaz_o_neizvestnom_geroe_-Moi_pervye_knizhki-_-ill._Pakhomov_A.-_-_1977_Stranica_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08584" y="2605513"/>
            <a:ext cx="2376264" cy="3412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2640" y="620688"/>
            <a:ext cx="5688632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и публикации романа Жоржи Амаду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«Генералы песчаных карьеров» («Капитаны песка») </a:t>
            </a:r>
            <a:r>
              <a:rPr lang="ru-RU" sz="2800" b="1" dirty="0" smtClean="0">
                <a:latin typeface="Candara" pitchFamily="34" charset="0"/>
              </a:rPr>
              <a:t>(1937)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4848" y="4149080"/>
            <a:ext cx="5328592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Самое необычное, яркое и знаменитое из всех произведений Амаду. В нем рассказана история банды беспризорников, ночующих на песчаных пляжах </a:t>
            </a:r>
            <a:r>
              <a:rPr lang="ru-RU" sz="2000" dirty="0" err="1" smtClean="0">
                <a:latin typeface="Candara" pitchFamily="34" charset="0"/>
              </a:rPr>
              <a:t>Баии</a:t>
            </a:r>
            <a:r>
              <a:rPr lang="ru-RU" sz="2000" dirty="0" smtClean="0">
                <a:latin typeface="Candara" pitchFamily="34" charset="0"/>
              </a:rPr>
              <a:t>. Они совершают дерзкие ограбления, скрываются от полиции и свято чтут неписаные законы дружбы.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8504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85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34" name="Picture 2" descr="https://lavkababuin.com/image/cache/alias/generaly-peschanyh-karberov-397151/generaly-peschanyh-karberov-397151-main-1000x1000.jpg"/>
          <p:cNvPicPr>
            <a:picLocks noChangeAspect="1" noChangeArrowheads="1"/>
          </p:cNvPicPr>
          <p:nvPr/>
        </p:nvPicPr>
        <p:blipFill>
          <a:blip r:embed="rId4" cstate="print"/>
          <a:srcRect l="18752" r="18293"/>
          <a:stretch>
            <a:fillRect/>
          </a:stretch>
        </p:blipFill>
        <p:spPr bwMode="auto">
          <a:xfrm>
            <a:off x="1064568" y="2564904"/>
            <a:ext cx="2221277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6" name="Picture 4" descr="https://tarnmoor.files.wordpress.com/2021/01/picjorge-amado-1702.jpg"/>
          <p:cNvPicPr>
            <a:picLocks noChangeAspect="1" noChangeArrowheads="1"/>
          </p:cNvPicPr>
          <p:nvPr/>
        </p:nvPicPr>
        <p:blipFill>
          <a:blip r:embed="rId5" cstate="print"/>
          <a:srcRect l="18557" r="17526"/>
          <a:stretch>
            <a:fillRect/>
          </a:stretch>
        </p:blipFill>
        <p:spPr bwMode="auto">
          <a:xfrm>
            <a:off x="6897216" y="1700808"/>
            <a:ext cx="2228536" cy="23243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476672"/>
            <a:ext cx="5040560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Льва Кассиля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«Вратарь республики» </a:t>
            </a:r>
            <a:r>
              <a:rPr lang="ru-RU" sz="2800" b="1" dirty="0" smtClean="0">
                <a:latin typeface="Candara" pitchFamily="34" charset="0"/>
              </a:rPr>
              <a:t>(1937)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880" y="3717032"/>
            <a:ext cx="4968552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Одно из самых первых в нашей художественной литературе и наиболее популярных произведений на спортивную тему. В романе писатель сумел передать романтику футбола, превратить описание футбольных матчей в увлекательное приключенческое повествование.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85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62" name="Picture 6" descr="http://visualrian.ru/images/old_preview/7/53/75356_previ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1232" y="764704"/>
            <a:ext cx="2016224" cy="27532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064" name="Picture 8" descr="https://top-1000.ru/foto/64ce8c52f6a6ad148890f2eab8604dd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4568" y="2348880"/>
            <a:ext cx="2488325" cy="3703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2640" y="476672"/>
            <a:ext cx="5400600" cy="21602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и публикации повести Яна </a:t>
            </a:r>
            <a:r>
              <a:rPr lang="ru-RU" sz="2800" b="1" dirty="0" err="1" smtClean="0">
                <a:latin typeface="Candara" pitchFamily="34" charset="0"/>
              </a:rPr>
              <a:t>Ларри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«Необыкновенные приключения </a:t>
            </a:r>
            <a:r>
              <a:rPr lang="ru-RU" sz="2800" b="1" dirty="0" err="1" smtClean="0">
                <a:solidFill>
                  <a:srgbClr val="C00000"/>
                </a:solidFill>
                <a:latin typeface="Candara" pitchFamily="34" charset="0"/>
              </a:rPr>
              <a:t>Карика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 и Вали» </a:t>
            </a:r>
            <a:r>
              <a:rPr lang="ru-RU" sz="2800" b="1" dirty="0" smtClean="0">
                <a:latin typeface="Candara" pitchFamily="34" charset="0"/>
              </a:rPr>
              <a:t>(1937)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2840" y="3356992"/>
            <a:ext cx="5832648" cy="27363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Брат и сестра </a:t>
            </a:r>
            <a:r>
              <a:rPr lang="ru-RU" sz="2000" dirty="0" err="1" smtClean="0">
                <a:latin typeface="Candara" pitchFamily="34" charset="0"/>
              </a:rPr>
              <a:t>Карик</a:t>
            </a:r>
            <a:r>
              <a:rPr lang="ru-RU" sz="2000" dirty="0" smtClean="0">
                <a:latin typeface="Candara" pitchFamily="34" charset="0"/>
              </a:rPr>
              <a:t> и Валя, выпив чудесную жидкость, превращаются в крошечных человечков. Дети отправляются в фантастическое путешествие по реальному миру живой природы. Много опасностей и трудностей подстерегает их на пути, но и много интересного и необычного узнают путешественники о жизни растений и насекомых.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8504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85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082" name="Picture 2" descr="https://mibs.saha.muzkult.ru/media/2020/02/14/1250702601/larri_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57256" y="764704"/>
            <a:ext cx="1782198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084" name="Picture 4" descr="https://cdn1.ozone.ru/multimedia/10053068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9074" y="2796067"/>
            <a:ext cx="2407742" cy="3081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692696"/>
            <a:ext cx="5040560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Андрея Некрасова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«Приключения капитана Врунгеля» </a:t>
            </a:r>
            <a:r>
              <a:rPr lang="ru-RU" sz="2800" b="1" dirty="0" smtClean="0">
                <a:latin typeface="Candara" pitchFamily="34" charset="0"/>
              </a:rPr>
              <a:t>(1937)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872" y="3789040"/>
            <a:ext cx="5112568" cy="2376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Отправившись в кругосветное путешествие на яхте «Беда», горе-мореплаватель Христофор </a:t>
            </a:r>
            <a:r>
              <a:rPr lang="ru-RU" sz="2000" dirty="0" err="1" smtClean="0">
                <a:latin typeface="Candara" pitchFamily="34" charset="0"/>
              </a:rPr>
              <a:t>Бонифатьевич</a:t>
            </a:r>
            <a:r>
              <a:rPr lang="ru-RU" sz="2000" dirty="0" smtClean="0">
                <a:latin typeface="Candara" pitchFamily="34" charset="0"/>
              </a:rPr>
              <a:t> </a:t>
            </a:r>
            <a:r>
              <a:rPr lang="ru-RU" sz="2000" dirty="0" err="1" smtClean="0">
                <a:latin typeface="Candara" pitchFamily="34" charset="0"/>
              </a:rPr>
              <a:t>Врунгель</a:t>
            </a:r>
            <a:r>
              <a:rPr lang="ru-RU" sz="2000" dirty="0" smtClean="0">
                <a:latin typeface="Candara" pitchFamily="34" charset="0"/>
              </a:rPr>
              <a:t> и его верные спутники, старший помощник Лом  и матрос Фукс, без конца попадают в уморительные и фантастические ситуации.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85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7106" name="Picture 2" descr="https://interkniga.net/app/files/2019/01/978-5-389-08199-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544" y="2636912"/>
            <a:ext cx="2654084" cy="3379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108" name="Picture 4" descr="https://upload.wikimedia.org/wikipedia/ru/4/48/Andrei_Sergeevich_Nekraso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53200" y="853057"/>
            <a:ext cx="2171700" cy="26479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692696"/>
            <a:ext cx="4752528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написания философской сказки </a:t>
            </a:r>
            <a:r>
              <a:rPr lang="ru-RU" sz="2800" b="1" dirty="0" err="1" smtClean="0">
                <a:latin typeface="Candara" pitchFamily="34" charset="0"/>
              </a:rPr>
              <a:t>Антуана</a:t>
            </a:r>
            <a:r>
              <a:rPr lang="ru-RU" sz="2800" b="1" dirty="0" smtClean="0">
                <a:latin typeface="Candara" pitchFamily="34" charset="0"/>
              </a:rPr>
              <a:t> де Сент-Экзюпери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«Маленький принц» </a:t>
            </a:r>
            <a:r>
              <a:rPr lang="ru-RU" sz="2800" b="1" dirty="0" smtClean="0">
                <a:latin typeface="Candara" pitchFamily="34" charset="0"/>
              </a:rPr>
              <a:t>(1942)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4928" y="4581128"/>
            <a:ext cx="4608512" cy="18722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Мудрая и человечная сказка-притча,     в которой просто и проникновенно говорится о самом важном: о дружбе и любви, о долге и верности, о красоте и нетерпимости к злу.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80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8130" name="Picture 2" descr="https://cbskanda.ru/images/novosti/novosticbs/cbs/foto20/asekzpvr20/asekzpvr2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1192" y="764703"/>
            <a:ext cx="2304256" cy="27420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8132" name="Picture 4" descr="https://c2.inlibris.ru/ef79525e32a879f38be1ffcfd93549c9/picture/l/Malenykiy-princ-il-N-Golyc-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528" y="2708920"/>
            <a:ext cx="2880320" cy="3539564"/>
          </a:xfrm>
          <a:prstGeom prst="rect">
            <a:avLst/>
          </a:prstGeom>
          <a:noFill/>
        </p:spPr>
      </p:pic>
      <p:pic>
        <p:nvPicPr>
          <p:cNvPr id="48134" name="Picture 6" descr="«Вот самый лучший его портрет…» (рисунок автора из книги)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69618" y="2462410"/>
            <a:ext cx="2091494" cy="21907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2680" y="476672"/>
            <a:ext cx="5112568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книги Анны Франк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«Дневник Анны Франк» </a:t>
            </a:r>
            <a:r>
              <a:rPr lang="ru-RU" sz="2800" b="1" dirty="0" smtClean="0">
                <a:latin typeface="Candara" pitchFamily="34" charset="0"/>
              </a:rPr>
              <a:t>(1947)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8864" y="3573016"/>
            <a:ext cx="5472608" cy="2952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Книга рассказывает о том, как несколько еврейских семей пытались выжить в тайном убежище, скрываясь от гестапо. День за днем девочка в своем дневнике рассказывает вымышленной подруге </a:t>
            </a:r>
            <a:r>
              <a:rPr lang="ru-RU" sz="2000" dirty="0" err="1" smtClean="0">
                <a:latin typeface="Candara" pitchFamily="34" charset="0"/>
              </a:rPr>
              <a:t>Китти</a:t>
            </a:r>
            <a:r>
              <a:rPr lang="ru-RU" sz="2000" dirty="0" smtClean="0">
                <a:latin typeface="Candara" pitchFamily="34" charset="0"/>
              </a:rPr>
              <a:t> всё, что происходит с ней и с другими обитателями убежища, записывая в него свои самые сокровенные мысли, горести и радости.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544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75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154" name="Picture 2" descr="https://images11.domashnyochag.ru/upload/img_cache/d71/d7170414bc87c1d1854bca4146049779_cropped_1332x2164.jpg"/>
          <p:cNvPicPr>
            <a:picLocks noChangeAspect="1" noChangeArrowheads="1"/>
          </p:cNvPicPr>
          <p:nvPr/>
        </p:nvPicPr>
        <p:blipFill>
          <a:blip r:embed="rId4" cstate="print"/>
          <a:srcRect t="9848" b="3978"/>
          <a:stretch>
            <a:fillRect/>
          </a:stretch>
        </p:blipFill>
        <p:spPr bwMode="auto">
          <a:xfrm>
            <a:off x="7041232" y="692696"/>
            <a:ext cx="1944216" cy="27219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9158" name="Picture 6" descr="https://images.wbstatic.net/big/new/21880000/21889773-1.jpg"/>
          <p:cNvPicPr>
            <a:picLocks noChangeAspect="1" noChangeArrowheads="1"/>
          </p:cNvPicPr>
          <p:nvPr/>
        </p:nvPicPr>
        <p:blipFill>
          <a:blip r:embed="rId5" cstate="print"/>
          <a:srcRect l="4444" r="4444"/>
          <a:stretch>
            <a:fillRect/>
          </a:stretch>
        </p:blipFill>
        <p:spPr bwMode="auto">
          <a:xfrm>
            <a:off x="1056166" y="2636912"/>
            <a:ext cx="2312657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648" y="476672"/>
            <a:ext cx="5400600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Эммануила Казакевича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«Звезда </a:t>
            </a:r>
            <a:r>
              <a:rPr lang="ru-RU" sz="2800" b="1" dirty="0" smtClean="0">
                <a:latin typeface="Candara" pitchFamily="34" charset="0"/>
              </a:rPr>
              <a:t>(1947)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8864" y="3573016"/>
            <a:ext cx="5328592" cy="2952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В центре сюжета — суровые будни советской разведки во время Великой Отечественной войны. </a:t>
            </a:r>
          </a:p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«Звезда» - позывной группы войсковых разведчиков, ушедших в рейд по вражеским тылам, чтобы любой ценой добыть сведения о танковой дивизии СС.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512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75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78" name="Picture 2" descr="https://cdn1.ozone.ru/s3/multimedia-t/c1200/60109883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4568" y="2330029"/>
            <a:ext cx="2304256" cy="3619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180" name="Picture 4" descr="https://pbs.twimg.com/media/D0KwEbrX4AAlEGd.jpg"/>
          <p:cNvPicPr>
            <a:picLocks noChangeAspect="1" noChangeArrowheads="1"/>
          </p:cNvPicPr>
          <p:nvPr/>
        </p:nvPicPr>
        <p:blipFill>
          <a:blip r:embed="rId5" cstate="print"/>
          <a:srcRect b="5346"/>
          <a:stretch>
            <a:fillRect/>
          </a:stretch>
        </p:blipFill>
        <p:spPr bwMode="auto">
          <a:xfrm>
            <a:off x="7149244" y="735054"/>
            <a:ext cx="1908212" cy="25499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476672"/>
            <a:ext cx="5400600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Эрнеста Хемингуэя </a:t>
            </a: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«Старик и море» </a:t>
            </a:r>
            <a:r>
              <a:rPr lang="ru-RU" sz="2800" b="1" dirty="0" smtClean="0">
                <a:latin typeface="Candara" pitchFamily="34" charset="0"/>
              </a:rPr>
              <a:t>(1952)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4888" y="4005064"/>
            <a:ext cx="4752528" cy="2592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Повесть рассказывает о «трагическом стоицизме» и мужестве, о том, как перед лицом безжалостной судьбы и одиночества человек, даже проигрывая, должен сохранять достоинство.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70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02" name="Picture 2" descr="https://sun9-21.userapi.com/impg/Rvm_9ksA0VoaX_Ed6l-Jf81tTsFXhZIvFXuxOg/lUj0TQWcAOE.jpg?size=916x1080&amp;quality=96&amp;sign=77d8f9b1af958ebc03506200db90fc76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25208" y="725084"/>
            <a:ext cx="2088232" cy="2631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04" name="Picture 4" descr="https://s2-goods.ozstatic.by/2000/643/113/10/10113643_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6576" y="2132856"/>
            <a:ext cx="2592288" cy="39446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476672"/>
            <a:ext cx="4752528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рассказа </a:t>
            </a:r>
            <a:r>
              <a:rPr lang="ru-RU" sz="2800" b="1" dirty="0" err="1" smtClean="0">
                <a:latin typeface="Candara" pitchFamily="34" charset="0"/>
              </a:rPr>
              <a:t>Рэя</a:t>
            </a:r>
            <a:r>
              <a:rPr lang="ru-RU" sz="2800" b="1" dirty="0" smtClean="0">
                <a:latin typeface="Candara" pitchFamily="34" charset="0"/>
              </a:rPr>
              <a:t> Брэдбери 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«И грянул гром» </a:t>
            </a:r>
            <a:r>
              <a:rPr lang="ru-RU" sz="2800" b="1" dirty="0" smtClean="0">
                <a:latin typeface="Candara" pitchFamily="34" charset="0"/>
              </a:rPr>
              <a:t>(1952)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872" y="4077072"/>
            <a:ext cx="4752528" cy="2088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Рассказ </a:t>
            </a:r>
            <a:r>
              <a:rPr lang="ru-RU" sz="2000" dirty="0">
                <a:latin typeface="Candara" pitchFamily="34" charset="0"/>
              </a:rPr>
              <a:t>посвящен теме путешествий во времени. Повлияет </a:t>
            </a:r>
            <a:r>
              <a:rPr lang="ru-RU" sz="2000" dirty="0" smtClean="0">
                <a:latin typeface="Candara" pitchFamily="34" charset="0"/>
              </a:rPr>
              <a:t>ли убийство бабочки или любого другого живого существа     в далеком прошлом путешественниками во времени на развитие будущего или все останется неизменным?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70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www.kino-teatr.ru/blog/276/33136.jpg"/>
          <p:cNvPicPr>
            <a:picLocks noChangeAspect="1" noChangeArrowheads="1"/>
          </p:cNvPicPr>
          <p:nvPr/>
        </p:nvPicPr>
        <p:blipFill>
          <a:blip r:embed="rId4" cstate="print"/>
          <a:srcRect l="22243" r="24007"/>
          <a:stretch>
            <a:fillRect/>
          </a:stretch>
        </p:blipFill>
        <p:spPr bwMode="auto">
          <a:xfrm>
            <a:off x="6609184" y="836711"/>
            <a:ext cx="2376264" cy="28515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0" name="Picture 6" descr="https://top10a.ru/wp-content/uploads/2019/11/7-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2560" y="2348880"/>
            <a:ext cx="2327138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476672"/>
            <a:ext cx="5040560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Эриха Марии Ремарка 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«Искра жизни» </a:t>
            </a:r>
            <a:r>
              <a:rPr lang="ru-RU" sz="2800" b="1" dirty="0" smtClean="0">
                <a:latin typeface="Candara" pitchFamily="34" charset="0"/>
              </a:rPr>
              <a:t>(1952)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8864" y="3717032"/>
            <a:ext cx="5184576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Большинство пленников немецкого концлагеря отказываются от надежды когда-нибудь оказаться на свободе.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>
                <a:latin typeface="Candara" pitchFamily="34" charset="0"/>
              </a:rPr>
              <a:t>Но есть те, кто еще верит в спасение. И это дает им силы жить и мечтать о будущем. Ведь пока в них теплится искра жизни, они чувствуют себя людьми. 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70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3250" name="Picture 2" descr="https://cdn1.ozone.ru/s3/multimedia-0/60092143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4568" y="2348880"/>
            <a:ext cx="2391777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3252" name="Picture 4" descr="https://1.bp.blogspot.com/-ox_ahdkvZhw/YGhm7ZBRXNI/AAAAAAABux4/UJQFYMX2aPUOe_v_mhfY_EyZTy2IDCp5QCLcBGAsYHQ/s1600/scale_1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9343" y="764704"/>
            <a:ext cx="2108113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664" y="476672"/>
            <a:ext cx="5040560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повести Василия Яна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«Юность полководца» </a:t>
            </a:r>
            <a:r>
              <a:rPr lang="ru-RU" sz="2800" b="1" dirty="0" smtClean="0">
                <a:latin typeface="Candara" pitchFamily="34" charset="0"/>
              </a:rPr>
              <a:t>(1952)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24" y="3789040"/>
            <a:ext cx="5760640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Повесть о детстве и юности князя Александра Невского, об избрании его новгородским князем в тяжелое для Руси время монголо-татарского нашествия. Отдельные главы посвящены победам Александра Невского - над шведами    на реке Неве в 1240 году и над немецкими крестоносцами в Ледовом побоище в 1242 году. 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8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70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4" name="Picture 2" descr="https://goods.kaypu.com/photo/53eedf20d93a87235c01d408.jpg"/>
          <p:cNvPicPr>
            <a:picLocks noChangeAspect="1" noChangeArrowheads="1"/>
          </p:cNvPicPr>
          <p:nvPr/>
        </p:nvPicPr>
        <p:blipFill>
          <a:blip r:embed="rId4" cstate="print"/>
          <a:srcRect l="2703"/>
          <a:stretch>
            <a:fillRect/>
          </a:stretch>
        </p:blipFill>
        <p:spPr bwMode="auto">
          <a:xfrm>
            <a:off x="848545" y="2708920"/>
            <a:ext cx="2249706" cy="3310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276" name="Picture 4" descr="https://ic.pics.livejournal.com/sergey_v_fomin/72076302/4672611/4672611_original.jpg"/>
          <p:cNvPicPr>
            <a:picLocks noChangeAspect="1" noChangeArrowheads="1"/>
          </p:cNvPicPr>
          <p:nvPr/>
        </p:nvPicPr>
        <p:blipFill>
          <a:blip r:embed="rId5" cstate="print"/>
          <a:srcRect l="9677" r="6452"/>
          <a:stretch>
            <a:fillRect/>
          </a:stretch>
        </p:blipFill>
        <p:spPr bwMode="auto">
          <a:xfrm>
            <a:off x="6778740" y="764704"/>
            <a:ext cx="2191822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atherineasquithgallery.com/uploads/posts/2021-02/1614373571_19-p-svetlii-gradientnii-fon-21.png"/>
          <p:cNvPicPr>
            <a:picLocks noChangeAspect="1" noChangeArrowheads="1"/>
          </p:cNvPicPr>
          <p:nvPr/>
        </p:nvPicPr>
        <p:blipFill>
          <a:blip r:embed="rId2" cstate="print"/>
          <a:srcRect l="6806" r="11775"/>
          <a:stretch>
            <a:fillRect/>
          </a:stretch>
        </p:blipFill>
        <p:spPr bwMode="auto">
          <a:xfrm>
            <a:off x="0" y="0"/>
            <a:ext cx="9926504" cy="6858000"/>
          </a:xfrm>
          <a:prstGeom prst="rect">
            <a:avLst/>
          </a:prstGeom>
          <a:noFill/>
        </p:spPr>
      </p:pic>
      <p:pic>
        <p:nvPicPr>
          <p:cNvPr id="36866" name="Picture 2" descr="https://catherineasquithgallery.com/uploads/posts/2021-02/1613360007_96-p-bezhevii-fon-s-ramkoi-1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21763"/>
            <a:ext cx="9906000" cy="6879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2640" y="692696"/>
            <a:ext cx="5544616" cy="172819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Candara" pitchFamily="34" charset="0"/>
              </a:rPr>
              <a:t>лет со времени публикации романа </a:t>
            </a:r>
            <a:r>
              <a:rPr lang="ru-RU" sz="2800" b="1" dirty="0" err="1" smtClean="0">
                <a:latin typeface="Candara" pitchFamily="34" charset="0"/>
              </a:rPr>
              <a:t>Клайва</a:t>
            </a:r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err="1" smtClean="0">
                <a:latin typeface="Candara" pitchFamily="34" charset="0"/>
              </a:rPr>
              <a:t>Стейплза</a:t>
            </a:r>
            <a:r>
              <a:rPr lang="ru-RU" sz="2800" b="1" dirty="0" smtClean="0">
                <a:latin typeface="Candara" pitchFamily="34" charset="0"/>
              </a:rPr>
              <a:t> Льюиса</a:t>
            </a:r>
            <a:br>
              <a:rPr lang="ru-RU" sz="2800" b="1" dirty="0" smtClean="0">
                <a:latin typeface="Candar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Candara" pitchFamily="34" charset="0"/>
              </a:rPr>
              <a:t>«Покоритель зари», или Плавание на край света» </a:t>
            </a:r>
            <a:r>
              <a:rPr lang="ru-RU" sz="2800" b="1" dirty="0" smtClean="0">
                <a:latin typeface="Candara" pitchFamily="34" charset="0"/>
              </a:rPr>
              <a:t>(1952)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8864" y="3933056"/>
            <a:ext cx="5256584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ndara" pitchFamily="34" charset="0"/>
              </a:rPr>
              <a:t>Люси и </a:t>
            </a:r>
            <a:r>
              <a:rPr lang="ru-RU" sz="2000" dirty="0" err="1" smtClean="0">
                <a:latin typeface="Candara" pitchFamily="34" charset="0"/>
              </a:rPr>
              <a:t>Эдмунд</a:t>
            </a:r>
            <a:r>
              <a:rPr lang="ru-RU" sz="2000" dirty="0" smtClean="0">
                <a:latin typeface="Candara" pitchFamily="34" charset="0"/>
              </a:rPr>
              <a:t> мечтали снова оказаться        в </a:t>
            </a:r>
            <a:r>
              <a:rPr lang="ru-RU" sz="2000" dirty="0" err="1" smtClean="0">
                <a:latin typeface="Candara" pitchFamily="34" charset="0"/>
              </a:rPr>
              <a:t>Нарнии</a:t>
            </a:r>
            <a:r>
              <a:rPr lang="ru-RU" sz="2000" dirty="0" smtClean="0">
                <a:latin typeface="Candara" pitchFamily="34" charset="0"/>
              </a:rPr>
              <a:t>… И их мечта сбылась! А вот их вредный кузен ничего такого не хотел, но и его занесло в волшебную страну. И теперь всех троих ждет путешествие на край света и множество приключений.</a:t>
            </a:r>
            <a:br>
              <a:rPr lang="ru-RU" sz="2000" dirty="0" smtClean="0">
                <a:latin typeface="Candara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latin typeface="Candara" pitchFamily="34" charset="0"/>
              </a:rPr>
              <a:t/>
            </a:r>
            <a:br>
              <a:rPr lang="ru-RU" sz="2000" dirty="0" smtClean="0">
                <a:latin typeface="Candara" pitchFamily="34" charset="0"/>
              </a:rPr>
            </a:br>
            <a:endParaRPr lang="ru-RU" sz="2000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8504" y="6206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  <a:ea typeface="Open Sans" pitchFamily="34" charset="0"/>
                <a:cs typeface="Open Sans" pitchFamily="34" charset="0"/>
              </a:rPr>
              <a:t>70</a:t>
            </a:r>
          </a:p>
        </p:txBody>
      </p:sp>
      <p:sp>
        <p:nvSpPr>
          <p:cNvPr id="36870" name="AutoShape 6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cdn1.ozone.ru/s3/multimedia-0/6011151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://img.yakaboo.ua/media/catalog/product/cache/1/image/234c7c011ba026e66d29567e1be1d1f7/2/7/279741_497791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cdn1.ozone.ru/s3/multimedia-w/60056669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https://cdn1.ozone.ru/s3/multimedia-y/60250264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cdn1.ozone.ru/s3/multimedia-4/6018661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cdn1.ozone.ru/s3/multimedia-u/600832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698" name="AutoShape 2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ru.wahooart.com/Art.nsf/O/ARAKLC/$File/Henry-L-Gates-Arthur-Conan-Doy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cdn1.ozone.ru/multimedia/10379009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https://cdn1.ozone.ru/s3/multimedia-l/60200131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5298" name="Picture 2" descr="https://interkniga.net/app/files/2018/10/ITD000000000620888_cover1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6576" y="2780928"/>
            <a:ext cx="2276241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5300" name="Picture 4" descr="https://images.fineartamerica.com/images/artworkimages/mediumlarge/1/1-c-s-lewis-literary-legend-john-springfiel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29264" y="764704"/>
            <a:ext cx="1728192" cy="2199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5304" name="Picture 8" descr="https://static.tildacdn.com/tild3066-3036-4366-a362-326465356335/image_2.png"/>
          <p:cNvPicPr>
            <a:picLocks noChangeAspect="1" noChangeArrowheads="1"/>
          </p:cNvPicPr>
          <p:nvPr/>
        </p:nvPicPr>
        <p:blipFill>
          <a:blip r:embed="rId6" cstate="print"/>
          <a:srcRect b="17460"/>
          <a:stretch>
            <a:fillRect/>
          </a:stretch>
        </p:blipFill>
        <p:spPr bwMode="auto">
          <a:xfrm>
            <a:off x="3800872" y="2708920"/>
            <a:ext cx="3240360" cy="873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921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9250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552" y="1984"/>
            <a:ext cx="9907588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1143000"/>
          </a:xfrm>
        </p:spPr>
        <p:txBody>
          <a:bodyPr>
            <a:normAutofit/>
          </a:bodyPr>
          <a:lstStyle/>
          <a:p>
            <a:r>
              <a:rPr lang="ru-RU" sz="2600" b="1" dirty="0">
                <a:latin typeface="Candara" pitchFamily="34" charset="0"/>
              </a:rPr>
              <a:t>Источники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08584" y="1050986"/>
            <a:ext cx="8202116" cy="5402350"/>
          </a:xfrm>
        </p:spPr>
        <p:txBody>
          <a:bodyPr>
            <a:noAutofit/>
          </a:bodyPr>
          <a:lstStyle/>
          <a:p>
            <a:r>
              <a:rPr lang="ru-RU" sz="1500" dirty="0" smtClean="0">
                <a:hlinkClick r:id="rId4"/>
              </a:rPr>
              <a:t>https://www.labirint.ru/books/655303/</a:t>
            </a:r>
            <a:endParaRPr lang="ru-RU" sz="1500" dirty="0" smtClean="0">
              <a:hlinkClick r:id="rId5"/>
            </a:endParaRPr>
          </a:p>
          <a:p>
            <a:r>
              <a:rPr lang="ru-RU" sz="1500" dirty="0" smtClean="0">
                <a:hlinkClick r:id="rId5"/>
              </a:rPr>
              <a:t>https://www.labirint.ru/books/659769/</a:t>
            </a:r>
            <a:endParaRPr lang="ru-RU" sz="1500" dirty="0" smtClean="0"/>
          </a:p>
          <a:p>
            <a:r>
              <a:rPr lang="en-US" sz="1500" dirty="0" smtClean="0">
                <a:hlinkClick r:id="rId6"/>
              </a:rPr>
              <a:t>https://interesnyefakty.org/wp-content/uploads/Gans-Hristian-Andersen-1.jpg</a:t>
            </a:r>
            <a:endParaRPr lang="ru-RU" sz="1500" dirty="0" smtClean="0"/>
          </a:p>
          <a:p>
            <a:r>
              <a:rPr lang="en-US" sz="1500" dirty="0" smtClean="0">
                <a:hlinkClick r:id="rId7"/>
              </a:rPr>
              <a:t>https://www.labirint.ru/books/602213/</a:t>
            </a:r>
            <a:r>
              <a:rPr lang="ru-RU" sz="1500" dirty="0" smtClean="0"/>
              <a:t> </a:t>
            </a:r>
          </a:p>
          <a:p>
            <a:r>
              <a:rPr lang="en-US" sz="1500" dirty="0" smtClean="0">
                <a:hlinkClick r:id="rId8"/>
              </a:rPr>
              <a:t>https://www.labirint.ru/books/275061/</a:t>
            </a:r>
            <a:r>
              <a:rPr lang="ru-RU" sz="1500" dirty="0" smtClean="0"/>
              <a:t> </a:t>
            </a:r>
          </a:p>
          <a:p>
            <a:r>
              <a:rPr lang="ru-RU" sz="1500" dirty="0" smtClean="0">
                <a:hlinkClick r:id="rId9"/>
              </a:rPr>
              <a:t>https://www.labirint.ru/books/563361/</a:t>
            </a:r>
            <a:endParaRPr lang="ru-RU" sz="1500" dirty="0" smtClean="0"/>
          </a:p>
          <a:p>
            <a:r>
              <a:rPr lang="ru-RU" sz="1500" dirty="0" smtClean="0">
                <a:hlinkClick r:id="rId10"/>
              </a:rPr>
              <a:t>https://www.labirint.ru/books/614863/</a:t>
            </a:r>
            <a:endParaRPr lang="ru-RU" sz="1500" dirty="0" smtClean="0"/>
          </a:p>
          <a:p>
            <a:r>
              <a:rPr lang="en-US" sz="1500" dirty="0" smtClean="0">
                <a:hlinkClick r:id="rId11"/>
              </a:rPr>
              <a:t>https://www.livelib.ru/book/1000588822-dalnie-strany-a-gajdar</a:t>
            </a:r>
            <a:endParaRPr lang="ru-RU" sz="1500" dirty="0" smtClean="0"/>
          </a:p>
          <a:p>
            <a:r>
              <a:rPr lang="en-US" sz="1500" dirty="0" smtClean="0">
                <a:hlinkClick r:id="rId12"/>
              </a:rPr>
              <a:t>https://123emoji.com/wp-content/uploads/2016/08/THE-HOBBIT-Stickers-7030.png</a:t>
            </a:r>
            <a:endParaRPr lang="ru-RU" sz="1500" dirty="0" smtClean="0"/>
          </a:p>
          <a:p>
            <a:r>
              <a:rPr lang="ru-RU" sz="1500" dirty="0" smtClean="0"/>
              <a:t> </a:t>
            </a:r>
            <a:r>
              <a:rPr lang="ru-RU" sz="1500" dirty="0" smtClean="0">
                <a:hlinkClick r:id="rId13"/>
              </a:rPr>
              <a:t>https://www.labirint.ru/books/170840/</a:t>
            </a:r>
            <a:endParaRPr lang="ru-RU" sz="1500" dirty="0" smtClean="0"/>
          </a:p>
          <a:p>
            <a:r>
              <a:rPr lang="ru-RU" sz="1500" dirty="0" smtClean="0">
                <a:hlinkClick r:id="rId14"/>
              </a:rPr>
              <a:t>https://www.labirint.ru/books/574111/</a:t>
            </a:r>
            <a:endParaRPr lang="ru-RU" sz="1500" dirty="0" smtClean="0"/>
          </a:p>
          <a:p>
            <a:r>
              <a:rPr lang="en-US" sz="1500" dirty="0" smtClean="0">
                <a:hlinkClick r:id="rId15"/>
              </a:rPr>
              <a:t>https://www.chitai-gorod.ru/catalog/book/443416/</a:t>
            </a:r>
            <a:endParaRPr lang="ru-RU" sz="1500" dirty="0" smtClean="0"/>
          </a:p>
          <a:p>
            <a:r>
              <a:rPr lang="ru-RU" sz="1500" dirty="0" smtClean="0">
                <a:hlinkClick r:id="rId16"/>
              </a:rPr>
              <a:t>https://www.labirint.ru/books/617982/</a:t>
            </a:r>
            <a:endParaRPr lang="ru-RU" sz="1500" dirty="0" smtClean="0"/>
          </a:p>
          <a:p>
            <a:r>
              <a:rPr lang="en-US" sz="1500" dirty="0" smtClean="0">
                <a:hlinkClick r:id="rId17"/>
              </a:rPr>
              <a:t>https://www.chitai-gorod.ru/catalog/book/1178485/</a:t>
            </a:r>
            <a:r>
              <a:rPr lang="ru-RU" sz="1500" dirty="0" smtClean="0"/>
              <a:t> </a:t>
            </a:r>
          </a:p>
          <a:p>
            <a:r>
              <a:rPr lang="en-US" sz="1500" dirty="0" smtClean="0">
                <a:hlinkClick r:id="rId18"/>
              </a:rPr>
              <a:t>https://fantlab.ru/work554</a:t>
            </a:r>
            <a:endParaRPr lang="ru-RU" sz="1500" dirty="0" smtClean="0"/>
          </a:p>
          <a:p>
            <a:r>
              <a:rPr lang="en-US" sz="1500" dirty="0" smtClean="0">
                <a:hlinkClick r:id="rId19"/>
              </a:rPr>
              <a:t>https://fantlab.ru/work229206</a:t>
            </a:r>
            <a:r>
              <a:rPr lang="ru-RU" sz="1500" dirty="0" smtClean="0"/>
              <a:t>  </a:t>
            </a:r>
          </a:p>
          <a:p>
            <a:r>
              <a:rPr lang="en-US" sz="1500" dirty="0">
                <a:hlinkClick r:id="rId20"/>
              </a:rPr>
              <a:t>https://www.chitai-gorod.ru/catalog/book/1252810</a:t>
            </a:r>
            <a:r>
              <a:rPr lang="en-US" sz="1500" dirty="0" smtClean="0">
                <a:hlinkClick r:id="rId20"/>
              </a:rPr>
              <a:t>/</a:t>
            </a:r>
            <a:r>
              <a:rPr lang="ru-RU" sz="1500" dirty="0" smtClean="0"/>
              <a:t> </a:t>
            </a:r>
          </a:p>
          <a:p>
            <a:r>
              <a:rPr lang="en-US" sz="1500" dirty="0" smtClean="0">
                <a:hlinkClick r:id="rId21"/>
              </a:rPr>
              <a:t>https://literaguru.ru/analiz-pesy-chehova-dyadya-vanya/</a:t>
            </a:r>
            <a:r>
              <a:rPr lang="ru-RU" sz="1500" dirty="0" smtClean="0"/>
              <a:t>  </a:t>
            </a:r>
            <a:br>
              <a:rPr lang="ru-RU" sz="1500" dirty="0" smtClean="0"/>
            </a:br>
            <a:r>
              <a:rPr lang="ru-RU" sz="1500" dirty="0" smtClean="0"/>
              <a:t>   </a:t>
            </a:r>
            <a:br>
              <a:rPr lang="ru-RU" sz="1500" dirty="0" smtClean="0"/>
            </a:br>
            <a:r>
              <a:rPr lang="ru-RU" sz="1500" dirty="0" smtClean="0"/>
              <a:t>  </a:t>
            </a:r>
            <a:endParaRPr lang="ru-RU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лажки - коп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8" y="0"/>
            <a:ext cx="9903122" cy="6858000"/>
          </a:xfrm>
          <a:prstGeom prst="rect">
            <a:avLst/>
          </a:prstGeom>
        </p:spPr>
      </p:pic>
      <p:pic>
        <p:nvPicPr>
          <p:cNvPr id="32770" name="Picture 2" descr="C:\Users\e.vaseneva\Pictures\книги\cropped-iStock_000013012468Small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612"/>
          <a:stretch>
            <a:fillRect/>
          </a:stretch>
        </p:blipFill>
        <p:spPr bwMode="auto">
          <a:xfrm>
            <a:off x="200472" y="4259822"/>
            <a:ext cx="9660200" cy="2598178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48072" y="2492896"/>
            <a:ext cx="8553400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/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anose="020E0502030303020204" pitchFamily="34" charset="0"/>
                <a:ea typeface="+mj-ea"/>
                <a:cs typeface="+mj-cs"/>
              </a:rPr>
              <a:t>Книги обладают способностью бессмертия. </a:t>
            </a:r>
            <a:endParaRPr lang="ru-RU" sz="4800" b="1" dirty="0" smtClean="0"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anose="020E0502030303020204" pitchFamily="34" charset="0"/>
              <a:ea typeface="+mj-ea"/>
              <a:cs typeface="+mj-cs"/>
            </a:endParaRPr>
          </a:p>
          <a:p>
            <a:pPr algn="r"/>
            <a:endParaRPr lang="ru-RU" sz="4000" b="1" dirty="0" smtClean="0"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anose="020E0502030303020204" pitchFamily="34" charset="0"/>
              <a:ea typeface="+mj-ea"/>
              <a:cs typeface="+mj-cs"/>
            </a:endParaRPr>
          </a:p>
          <a:p>
            <a:pPr algn="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anose="020E0502030303020204" pitchFamily="34" charset="0"/>
                <a:ea typeface="+mj-ea"/>
                <a:cs typeface="+mj-cs"/>
              </a:rPr>
              <a:t>С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anose="020E0502030303020204" pitchFamily="34" charset="0"/>
                <a:ea typeface="+mj-ea"/>
                <a:cs typeface="+mj-cs"/>
              </a:rPr>
              <a:t>.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  <a:latin typeface="Candara" panose="020E0502030303020204" pitchFamily="34" charset="0"/>
                <a:ea typeface="+mj-ea"/>
                <a:cs typeface="+mj-cs"/>
              </a:rPr>
              <a:t>Смайлс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  <a:latin typeface="Candara" panose="020E0502030303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558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1623</TotalTime>
  <Words>2702</Words>
  <Application>Microsoft Office PowerPoint</Application>
  <PresentationFormat>Лист A4 (210x297 мм)</PresentationFormat>
  <Paragraphs>196</Paragraphs>
  <Slides>56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Тема Office</vt:lpstr>
      <vt:lpstr>Слайд 1</vt:lpstr>
      <vt:lpstr>лет со времени написания и публикации повести Николая Карамзина «Бедная Лиза» (1792)</vt:lpstr>
      <vt:lpstr>лет со времени написания исторической баллады Александра Пушкина «Песнь о вещем Олеге» (1822)</vt:lpstr>
      <vt:lpstr>лет назад впервые опубликована сказка Вильгельма Гауфа «Карлик Нос» (1827)</vt:lpstr>
      <vt:lpstr>лет назад впервые опубликованы романы Фенимора Купера «Красный корсар» и «Прерия» (1827)</vt:lpstr>
      <vt:lpstr>лет со времени публикации сказки Александра Пушкина «Сказка о царе Салтане…» (1832)</vt:lpstr>
      <vt:lpstr>лет со времени публикации книги Николая Гоголя «Вечера на хуторе близ Диканьки» (1832)</vt:lpstr>
      <vt:lpstr>лет со времени публикации стихотворения Михаила Лермонтова «Бородино» (1837)</vt:lpstr>
      <vt:lpstr>лет назад впервые опубликована сказка Ханса Кристиана Андерсена «Новое платье короля» (1837)</vt:lpstr>
      <vt:lpstr>лет со времени публикации первого тома произведения Николая Гоголя «Мертвые души» (1842)</vt:lpstr>
      <vt:lpstr>лет назад впервые опубликован роман Шарлотты Бронте «Джейн Эйр» (1847)</vt:lpstr>
      <vt:lpstr>лет со времени написания и публикации романа Гарриет Бичер-Стоу «Хижина дяди Тома» (1852)</vt:lpstr>
      <vt:lpstr>лет со времени написания рассказа Ивана Тургенева «Муму» (1852)</vt:lpstr>
      <vt:lpstr>лет со времени публикации сборника рассказов Ивана Тургенева «Записки охотника» (1852)</vt:lpstr>
      <vt:lpstr>лет со времени публикации романа Гюстава Флобера «Госпожа Бовари» (1857)</vt:lpstr>
      <vt:lpstr>лет со времени публикации романа Ивана Тургенева «Отцы и дети» (1862)</vt:lpstr>
      <vt:lpstr>лет со времени публикации комедии Александра Грибоедова «Горе от ума» (1862)</vt:lpstr>
      <vt:lpstr>лет назад впервые опубликован роман-эпопея Виктора Гюго «Отверженные» (1862)</vt:lpstr>
      <vt:lpstr>лет со времени написания   и публикации рассказа   Льва Толстого  «Кавказский пленник» (1872)</vt:lpstr>
      <vt:lpstr>лет со времени написания повести Ивана Тургенева «Вешние воды» (1872)</vt:lpstr>
      <vt:lpstr>лет со времени написания   и публикации романа Жюля Верна  «Вокруг света за 80 дней» (1872)</vt:lpstr>
      <vt:lpstr>лет со времени публикации романа Льва Толстого  «Анна Каренина» (1877)</vt:lpstr>
      <vt:lpstr>Слайд 23</vt:lpstr>
      <vt:lpstr>лет со времени написания   и публикации рассказа   Антона Чехова «Каштанка» (1887)</vt:lpstr>
      <vt:lpstr>лет со времени написания   и публикации романа   Роберта Льюиса Стивенсона «Потерпевшие кораблекрушение» (1892)</vt:lpstr>
      <vt:lpstr>лет со времени публикации сборника рассказов Артура Конан Дойла «Приключения Шерлока Холмса» (1892)</vt:lpstr>
      <vt:lpstr>лет со времени написания   и публикации романа   Герберта Уэллса «Человек-невидимка» (1897)</vt:lpstr>
      <vt:lpstr>лет со времени публикации пьесы Антона Чехова  «Дядя Ваня» (1897)</vt:lpstr>
      <vt:lpstr>Слайд 29</vt:lpstr>
      <vt:lpstr>Слайд 30</vt:lpstr>
      <vt:lpstr>Слайд 31</vt:lpstr>
      <vt:lpstr>Слайд 32</vt:lpstr>
      <vt:lpstr>лет со времени публикации романа Артура Конан Дойла «Затерянный мир» (1912)</vt:lpstr>
      <vt:lpstr>лет со времени публикации романа Рафаэля Сабатини «Одиссея капитана Блада» (1922)</vt:lpstr>
      <vt:lpstr>лет со времени публикации романа Алексея Толстого «Гиперболоид инженера Гарина» (1927)</vt:lpstr>
      <vt:lpstr>лет со времени публикации повести Григория Белых и Леонида Пантелеева «Республика ШКИД» (1927)</vt:lpstr>
      <vt:lpstr>лет со времени публикации романа Александра Беляева «Остров погибших кораблей» (1926-1927)</vt:lpstr>
      <vt:lpstr>лет со времени издания повести Александра Беляева «Человек-амфибия» (1927)</vt:lpstr>
      <vt:lpstr>лет со времени публикации цикла рассказов Саши Черного «Дневник фокса Микки» (1927)</vt:lpstr>
      <vt:lpstr>лет со времени публикации повести Аркадия Гайдара «Дальние страны» (1932)</vt:lpstr>
      <vt:lpstr>лет со времени публикации повести Джона Р.Р. Толкина «Хоббит, или Туда и обратно» (1937)</vt:lpstr>
      <vt:lpstr>лет со времени публикации поэмы Самуила Маршака «Рассказ о неизвестном герое» (1937)</vt:lpstr>
      <vt:lpstr>лет со времени написания и публикации романа Жоржи Амаду «Генералы песчаных карьеров» («Капитаны песка») (1937)</vt:lpstr>
      <vt:lpstr>лет со времени публикации романа Льва Кассиля «Вратарь республики» (1937)</vt:lpstr>
      <vt:lpstr>лет со времени написания и публикации повести Яна Ларри «Необыкновенные приключения Карика и Вали» (1937)</vt:lpstr>
      <vt:lpstr>лет со времени публикации повести Андрея Некрасова «Приключения капитана Врунгеля» (1937)</vt:lpstr>
      <vt:lpstr>лет со времени написания философской сказки Антуана де Сент-Экзюпери «Маленький принц» (1942)</vt:lpstr>
      <vt:lpstr>лет со времени публикации книги Анны Франк «Дневник Анны Франк» (1947)</vt:lpstr>
      <vt:lpstr>лет со времени публикации повести Эммануила Казакевича «Звезда (1947)</vt:lpstr>
      <vt:lpstr>лет со времени публикации повести Эрнеста Хемингуэя «Старик и море» (1952)</vt:lpstr>
      <vt:lpstr>лет со времени публикации рассказа Рэя Брэдбери  «И грянул гром» (1952)</vt:lpstr>
      <vt:lpstr>лет со времени публикации романа Эриха Марии Ремарка  «Искра жизни» (1952)</vt:lpstr>
      <vt:lpstr>лет со времени публикации повести Василия Яна «Юность полководца» (1952)</vt:lpstr>
      <vt:lpstr>лет со времени публикации романа Клайва Стейплза Льюиса «Покоритель зари», или Плавание на край света» (1952)</vt:lpstr>
      <vt:lpstr>Источники</vt:lpstr>
      <vt:lpstr>Слайд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e.vaseneva</cp:lastModifiedBy>
  <cp:revision>279</cp:revision>
  <dcterms:created xsi:type="dcterms:W3CDTF">2015-07-13T12:32:49Z</dcterms:created>
  <dcterms:modified xsi:type="dcterms:W3CDTF">2021-12-06T12:23:21Z</dcterms:modified>
</cp:coreProperties>
</file>