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4" r:id="rId3"/>
    <p:sldId id="257" r:id="rId4"/>
    <p:sldId id="271" r:id="rId5"/>
    <p:sldId id="259" r:id="rId6"/>
    <p:sldId id="272" r:id="rId7"/>
    <p:sldId id="278" r:id="rId8"/>
    <p:sldId id="275" r:id="rId9"/>
    <p:sldId id="258" r:id="rId10"/>
    <p:sldId id="263" r:id="rId11"/>
    <p:sldId id="260" r:id="rId12"/>
    <p:sldId id="268" r:id="rId13"/>
    <p:sldId id="281" r:id="rId14"/>
    <p:sldId id="282" r:id="rId15"/>
    <p:sldId id="264" r:id="rId16"/>
    <p:sldId id="269" r:id="rId17"/>
    <p:sldId id="279" r:id="rId18"/>
    <p:sldId id="280" r:id="rId19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20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freepptbackgrounds.net/wp-content/uploads/2013/11/Butterfly-Flowers-Aesthetic-Backgrounds.jpg"/>
          <p:cNvPicPr>
            <a:picLocks noChangeAspect="1" noChangeArrowheads="1"/>
          </p:cNvPicPr>
          <p:nvPr/>
        </p:nvPicPr>
        <p:blipFill>
          <a:blip r:embed="rId2" cstate="print"/>
          <a:srcRect t="3690" b="4002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2480" y="1988840"/>
            <a:ext cx="9417496" cy="2162670"/>
          </a:xfrm>
        </p:spPr>
        <p:txBody>
          <a:bodyPr>
            <a:noAutofit/>
          </a:bodyPr>
          <a:lstStyle/>
          <a:p>
            <a:r>
              <a:rPr lang="ru-RU" sz="72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eskneesCTT" pitchFamily="2" charset="0"/>
              </a:rPr>
              <a:t>Мир заповедной природы</a:t>
            </a:r>
            <a:endParaRPr lang="ru-RU" sz="72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BeeskneesCTT" pitchFamily="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8704" y="4581128"/>
            <a:ext cx="5328592" cy="648072"/>
          </a:xfrm>
        </p:spPr>
        <p:txBody>
          <a:bodyPr/>
          <a:lstStyle/>
          <a:p>
            <a:r>
              <a:rPr lang="ru-RU" b="1" dirty="0" smtClean="0">
                <a:solidFill>
                  <a:srgbClr val="006600"/>
                </a:solidFill>
                <a:latin typeface="Candara" pitchFamily="34" charset="0"/>
              </a:rPr>
              <a:t>Электронная выставка</a:t>
            </a:r>
            <a:endParaRPr lang="ru-RU" b="1" dirty="0">
              <a:solidFill>
                <a:srgbClr val="006600"/>
              </a:solidFill>
              <a:latin typeface="Candara" pitchFamily="34" charset="0"/>
            </a:endParaRPr>
          </a:p>
        </p:txBody>
      </p:sp>
      <p:pic>
        <p:nvPicPr>
          <p:cNvPr id="10245" name="Picture 5" descr="http://dou121.sochi-schools.ru/wp-content/uploads/2017/05/ec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456" y="55744"/>
            <a:ext cx="3816424" cy="1585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4232920" y="188640"/>
            <a:ext cx="5328592" cy="648072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lvl="0" algn="ctr">
              <a:spcBef>
                <a:spcPct val="20000"/>
              </a:spcBef>
            </a:pPr>
            <a:r>
              <a:rPr lang="ru-RU" sz="3200" b="1" dirty="0" smtClean="0">
                <a:latin typeface="Candara" pitchFamily="34" charset="0"/>
              </a:rPr>
              <a:t>Районная центральная библиотека</a:t>
            </a:r>
          </a:p>
          <a:p>
            <a:pPr lvl="0" algn="ctr">
              <a:spcBef>
                <a:spcPct val="20000"/>
              </a:spcBef>
            </a:pPr>
            <a:r>
              <a:rPr lang="ru-RU" sz="3200" b="1" dirty="0" smtClean="0">
                <a:latin typeface="Candara" pitchFamily="34" charset="0"/>
              </a:rPr>
              <a:t>МБУК «Медведевская </a:t>
            </a:r>
            <a:r>
              <a:rPr lang="ru-RU" sz="3200" b="1" dirty="0" smtClean="0">
                <a:latin typeface="Candara" pitchFamily="34" charset="0"/>
              </a:rPr>
              <a:t>ЦБС»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foneyes.ru/img/picture/Mar/03/5cde2ed981f3cfd11158f8da63dc1aab/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5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64704"/>
            <a:ext cx="9906000" cy="1656184"/>
          </a:xfrm>
        </p:spPr>
        <p:txBody>
          <a:bodyPr>
            <a:noAutofit/>
          </a:bodyPr>
          <a:lstStyle/>
          <a:p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Candara" pitchFamily="34" charset="0"/>
              </a:rPr>
              <a:t>Книга тревоги – </a:t>
            </a:r>
            <a:b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Candara" pitchFamily="34" charset="0"/>
              </a:rPr>
            </a:br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Candara" pitchFamily="34" charset="0"/>
              </a:rPr>
              <a:t>книга надежд</a:t>
            </a:r>
            <a:endParaRPr lang="ru-RU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/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0592" y="2492896"/>
            <a:ext cx="5760640" cy="27894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>
                <a:latin typeface="Candara" pitchFamily="34" charset="0"/>
              </a:rPr>
              <a:t>Красная книга - Красная!</a:t>
            </a:r>
            <a:br>
              <a:rPr lang="ru-RU" sz="2800" b="1" dirty="0">
                <a:latin typeface="Candara" pitchFamily="34" charset="0"/>
              </a:rPr>
            </a:br>
            <a:r>
              <a:rPr lang="ru-RU" sz="2800" b="1" dirty="0">
                <a:latin typeface="Candara" pitchFamily="34" charset="0"/>
              </a:rPr>
              <a:t>Значит, природа в опасности!</a:t>
            </a:r>
            <a:br>
              <a:rPr lang="ru-RU" sz="2800" b="1" dirty="0">
                <a:latin typeface="Candara" pitchFamily="34" charset="0"/>
              </a:rPr>
            </a:br>
            <a:r>
              <a:rPr lang="ru-RU" sz="2800" b="1" dirty="0">
                <a:latin typeface="Candara" pitchFamily="34" charset="0"/>
              </a:rPr>
              <a:t>Значит, нельзя терять даже мига.</a:t>
            </a:r>
            <a:br>
              <a:rPr lang="ru-RU" sz="2800" b="1" dirty="0">
                <a:latin typeface="Candara" pitchFamily="34" charset="0"/>
              </a:rPr>
            </a:br>
            <a:r>
              <a:rPr lang="ru-RU" sz="2800" b="1" dirty="0">
                <a:latin typeface="Candara" pitchFamily="34" charset="0"/>
              </a:rPr>
              <a:t>Все живое хранить зовет.</a:t>
            </a:r>
            <a:br>
              <a:rPr lang="ru-RU" sz="2800" b="1" dirty="0">
                <a:latin typeface="Candara" pitchFamily="34" charset="0"/>
              </a:rPr>
            </a:br>
            <a:r>
              <a:rPr lang="ru-RU" sz="2800" b="1" dirty="0">
                <a:latin typeface="Candara" pitchFamily="34" charset="0"/>
              </a:rPr>
              <a:t>Пусть зовет не напрасно</a:t>
            </a:r>
            <a:br>
              <a:rPr lang="ru-RU" sz="2800" b="1" dirty="0">
                <a:latin typeface="Candara" pitchFamily="34" charset="0"/>
              </a:rPr>
            </a:br>
            <a:r>
              <a:rPr lang="ru-RU" sz="2800" b="1" dirty="0">
                <a:latin typeface="Candara" pitchFamily="34" charset="0"/>
              </a:rPr>
              <a:t>Красная книга. Красная книга!</a:t>
            </a:r>
          </a:p>
        </p:txBody>
      </p:sp>
      <p:pic>
        <p:nvPicPr>
          <p:cNvPr id="28674" name="Picture 2" descr="https://www.colourbox.com/preview/7432871-vector-tiger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81192" y="2636912"/>
            <a:ext cx="2185349" cy="28062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foneyes.ru/img/picture/Mar/03/5cde2ed981f3cfd11158f8da63dc1aab/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5999" cy="6858000"/>
          </a:xfrm>
          <a:prstGeom prst="rect">
            <a:avLst/>
          </a:prstGeom>
          <a:noFill/>
        </p:spPr>
      </p:pic>
      <p:pic>
        <p:nvPicPr>
          <p:cNvPr id="1026" name="Picture 2" descr="F:\Экология\Красная книга России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68624" y="1052736"/>
            <a:ext cx="2952328" cy="3994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5025008" y="908720"/>
            <a:ext cx="3816424" cy="44644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b="1" dirty="0">
                <a:latin typeface="Candara" pitchFamily="34" charset="0"/>
              </a:rPr>
              <a:t>Тихонов А.В. Красная книга </a:t>
            </a:r>
            <a:r>
              <a:rPr lang="ru-RU" sz="2000" b="1" dirty="0" smtClean="0">
                <a:latin typeface="Candara" pitchFamily="34" charset="0"/>
              </a:rPr>
              <a:t>России. </a:t>
            </a:r>
            <a:r>
              <a:rPr lang="ru-RU" sz="2000" b="1" dirty="0">
                <a:latin typeface="Candara" pitchFamily="34" charset="0"/>
              </a:rPr>
              <a:t>– </a:t>
            </a:r>
            <a:r>
              <a:rPr lang="ru-RU" sz="2000" b="1" dirty="0" smtClean="0">
                <a:latin typeface="Candara" pitchFamily="34" charset="0"/>
              </a:rPr>
              <a:t>М. </a:t>
            </a:r>
            <a:r>
              <a:rPr lang="ru-RU" sz="2000" b="1" dirty="0">
                <a:latin typeface="Candara" pitchFamily="34" charset="0"/>
              </a:rPr>
              <a:t>: РОСМЭН-ПРЕСС, 2002. – 414 с. : ил.</a:t>
            </a:r>
            <a:endParaRPr lang="ru-RU" sz="2000" dirty="0">
              <a:latin typeface="Candara" pitchFamily="34" charset="0"/>
            </a:endParaRPr>
          </a:p>
          <a:p>
            <a:pPr marL="0" indent="0">
              <a:buNone/>
            </a:pPr>
            <a:r>
              <a:rPr lang="ru-RU" sz="2000" dirty="0">
                <a:latin typeface="Candara" pitchFamily="34" charset="0"/>
              </a:rPr>
              <a:t>В книге содержится </a:t>
            </a:r>
            <a:r>
              <a:rPr lang="ru-RU" sz="2000" dirty="0" smtClean="0">
                <a:latin typeface="Candara" pitchFamily="34" charset="0"/>
              </a:rPr>
              <a:t>подробная </a:t>
            </a:r>
            <a:r>
              <a:rPr lang="ru-RU" sz="2000" dirty="0">
                <a:latin typeface="Candara" pitchFamily="34" charset="0"/>
              </a:rPr>
              <a:t>информация о редких и исчезающих животных, растениях, </a:t>
            </a:r>
            <a:r>
              <a:rPr lang="ru-RU" sz="2000" dirty="0" smtClean="0">
                <a:latin typeface="Candara" pitchFamily="34" charset="0"/>
              </a:rPr>
              <a:t>грибах </a:t>
            </a:r>
            <a:r>
              <a:rPr lang="ru-RU" sz="2000" dirty="0">
                <a:latin typeface="Candara" pitchFamily="34" charset="0"/>
              </a:rPr>
              <a:t>и лишайниках. Рассмотрены особенности их распространения, экологии, происхождения. Издание является отличным пособием для изучения зоологии, ботаники, </a:t>
            </a:r>
            <a:r>
              <a:rPr lang="ru-RU" sz="2000" dirty="0" smtClean="0">
                <a:latin typeface="Candara" pitchFamily="34" charset="0"/>
              </a:rPr>
              <a:t>экологии.</a:t>
            </a:r>
            <a:endParaRPr lang="ru-RU" sz="2000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foneyes.ru/img/picture/Mar/03/5cde2ed981f3cfd11158f8da63dc1aab/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5999" cy="6858000"/>
          </a:xfrm>
          <a:prstGeom prst="rect">
            <a:avLst/>
          </a:prstGeom>
          <a:noFill/>
        </p:spPr>
      </p:pic>
      <p:pic>
        <p:nvPicPr>
          <p:cNvPr id="2051" name="Picture 3" descr="F:\Экология\Красная книга растени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13548" y="620688"/>
            <a:ext cx="1548318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F:\Экология\Редкие и исчезающие животные.jpg"/>
          <p:cNvPicPr>
            <a:picLocks noChangeAspect="1" noChangeArrowheads="1"/>
          </p:cNvPicPr>
          <p:nvPr/>
        </p:nvPicPr>
        <p:blipFill>
          <a:blip r:embed="rId4" cstate="print">
            <a:lum bright="10000" contras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29264" y="3175648"/>
            <a:ext cx="1447302" cy="2197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80792" y="764704"/>
            <a:ext cx="5760640" cy="2304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/>
              <a:t>Ушакова О.Д. Красная книга России. </a:t>
            </a:r>
            <a:r>
              <a:rPr lang="ru-RU" sz="2000" b="1" dirty="0" smtClean="0"/>
              <a:t>Растения. </a:t>
            </a:r>
            <a:r>
              <a:rPr lang="ru-RU" sz="2000" b="1" dirty="0"/>
              <a:t>– СПб. : Литера, 2008. – 64 с. : ил.</a:t>
            </a:r>
            <a:endParaRPr lang="ru-RU" sz="2000" dirty="0"/>
          </a:p>
          <a:p>
            <a:pPr marL="0" indent="0">
              <a:buNone/>
            </a:pPr>
            <a:r>
              <a:rPr lang="ru-RU" sz="2000" dirty="0"/>
              <a:t>В </a:t>
            </a:r>
            <a:r>
              <a:rPr lang="ru-RU" sz="2000" dirty="0" smtClean="0"/>
              <a:t>издание </a:t>
            </a:r>
            <a:r>
              <a:rPr lang="ru-RU" sz="2000" dirty="0"/>
              <a:t>включена лишь малая часть растений, нуждающихся в государственной охране. В </a:t>
            </a:r>
            <a:r>
              <a:rPr lang="ru-RU" sz="2000" dirty="0" smtClean="0"/>
              <a:t>статьях </a:t>
            </a:r>
            <a:r>
              <a:rPr lang="ru-RU" sz="2000" dirty="0"/>
              <a:t>дается описание растений, указываются места </a:t>
            </a:r>
            <a:r>
              <a:rPr lang="ru-RU" sz="2000" dirty="0" smtClean="0"/>
              <a:t>их </a:t>
            </a:r>
            <a:r>
              <a:rPr lang="ru-RU" sz="2000" dirty="0"/>
              <a:t>распространения, </a:t>
            </a:r>
            <a:r>
              <a:rPr lang="ru-RU" sz="2000" dirty="0" smtClean="0"/>
              <a:t>рассказывается </a:t>
            </a:r>
            <a:r>
              <a:rPr lang="ru-RU" sz="2000" dirty="0"/>
              <a:t>об истории и полезных свойствах растений.</a:t>
            </a:r>
          </a:p>
          <a:p>
            <a:endParaRPr lang="ru-RU" sz="2400" dirty="0"/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920552" y="3212976"/>
            <a:ext cx="6408712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/>
              <a:t>Сосновский И.П. Редкие и исчезающие животные. По страницам Красной книги СССР . – М. : Металлургия, 1987. – 367 с. : ил.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/>
              <a:t>Автор в виде занимательных очерков рассказывает о жизни редких и исчезающих животных – об их повадках, характерных особенностях, о той опасности, которая им угрожает, и мерах, принимаемых для их спасения. </a:t>
            </a:r>
          </a:p>
        </p:txBody>
      </p:sp>
    </p:spTree>
    <p:extLst>
      <p:ext uri="{BB962C8B-B14F-4D97-AF65-F5344CB8AC3E}">
        <p14:creationId xmlns:p14="http://schemas.microsoft.com/office/powerpoint/2010/main" xmlns="" val="144725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Экология\desktop-pink-pattern-wallpapers-dowload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7781" r="2107"/>
          <a:stretch>
            <a:fillRect/>
          </a:stretch>
        </p:blipFill>
        <p:spPr bwMode="auto">
          <a:xfrm>
            <a:off x="0" y="0"/>
            <a:ext cx="9906000" cy="6870598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95300" y="130622"/>
            <a:ext cx="9066212" cy="157018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latin typeface="Candara" pitchFamily="34" charset="0"/>
                <a:ea typeface="+mj-ea"/>
                <a:cs typeface="+mj-cs"/>
              </a:rPr>
              <a:t>Жемчужины природы - заповедники</a:t>
            </a:r>
            <a:endParaRPr lang="ru-RU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8196" name="Picture 4" descr="http://ppt52.narod.ru/16-1IS/Kostin_Vladimir/pictures/02-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9123" y="4149080"/>
            <a:ext cx="4573877" cy="25741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194" name="Picture 2" descr="http://rulandinfo.ru/upload/iblock/6e1/prirodnyy-zapovednik-erzi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85048" y="4149080"/>
            <a:ext cx="4088904" cy="26170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198" name="Picture 6" descr="http://ic.pics.livejournal.com/fanatbaikala/61253622/318895/318895_original.jpg"/>
          <p:cNvPicPr>
            <a:picLocks noChangeAspect="1" noChangeArrowheads="1"/>
          </p:cNvPicPr>
          <p:nvPr/>
        </p:nvPicPr>
        <p:blipFill>
          <a:blip r:embed="rId5" cstate="print"/>
          <a:srcRect t="11538"/>
          <a:stretch>
            <a:fillRect/>
          </a:stretch>
        </p:blipFill>
        <p:spPr bwMode="auto">
          <a:xfrm>
            <a:off x="842282" y="1628800"/>
            <a:ext cx="4110717" cy="24242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200" name="Picture 8" descr="http://www.myputnik.com/wp-content/uploads/2015/02/barg-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85048" y="1628800"/>
            <a:ext cx="3635328" cy="24316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riptips.toro.com/wp-content/uploads/water-drop-globe.jpg"/>
          <p:cNvPicPr>
            <a:picLocks noChangeAspect="1" noChangeArrowheads="1"/>
          </p:cNvPicPr>
          <p:nvPr/>
        </p:nvPicPr>
        <p:blipFill>
          <a:blip r:embed="rId2" cstate="print"/>
          <a:srcRect l="13748" b="10351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3296816" y="908720"/>
            <a:ext cx="6264696" cy="561662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Берегите землю. Берегите</a:t>
            </a:r>
            <a:br>
              <a:rPr lang="ru-RU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Жаворонка в голубом зените,</a:t>
            </a:r>
            <a:br>
              <a:rPr lang="ru-RU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Бабочку на листьях повилики,</a:t>
            </a:r>
            <a:br>
              <a:rPr lang="ru-RU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На тропинках солнечные блики.</a:t>
            </a:r>
            <a:br>
              <a:rPr lang="ru-RU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На камнях играющего краба,</a:t>
            </a:r>
            <a:br>
              <a:rPr lang="ru-RU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Над пустыней тень от баобаба,</a:t>
            </a:r>
            <a:br>
              <a:rPr lang="ru-RU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Ястреба, парящего над полем,</a:t>
            </a:r>
            <a:br>
              <a:rPr lang="ru-RU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Ясный месяц над речным покоем,</a:t>
            </a:r>
            <a:br>
              <a:rPr lang="ru-RU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Ласточку, мелькающую в жите.</a:t>
            </a:r>
            <a:br>
              <a:rPr lang="ru-RU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b="1" dirty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Берегите землю! Берегите!</a:t>
            </a:r>
            <a:endParaRPr lang="ru-RU" dirty="0">
              <a:solidFill>
                <a:srgbClr val="C00000"/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  <a:p>
            <a:pPr marL="0" indent="0" algn="r">
              <a:buNone/>
            </a:pPr>
            <a:endParaRPr lang="ru-RU" b="1" i="1" dirty="0" smtClean="0">
              <a:solidFill>
                <a:srgbClr val="002060"/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  <a:p>
            <a:pPr marL="0" indent="0" algn="r">
              <a:buNone/>
            </a:pPr>
            <a:r>
              <a:rPr lang="ru-RU" b="1" i="1" dirty="0" smtClean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М</a:t>
            </a:r>
            <a:r>
              <a:rPr lang="ru-RU" b="1" i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. </a:t>
            </a:r>
            <a:r>
              <a:rPr lang="ru-RU" b="1" i="1" dirty="0" smtClean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Дудин</a:t>
            </a:r>
            <a:endParaRPr lang="ru-RU" dirty="0">
              <a:solidFill>
                <a:srgbClr val="002060"/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  <a:p>
            <a:endParaRPr lang="ru-RU" dirty="0">
              <a:solidFill>
                <a:srgbClr val="002060"/>
              </a:solidFill>
              <a:effectLst>
                <a:glow rad="228600">
                  <a:srgbClr val="FFFFFF"/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Экология\desktop-pink-pattern-wallpapers-dowload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7781" r="2107"/>
          <a:stretch>
            <a:fillRect/>
          </a:stretch>
        </p:blipFill>
        <p:spPr bwMode="auto">
          <a:xfrm>
            <a:off x="0" y="0"/>
            <a:ext cx="9906000" cy="6870598"/>
          </a:xfrm>
          <a:prstGeom prst="rect">
            <a:avLst/>
          </a:prstGeom>
          <a:noFill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52600" y="332656"/>
            <a:ext cx="2088232" cy="3219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F:\Экология\Энциклопедия заповедных мест.jpg"/>
          <p:cNvPicPr>
            <a:picLocks noChangeAspect="1" noChangeArrowheads="1"/>
          </p:cNvPicPr>
          <p:nvPr/>
        </p:nvPicPr>
        <p:blipFill>
          <a:blip r:embed="rId4" cstate="print">
            <a:lum bright="10000" contras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33120" y="3645024"/>
            <a:ext cx="2088232" cy="29107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одержимое 8"/>
          <p:cNvSpPr>
            <a:spLocks noGrp="1"/>
          </p:cNvSpPr>
          <p:nvPr>
            <p:ph sz="half" idx="1"/>
          </p:nvPr>
        </p:nvSpPr>
        <p:spPr>
          <a:xfrm>
            <a:off x="344488" y="3789040"/>
            <a:ext cx="4669978" cy="2736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latin typeface="Candara" pitchFamily="34" charset="0"/>
              </a:rPr>
              <a:t>100 великих заповедников и парков / авт.-сост. Н.А. Юдина. – М. : Вече, 2003. – 416 с. – (100 великих).</a:t>
            </a:r>
            <a:endParaRPr lang="ru-RU" sz="2000" dirty="0" smtClean="0">
              <a:latin typeface="Candara" pitchFamily="34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В книге рассказывается о городских парках, дворцово-парковых ансамблях, национальных парках и заповедниках, о парках аттракционов, зоопарках и знаменитых ботанических садах мира. </a:t>
            </a:r>
            <a:endParaRPr lang="ru-RU" sz="2000" dirty="0"/>
          </a:p>
        </p:txBody>
      </p:sp>
      <p:sp>
        <p:nvSpPr>
          <p:cNvPr id="10" name="Содержимое 9"/>
          <p:cNvSpPr>
            <a:spLocks noGrp="1"/>
          </p:cNvSpPr>
          <p:nvPr>
            <p:ph sz="half" idx="2"/>
          </p:nvPr>
        </p:nvSpPr>
        <p:spPr>
          <a:xfrm>
            <a:off x="4448944" y="332656"/>
            <a:ext cx="5169024" cy="32403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 smtClean="0">
                <a:latin typeface="Candara" pitchFamily="34" charset="0"/>
              </a:rPr>
              <a:t>Вагнер Б.Б. Энциклопедия заповедных мест России и ближнего зарубежья. – М. : Вече, 2006. – 480 с.</a:t>
            </a:r>
          </a:p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В иллюстрированной энциклопедии рассказано об охраняемых природных территориях нашей страны и ее ближайших соседей. Характеристики заповедников сопровождаются описаниями наиболее интересных уголков природы и очерками о животных, там обитающих.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:\Экология\desktop-pink-pattern-wallpapers-dowload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7781" r="2107"/>
          <a:stretch>
            <a:fillRect/>
          </a:stretch>
        </p:blipFill>
        <p:spPr bwMode="auto">
          <a:xfrm>
            <a:off x="0" y="0"/>
            <a:ext cx="9906000" cy="6870598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520" y="188640"/>
            <a:ext cx="1944216" cy="27179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 descr="F:\Экология\Рощи заповедные.jpg"/>
          <p:cNvPicPr>
            <a:picLocks noChangeAspect="1" noChangeArrowheads="1"/>
          </p:cNvPicPr>
          <p:nvPr/>
        </p:nvPicPr>
        <p:blipFill>
          <a:blip r:embed="rId4" cstate="print">
            <a:lum bright="20000" contras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2800" y="188640"/>
            <a:ext cx="1631644" cy="26642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F:\Экология\В мире заповедной природы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36976" y="3611068"/>
            <a:ext cx="1850375" cy="27229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144016" y="2996952"/>
            <a:ext cx="4448944" cy="36450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 smtClean="0">
                <a:latin typeface="Candara" pitchFamily="34" charset="0"/>
              </a:rPr>
              <a:t>Заповедными тропами / Т.А. Адольф, М.И. Давыдова, В.П. </a:t>
            </a:r>
            <a:r>
              <a:rPr lang="ru-RU" sz="2000" b="1" dirty="0" err="1" smtClean="0">
                <a:latin typeface="Candara" pitchFamily="34" charset="0"/>
              </a:rPr>
              <a:t>Емельянцев</a:t>
            </a:r>
            <a:r>
              <a:rPr lang="ru-RU" sz="2000" b="1" dirty="0" smtClean="0">
                <a:latin typeface="Candara" pitchFamily="34" charset="0"/>
              </a:rPr>
              <a:t> и др. – 2-е изд. – М. : Просвещение, 1988. – 191 с. : ил.</a:t>
            </a:r>
            <a:endParaRPr lang="ru-RU" sz="2000" dirty="0" smtClean="0">
              <a:latin typeface="Candara" pitchFamily="34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В небольших очерках авторы красочно и увлекательно рассказывают о наиболее интересных заповедниках нашей страны, показывают, чем замечательны те или иные заповедники, какая научная работа проводится в них.</a:t>
            </a:r>
            <a:endParaRPr lang="ru-RU" sz="2000" dirty="0">
              <a:latin typeface="Candara" pitchFamily="34" charset="0"/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6753200" y="3717033"/>
            <a:ext cx="2880320" cy="31409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err="1" smtClean="0">
                <a:latin typeface="Candara" pitchFamily="34" charset="0"/>
              </a:rPr>
              <a:t>Дежкин</a:t>
            </a:r>
            <a:r>
              <a:rPr lang="ru-RU" sz="2000" b="1" dirty="0" smtClean="0">
                <a:latin typeface="Candara" pitchFamily="34" charset="0"/>
              </a:rPr>
              <a:t> В.В. В мире заповедной природы. – М. : Сов. Россия, 1989. – 256 с. : ил.</a:t>
            </a:r>
            <a:endParaRPr lang="ru-RU" sz="2000" dirty="0" smtClean="0">
              <a:latin typeface="Candara" pitchFamily="34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В книге рассказывается о заповедниках РСФСР, о пути их развития и особенностях. </a:t>
            </a: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Содержимое 8"/>
          <p:cNvSpPr txBox="1">
            <a:spLocks/>
          </p:cNvSpPr>
          <p:nvPr/>
        </p:nvSpPr>
        <p:spPr>
          <a:xfrm>
            <a:off x="5025008" y="188640"/>
            <a:ext cx="4736976" cy="32403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2000" b="1" dirty="0" smtClean="0">
                <a:latin typeface="Candara" pitchFamily="34" charset="0"/>
              </a:rPr>
              <a:t>Рощи заповедные / сост. А.Е. </a:t>
            </a:r>
            <a:r>
              <a:rPr lang="ru-RU" sz="2000" b="1" dirty="0" err="1" smtClean="0">
                <a:latin typeface="Candara" pitchFamily="34" charset="0"/>
              </a:rPr>
              <a:t>Стерликов</a:t>
            </a:r>
            <a:r>
              <a:rPr lang="ru-RU" sz="2000" b="1" dirty="0" smtClean="0">
                <a:latin typeface="Candara" pitchFamily="34" charset="0"/>
              </a:rPr>
              <a:t>. – Л. : </a:t>
            </a:r>
            <a:r>
              <a:rPr lang="ru-RU" sz="2000" b="1" dirty="0" err="1" smtClean="0">
                <a:latin typeface="Candara" pitchFamily="34" charset="0"/>
              </a:rPr>
              <a:t>Лениздат</a:t>
            </a:r>
            <a:r>
              <a:rPr lang="ru-RU" sz="2000" b="1" dirty="0" smtClean="0">
                <a:latin typeface="Candara" pitchFamily="34" charset="0"/>
              </a:rPr>
              <a:t>, 1990. – 336 с.</a:t>
            </a:r>
            <a:endParaRPr lang="ru-RU" sz="2000" dirty="0" smtClean="0">
              <a:latin typeface="Candara" pitchFamily="34" charset="0"/>
            </a:endParaRPr>
          </a:p>
          <a:p>
            <a:r>
              <a:rPr lang="ru-RU" sz="2000" dirty="0" smtClean="0">
                <a:latin typeface="Candara" pitchFamily="34" charset="0"/>
              </a:rPr>
              <a:t>Ленинградские прозаики, поэты и публицисты, выступившие в этом альманахе, постарались найти слова, которые помогут человеку стать добрее, благороднее, внимательнее друг к другу и к природе. Ведь только в ладу с окружающей средой могут быть по-настоящему счастливы люди.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F:\Экология\desktop-pink-pattern-wallpapers-dowload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7781" r="2107"/>
          <a:stretch>
            <a:fillRect/>
          </a:stretch>
        </p:blipFill>
        <p:spPr bwMode="auto">
          <a:xfrm>
            <a:off x="0" y="0"/>
            <a:ext cx="9906000" cy="6870598"/>
          </a:xfrm>
          <a:prstGeom prst="rect">
            <a:avLst/>
          </a:prstGeom>
          <a:noFill/>
        </p:spPr>
      </p:pic>
      <p:pic>
        <p:nvPicPr>
          <p:cNvPr id="4099" name="Picture 3" descr="F:\Экология\Природа России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512" y="332656"/>
            <a:ext cx="2109094" cy="2808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F:\Экология\Охрана животных России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29065" y="404665"/>
            <a:ext cx="1888689" cy="27363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128464" y="3429000"/>
            <a:ext cx="4392488" cy="32129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Альбом знакомит читателя с богатством и разнообразием природных ресурсов нашей страны, раскрывает красоту уникальных природных комплексов России. Большое внимание уделено вопросам организации охраны природы и рациональному использованию природных ресурсов.</a:t>
            </a:r>
            <a:endParaRPr lang="ru-RU" sz="2000" dirty="0">
              <a:latin typeface="Candara" pitchFamily="34" charset="0"/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4808984" y="3429000"/>
            <a:ext cx="4824536" cy="31683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Издание предназначено любителям природы и знакомит их с фауной России. Автор пишет о биологических основах охраны и использования животного мира, его составе и распространении по природным зонам, говорит о проблемах, возникающих при хозяйственной деятельности человека. Особое внимание уделяется сбережению животных, внесенных в Красную книгу.</a:t>
            </a:r>
            <a:endParaRPr lang="ru-RU" sz="2000" dirty="0">
              <a:latin typeface="Candara" pitchFamily="34" charset="0"/>
            </a:endParaRPr>
          </a:p>
        </p:txBody>
      </p:sp>
      <p:sp>
        <p:nvSpPr>
          <p:cNvPr id="12" name="Содержимое 9"/>
          <p:cNvSpPr txBox="1">
            <a:spLocks/>
          </p:cNvSpPr>
          <p:nvPr/>
        </p:nvSpPr>
        <p:spPr>
          <a:xfrm>
            <a:off x="2864768" y="908720"/>
            <a:ext cx="2304256" cy="1800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Природа России / сост. А.А. Иноземцев. – М. : 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Россельхозиздат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, 1987. – 223 с. : ил.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13" name="Содержимое 10"/>
          <p:cNvSpPr txBox="1">
            <a:spLocks/>
          </p:cNvSpPr>
          <p:nvPr/>
        </p:nvSpPr>
        <p:spPr>
          <a:xfrm>
            <a:off x="7617296" y="764704"/>
            <a:ext cx="2098513" cy="18722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Колосов А.М. Охрана животных России . – М. : Сов. Россия, 1989. – 216 с. : ил.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F:\Экология\desktop-pink-pattern-wallpapers-dowload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7781" r="2107"/>
          <a:stretch>
            <a:fillRect/>
          </a:stretch>
        </p:blipFill>
        <p:spPr bwMode="auto">
          <a:xfrm>
            <a:off x="0" y="0"/>
            <a:ext cx="9906000" cy="6870598"/>
          </a:xfrm>
          <a:prstGeom prst="rect">
            <a:avLst/>
          </a:prstGeom>
          <a:noFill/>
        </p:spPr>
      </p:pic>
      <p:pic>
        <p:nvPicPr>
          <p:cNvPr id="5122" name="Picture 2" descr="F:\Экология\Заповедники Азии и Казахстана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5893" y="3501008"/>
            <a:ext cx="2269555" cy="29573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F:\Экология\Заповедники Кавказа.jpg"/>
          <p:cNvPicPr>
            <a:picLocks noChangeAspect="1" noChangeArrowheads="1"/>
          </p:cNvPicPr>
          <p:nvPr/>
        </p:nvPicPr>
        <p:blipFill>
          <a:blip r:embed="rId4" cstate="print">
            <a:lum contras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35573" y="3501008"/>
            <a:ext cx="2341563" cy="2992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F:\Экология\Заповедники Прибалтики.jpg"/>
          <p:cNvPicPr>
            <a:picLocks noChangeAspect="1" noChangeArrowheads="1"/>
          </p:cNvPicPr>
          <p:nvPr/>
        </p:nvPicPr>
        <p:blipFill>
          <a:blip r:embed="rId5" cstate="print">
            <a:lum contras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5253" y="3501008"/>
            <a:ext cx="2341563" cy="2990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632520" y="260648"/>
            <a:ext cx="8994204" cy="309634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Заповедники СССР. Заповедники Прибалтики и Белоруссии / под общ. ред. В.Е. Соколова, Е.Е. </a:t>
            </a:r>
            <a:r>
              <a:rPr lang="ru-RU" sz="2400" b="1" dirty="0" err="1" smtClean="0">
                <a:latin typeface="Candara" pitchFamily="34" charset="0"/>
              </a:rPr>
              <a:t>Сыроечковского</a:t>
            </a:r>
            <a:r>
              <a:rPr lang="ru-RU" sz="2400" b="1" dirty="0" smtClean="0">
                <a:latin typeface="Candara" pitchFamily="34" charset="0"/>
              </a:rPr>
              <a:t>. – М. : Мысль, 1989. – 317 с. : ил.</a:t>
            </a:r>
            <a:endParaRPr lang="ru-RU" sz="2400" dirty="0" smtClean="0">
              <a:latin typeface="Candara" pitchFamily="34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Заповедники СССР. Заповедники Кавказа. – М. : Мысль, 1990. – 365 с. : ил.</a:t>
            </a:r>
            <a:endParaRPr lang="ru-RU" sz="2400" dirty="0" smtClean="0">
              <a:latin typeface="Candara" pitchFamily="34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Заповедники СССР. Заповедники Средней Азии и Казахстана. – М. : Мысль, 1990. – 399 с. : ил.</a:t>
            </a:r>
          </a:p>
          <a:p>
            <a:pPr marL="0" indent="0">
              <a:buNone/>
            </a:pPr>
            <a:endParaRPr lang="ru-RU" sz="2400" dirty="0" smtClean="0">
              <a:latin typeface="Candara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Candara" pitchFamily="34" charset="0"/>
              </a:rPr>
              <a:t>Иллюстрированные справочные издания знакомят читателей с заповедными территориями СССР. Приводятся подробные сведения о растительном и животном мире заповедников. Особое внимание уделено оценке экологической ситуации.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:\Экология\desktop-pink-pattern-wallpapers-dowload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7781" r="2107"/>
          <a:stretch>
            <a:fillRect/>
          </a:stretch>
        </p:blipFill>
        <p:spPr bwMode="auto">
          <a:xfrm>
            <a:off x="0" y="0"/>
            <a:ext cx="9906000" cy="6870598"/>
          </a:xfrm>
          <a:prstGeom prst="rect">
            <a:avLst/>
          </a:prstGeom>
          <a:noFill/>
        </p:spPr>
      </p:pic>
      <p:pic>
        <p:nvPicPr>
          <p:cNvPr id="6147" name="Picture 3" descr="F:\Экология\Заповедники РСФСР 1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0552" y="692845"/>
            <a:ext cx="2341563" cy="30146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F:\Экология\Заповедники РСФСР 2.jpg"/>
          <p:cNvPicPr>
            <a:picLocks noChangeAspect="1" noChangeArrowheads="1"/>
          </p:cNvPicPr>
          <p:nvPr/>
        </p:nvPicPr>
        <p:blipFill>
          <a:blip r:embed="rId4" cstate="print">
            <a:lum contras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3205" y="3069109"/>
            <a:ext cx="2341563" cy="3024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3728864" y="548680"/>
            <a:ext cx="5889104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Заповедники СССР. Заповедники Европейской части РСФСР. Ч. 1 / под общ. ред. В.Е. Соколова, Е.Е.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Сыроечковского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. – М. : Мысль, 1988. – 287 с. : ил.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ndara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ndara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Заповедники СССР. Заповедники Европейской части РСФСР. Ч. 2 / под общ. ред. В.Е. Соколова, Е.Е.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Сыроечковского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. – М. : Мысль, 1989. – 301 с. : ил.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ndara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ndara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Издания знакомят с природными особенностями 12 заповедников европейской части РСФСР. Рассказывается о состоянии экосистем, уникальных объектах природы, животном и растительном виде, включая редкие и исчезающие виды. Показана деятельность заповедников как научных, природоохранных и просветительных учреждений.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 descr="D:\по работе Медведево\Новая папка\2017\12 июня на природе\IMG_20170612_201313.jpg"/>
          <p:cNvPicPr>
            <a:picLocks noChangeAspect="1" noChangeArrowheads="1"/>
          </p:cNvPicPr>
          <p:nvPr/>
        </p:nvPicPr>
        <p:blipFill>
          <a:blip r:embed="rId2" cstate="print"/>
          <a:srcRect t="8689" r="1080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60648"/>
            <a:ext cx="8915400" cy="1512168"/>
          </a:xfrm>
        </p:spPr>
        <p:txBody>
          <a:bodyPr>
            <a:no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Заповедные места </a:t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нашего края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2639988" y="5157192"/>
            <a:ext cx="7266012" cy="172819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3000" b="1" dirty="0" smtClean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«Марийский край – моя заветная земля,</a:t>
            </a:r>
          </a:p>
          <a:p>
            <a:pPr>
              <a:buNone/>
            </a:pPr>
            <a:r>
              <a:rPr lang="ru-RU" sz="3000" b="1" dirty="0" smtClean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Марийский край – моя родная сторона…»</a:t>
            </a:r>
          </a:p>
          <a:p>
            <a:pPr>
              <a:buNone/>
            </a:pPr>
            <a:endParaRPr lang="ru-RU" sz="200" b="1" i="1" dirty="0" smtClean="0">
              <a:solidFill>
                <a:srgbClr val="002060"/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  <a:p>
            <a:pPr algn="r">
              <a:buNone/>
            </a:pPr>
            <a:r>
              <a:rPr lang="ru-RU" sz="3000" b="1" i="1" dirty="0" smtClean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К. Шемякин</a:t>
            </a:r>
            <a:endParaRPr lang="ru-RU" sz="3000" b="1" i="1" dirty="0">
              <a:solidFill>
                <a:srgbClr val="002060"/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7636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s://www.walldevil.com/wallpapers/a50/7120-wallpaper-web.jpg"/>
          <p:cNvPicPr>
            <a:picLocks noChangeAspect="1" noChangeArrowheads="1"/>
          </p:cNvPicPr>
          <p:nvPr/>
        </p:nvPicPr>
        <p:blipFill>
          <a:blip r:embed="rId2" cstate="print"/>
          <a:srcRect l="16979" r="1770"/>
          <a:stretch>
            <a:fillRect/>
          </a:stretch>
        </p:blipFill>
        <p:spPr bwMode="auto">
          <a:xfrm>
            <a:off x="0" y="-1"/>
            <a:ext cx="9906000" cy="6858001"/>
          </a:xfrm>
          <a:prstGeom prst="rect">
            <a:avLst/>
          </a:prstGeom>
          <a:noFill/>
        </p:spPr>
      </p:pic>
      <p:pic>
        <p:nvPicPr>
          <p:cNvPr id="7170" name="Picture 2" descr="F:\Экология\ООПТ РМЭ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4488" y="1340768"/>
            <a:ext cx="2001222" cy="27609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lum contras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48744" y="980728"/>
            <a:ext cx="1914878" cy="2664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 descr="F:\Экология\Большая Кокшага\Большая Кокшага1.jpg"/>
          <p:cNvPicPr>
            <a:picLocks noChangeAspect="1" noChangeArrowheads="1"/>
          </p:cNvPicPr>
          <p:nvPr/>
        </p:nvPicPr>
        <p:blipFill>
          <a:blip r:embed="rId5" cstate="print">
            <a:lum contras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8414" y="476672"/>
            <a:ext cx="1884785" cy="25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одержимое 11"/>
          <p:cNvSpPr>
            <a:spLocks noGrp="1"/>
          </p:cNvSpPr>
          <p:nvPr>
            <p:ph sz="half" idx="1"/>
          </p:nvPr>
        </p:nvSpPr>
        <p:spPr>
          <a:xfrm>
            <a:off x="272480" y="4293096"/>
            <a:ext cx="4536504" cy="23316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 smtClean="0">
                <a:latin typeface="Candara" pitchFamily="34" charset="0"/>
              </a:rPr>
              <a:t>Особо охраняемые природные территории Республики Марий Эл </a:t>
            </a:r>
            <a:r>
              <a:rPr lang="en-US" sz="2000" b="1" dirty="0" smtClean="0">
                <a:latin typeface="Candara" pitchFamily="34" charset="0"/>
              </a:rPr>
              <a:t> </a:t>
            </a:r>
            <a:r>
              <a:rPr lang="ru-RU" sz="2000" b="1" dirty="0" smtClean="0">
                <a:latin typeface="Candara" pitchFamily="34" charset="0"/>
              </a:rPr>
              <a:t>/ авт.-сост. С.Э. Попова. – Йошкар-Ола : ГПЗ «Большая </a:t>
            </a:r>
            <a:r>
              <a:rPr lang="ru-RU" sz="2000" b="1" dirty="0" err="1" smtClean="0">
                <a:latin typeface="Candara" pitchFamily="34" charset="0"/>
              </a:rPr>
              <a:t>Кокшага</a:t>
            </a:r>
            <a:r>
              <a:rPr lang="ru-RU" sz="2000" b="1" dirty="0" smtClean="0">
                <a:latin typeface="Candara" pitchFamily="34" charset="0"/>
              </a:rPr>
              <a:t>», 2000. – 132 с.</a:t>
            </a:r>
            <a:endParaRPr lang="ru-RU" sz="2000" dirty="0" smtClean="0">
              <a:latin typeface="Candara" pitchFamily="34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В книге обобщены сведения об особо охраняемых природных территориях  РМЭ, дана их краткая характеристика. </a:t>
            </a:r>
          </a:p>
          <a:p>
            <a:endParaRPr lang="ru-RU" sz="1800" dirty="0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880992" y="3688433"/>
            <a:ext cx="4824536" cy="28369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 smtClean="0">
                <a:latin typeface="Candara" pitchFamily="34" charset="0"/>
              </a:rPr>
              <a:t>Красная книга Республики Марий Эл. Редкие и исчезающие виды животных / авт.-сост. Х.Ф. </a:t>
            </a:r>
            <a:r>
              <a:rPr lang="ru-RU" sz="2000" b="1" dirty="0" err="1" smtClean="0">
                <a:latin typeface="Candara" pitchFamily="34" charset="0"/>
              </a:rPr>
              <a:t>Балдаев</a:t>
            </a:r>
            <a:r>
              <a:rPr lang="ru-RU" sz="2000" b="1" dirty="0" smtClean="0">
                <a:latin typeface="Candara" pitchFamily="34" charset="0"/>
              </a:rPr>
              <a:t>. – Йошкар-Ола, 2002. – 164 с.</a:t>
            </a:r>
          </a:p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Официальный справочник о состоянии видов животных РМЭ, нуждающихся в охране. Приведены данные об экологии и биологии, распространении, принятых и необходимых мерах охраны животных.</a:t>
            </a:r>
          </a:p>
        </p:txBody>
      </p:sp>
      <p:sp>
        <p:nvSpPr>
          <p:cNvPr id="14" name="Содержимое 11"/>
          <p:cNvSpPr txBox="1">
            <a:spLocks/>
          </p:cNvSpPr>
          <p:nvPr/>
        </p:nvSpPr>
        <p:spPr>
          <a:xfrm>
            <a:off x="6984776" y="476672"/>
            <a:ext cx="2921224" cy="28083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2000" b="1" dirty="0" smtClean="0">
                <a:latin typeface="Candara" pitchFamily="34" charset="0"/>
              </a:rPr>
              <a:t>Заповедная природа марийского края. </a:t>
            </a:r>
            <a:endParaRPr lang="ru-RU" sz="2000" dirty="0" smtClean="0">
              <a:latin typeface="Candara" pitchFamily="34" charset="0"/>
            </a:endParaRPr>
          </a:p>
          <a:p>
            <a:r>
              <a:rPr lang="ru-RU" sz="2000" dirty="0" smtClean="0">
                <a:latin typeface="Candara" pitchFamily="34" charset="0"/>
              </a:rPr>
              <a:t>Брошюра посвящена истории, организации, животному и растительному миру заповедника «Большая </a:t>
            </a:r>
            <a:r>
              <a:rPr lang="ru-RU" sz="2000" dirty="0" err="1" smtClean="0">
                <a:latin typeface="Candara" pitchFamily="34" charset="0"/>
              </a:rPr>
              <a:t>Кокшага</a:t>
            </a:r>
            <a:r>
              <a:rPr lang="ru-RU" sz="2000" dirty="0" smtClean="0">
                <a:latin typeface="Candara" pitchFamily="34" charset="0"/>
              </a:rPr>
              <a:t>».</a:t>
            </a:r>
            <a:endParaRPr kumimoji="0" lang="ru-RU" sz="1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7636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s://www.walldevil.com/wallpapers/a50/7120-wallpaper-web.jpg"/>
          <p:cNvPicPr>
            <a:picLocks noChangeAspect="1" noChangeArrowheads="1"/>
          </p:cNvPicPr>
          <p:nvPr/>
        </p:nvPicPr>
        <p:blipFill>
          <a:blip r:embed="rId2" cstate="print"/>
          <a:srcRect l="16979" r="1770"/>
          <a:stretch>
            <a:fillRect/>
          </a:stretch>
        </p:blipFill>
        <p:spPr bwMode="auto">
          <a:xfrm>
            <a:off x="0" y="-1"/>
            <a:ext cx="9906000" cy="6858001"/>
          </a:xfrm>
          <a:prstGeom prst="rect">
            <a:avLst/>
          </a:prstGeom>
          <a:noFill/>
        </p:spPr>
      </p:pic>
      <p:pic>
        <p:nvPicPr>
          <p:cNvPr id="7172" name="Picture 4" descr="F:\Экология\Инф. сборник 2010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0557" y="3501008"/>
            <a:ext cx="2116941" cy="30490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F:\Экология\Марий Эл.jpg"/>
          <p:cNvPicPr>
            <a:picLocks noChangeAspect="1" noChangeArrowheads="1"/>
          </p:cNvPicPr>
          <p:nvPr/>
        </p:nvPicPr>
        <p:blipFill>
          <a:blip r:embed="rId4" cstate="print">
            <a:lum contras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8544" y="260649"/>
            <a:ext cx="2160240" cy="30335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3512840" y="692696"/>
            <a:ext cx="5961112" cy="180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latin typeface="Candara" pitchFamily="34" charset="0"/>
              </a:rPr>
              <a:t>Марий Эл. Край марийский : книга-альбом / сост. Е.В. Суслов. – Йошкар-Ола : </a:t>
            </a:r>
            <a:r>
              <a:rPr lang="ru-RU" sz="2000" b="1" dirty="0" err="1" smtClean="0">
                <a:latin typeface="Candara" pitchFamily="34" charset="0"/>
              </a:rPr>
              <a:t>Мар</a:t>
            </a:r>
            <a:r>
              <a:rPr lang="ru-RU" sz="2000" b="1" dirty="0" smtClean="0">
                <a:latin typeface="Candara" pitchFamily="34" charset="0"/>
              </a:rPr>
              <a:t>. кн. изд-во, 2000. – 248 с. : ил.</a:t>
            </a:r>
            <a:endParaRPr lang="ru-RU" sz="2000" dirty="0" smtClean="0">
              <a:latin typeface="Candara" pitchFamily="34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Книга-альбом выпущена к 80-летию образования Марийской автономной области.</a:t>
            </a:r>
            <a:endParaRPr lang="ru-RU" sz="2000" dirty="0">
              <a:latin typeface="Candara" pitchFamily="34" charset="0"/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3512840" y="2852936"/>
            <a:ext cx="6105128" cy="29131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 smtClean="0">
                <a:latin typeface="Candara" pitchFamily="34" charset="0"/>
              </a:rPr>
              <a:t>Информационный сборник о состоянии окружающей среды в Республике Марий Эл в 2010 году. – Йошкар-Ола, 2011. – 203 с.</a:t>
            </a:r>
            <a:endParaRPr lang="ru-RU" sz="2000" dirty="0" smtClean="0">
              <a:latin typeface="Candara" pitchFamily="34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В издании представлена аналитическая информация, характеризующая состояние окружающей среды РМЭ, а также меры, принимаемые для уменьшения негативного воздействия на окружающую среду в 2010 году.</a:t>
            </a:r>
            <a:endParaRPr lang="ru-RU" sz="2000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7636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www.walldevil.com/wallpapers/a50/7120-wallpaper-web.jpg"/>
          <p:cNvPicPr>
            <a:picLocks noChangeAspect="1" noChangeArrowheads="1"/>
          </p:cNvPicPr>
          <p:nvPr/>
        </p:nvPicPr>
        <p:blipFill>
          <a:blip r:embed="rId2" cstate="print"/>
          <a:srcRect l="16979" r="1770"/>
          <a:stretch>
            <a:fillRect/>
          </a:stretch>
        </p:blipFill>
        <p:spPr bwMode="auto">
          <a:xfrm>
            <a:off x="0" y="-1"/>
            <a:ext cx="9906000" cy="6858001"/>
          </a:xfrm>
          <a:prstGeom prst="rect">
            <a:avLst/>
          </a:prstGeom>
          <a:noFill/>
        </p:spPr>
      </p:pic>
      <p:pic>
        <p:nvPicPr>
          <p:cNvPr id="9218" name="Picture 2" descr="F:\Экология\IMG_20170415_1104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390"/>
          <a:stretch>
            <a:fillRect/>
          </a:stretch>
        </p:blipFill>
        <p:spPr bwMode="auto">
          <a:xfrm>
            <a:off x="488504" y="1011240"/>
            <a:ext cx="4392488" cy="5658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Picture 1" descr="F:\Экология ЦБС\ЦБ\P11600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41032" y="3501008"/>
            <a:ext cx="4233134" cy="31751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4" name="Picture 2" descr="F:\Экология ЦБС\ЦБ\P11600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41032" y="188640"/>
            <a:ext cx="4224038" cy="31683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Содержимое 7"/>
          <p:cNvSpPr txBox="1">
            <a:spLocks/>
          </p:cNvSpPr>
          <p:nvPr/>
        </p:nvSpPr>
        <p:spPr>
          <a:xfrm>
            <a:off x="0" y="116632"/>
            <a:ext cx="5241032" cy="936104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000" b="1" dirty="0" smtClean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Мероприятия в рамках Года экологии 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000" b="1" dirty="0" smtClean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 Медведевской центральной библиотеке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glow rad="228600">
                  <a:srgbClr val="FFFFFF"/>
                </a:glow>
              </a:effectLst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 descr="D:\по работе Медведево\Новая папка\Семенов и Светлояр\IMG_5800.JPG"/>
          <p:cNvPicPr>
            <a:picLocks noChangeAspect="1" noChangeArrowheads="1"/>
          </p:cNvPicPr>
          <p:nvPr/>
        </p:nvPicPr>
        <p:blipFill>
          <a:blip r:embed="rId2" cstate="print"/>
          <a:srcRect t="626" b="6698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4528" y="576064"/>
            <a:ext cx="4392488" cy="6453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 природе столько красоты – </a:t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Вглядись, и ты поймешь, </a:t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Зачем росистые кусты </a:t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Окутывает дрожь. </a:t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/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Куда, журча, ручей бежит, </a:t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Прозрачнее стекла, </a:t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О чем под вечер, в поле ржи, </a:t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Поют перепела... </a:t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/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Пусть станет сердцу твоему </a:t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Понятна птичья речь – </a:t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И ты научишься тому, </a:t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Как это все беречь.</a:t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endParaRPr lang="ru-RU" sz="2400" b="1" dirty="0" smtClean="0">
              <a:solidFill>
                <a:srgbClr val="002060"/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  <a:p>
            <a:pPr marL="0" indent="0">
              <a:buNone/>
            </a:pPr>
            <a:r>
              <a:rPr lang="ru-RU" sz="2400" b="1" i="1" dirty="0" smtClean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</a:t>
            </a:r>
            <a:r>
              <a:rPr lang="ru-RU" sz="2400" b="1" i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. 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Чижов</a:t>
            </a:r>
            <a:endParaRPr lang="ru-RU" sz="2400" b="1" i="1" dirty="0">
              <a:solidFill>
                <a:srgbClr val="002060"/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187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D:\по работе Медведево\Новая папка\Семенов и Светлояр\IMG_5794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t="3508" b="418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24808" y="548680"/>
            <a:ext cx="4392488" cy="60486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 природе столько красоты – </a:t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Вглядись, и ты поймешь, </a:t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Зачем росистые кусты </a:t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Окутывает дрожь. </a:t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/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Куда, журча, ручей бежит, </a:t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Прозрачнее стекла, </a:t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О чем под вечер, в поле ржи, </a:t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Поют перепела... </a:t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/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Пусть станет сердцу твоему </a:t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Понятна птичья речь – </a:t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И ты научишься тому, </a:t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Как это все беречь.</a:t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endParaRPr lang="ru-RU" sz="2400" b="1" dirty="0" smtClean="0">
              <a:solidFill>
                <a:srgbClr val="002060"/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  <a:p>
            <a:pPr marL="0" indent="0">
              <a:buNone/>
            </a:pPr>
            <a:r>
              <a:rPr lang="ru-RU" sz="2400" b="1" i="1" dirty="0" smtClean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</a:t>
            </a:r>
            <a:r>
              <a:rPr lang="ru-RU" sz="2400" b="1" i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. 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Чижов</a:t>
            </a:r>
            <a:endParaRPr lang="ru-RU" sz="2400" b="1" i="1" dirty="0">
              <a:solidFill>
                <a:srgbClr val="002060"/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187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D:\по работе Медведево\Новая папка\2017\12 июня на природе\IMG_20170612_194745.jpg"/>
          <p:cNvPicPr>
            <a:picLocks noChangeAspect="1" noChangeArrowheads="1"/>
          </p:cNvPicPr>
          <p:nvPr/>
        </p:nvPicPr>
        <p:blipFill>
          <a:blip r:embed="rId2" cstate="print"/>
          <a:srcRect t="5696" b="1996"/>
          <a:stretch>
            <a:fillRect/>
          </a:stretch>
        </p:blipFill>
        <p:spPr bwMode="auto">
          <a:xfrm>
            <a:off x="0" y="-1"/>
            <a:ext cx="9906000" cy="6858001"/>
          </a:xfrm>
          <a:prstGeom prst="rect">
            <a:avLst/>
          </a:prstGeom>
          <a:noFill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97016" y="548680"/>
            <a:ext cx="4392488" cy="60486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 природе столько красоты – </a:t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Вглядись, и ты поймешь, </a:t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Зачем росистые кусты </a:t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Окутывает дрожь. </a:t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/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Куда, журча, ручей бежит, </a:t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Прозрачнее стекла, </a:t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О чем под вечер, в поле ржи, </a:t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Поют перепела... </a:t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/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Пусть станет сердцу твоему </a:t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Понятна птичья речь – </a:t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И ты научишься тому, </a:t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Как это все беречь.</a:t>
            </a:r>
            <a:br>
              <a:rPr lang="ru-RU" sz="2400" b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endParaRPr lang="ru-RU" sz="2400" b="1" dirty="0" smtClean="0">
              <a:solidFill>
                <a:srgbClr val="002060"/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  <a:p>
            <a:pPr marL="0" indent="0">
              <a:buNone/>
            </a:pPr>
            <a:r>
              <a:rPr lang="ru-RU" sz="2400" b="1" i="1" dirty="0" smtClean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</a:t>
            </a:r>
            <a:r>
              <a:rPr lang="ru-RU" sz="2400" b="1" i="1" dirty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. 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Чижов</a:t>
            </a:r>
            <a:endParaRPr lang="ru-RU" sz="2400" b="1" i="1" dirty="0">
              <a:solidFill>
                <a:srgbClr val="002060"/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187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</TotalTime>
  <Words>1113</Words>
  <Application>Microsoft Office PowerPoint</Application>
  <PresentationFormat>Лист A4 (210x297 мм)</PresentationFormat>
  <Paragraphs>63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Мир заповедной природы</vt:lpstr>
      <vt:lpstr>Книга тревоги –  книга надежд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Заповедные места  нашего края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ТЕХПРОМ</dc:creator>
  <cp:lastModifiedBy>ТЕХПРОМ</cp:lastModifiedBy>
  <cp:revision>71</cp:revision>
  <dcterms:created xsi:type="dcterms:W3CDTF">2017-06-22T17:17:19Z</dcterms:created>
  <dcterms:modified xsi:type="dcterms:W3CDTF">2017-07-02T11:38:14Z</dcterms:modified>
</cp:coreProperties>
</file>