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74" r:id="rId6"/>
    <p:sldId id="295" r:id="rId7"/>
    <p:sldId id="296" r:id="rId8"/>
    <p:sldId id="268" r:id="rId9"/>
    <p:sldId id="279" r:id="rId10"/>
    <p:sldId id="285" r:id="rId11"/>
    <p:sldId id="286" r:id="rId12"/>
    <p:sldId id="297" r:id="rId13"/>
    <p:sldId id="299" r:id="rId14"/>
    <p:sldId id="283" r:id="rId15"/>
    <p:sldId id="289" r:id="rId16"/>
    <p:sldId id="277" r:id="rId17"/>
    <p:sldId id="298" r:id="rId18"/>
    <p:sldId id="288" r:id="rId19"/>
    <p:sldId id="261" r:id="rId20"/>
    <p:sldId id="271" r:id="rId21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428" y="-17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06.08.2020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06.08.2020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rheroes.ru/hero/hero.asp?Hero_id=8132" TargetMode="External"/><Relationship Id="rId7" Type="http://schemas.openxmlformats.org/officeDocument/2006/relationships/hyperlink" Target="https://www.prussia39.ru/memory/show_photoep.php?phid=10676&amp;wid=20465" TargetMode="External"/><Relationship Id="rId2" Type="http://schemas.openxmlformats.org/officeDocument/2006/relationships/hyperlink" Target="http://podvignaroda.ru/?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mari-el.gov.ru/70let_pobeda/pages/monuments_sernur.aspx" TargetMode="External"/><Relationship Id="rId5" Type="http://schemas.openxmlformats.org/officeDocument/2006/relationships/hyperlink" Target="https://www.marpravda.ru/news/society/v-mariy-el-na-ego-maloy-rodine-uvekovechili-pamyat-geroya-sovetskogo-soyuza-video/" TargetMode="External"/><Relationship Id="rId4" Type="http://schemas.openxmlformats.org/officeDocument/2006/relationships/hyperlink" Target="https://www.marpravda.ru/news/vsja-respyblika/v-sernurskom-rayone-mariy-el-poyavilas-memorialnaya-doska-geroyu-sovetskogo-soyuza-andreyu-yanalov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88504" y="734839"/>
            <a:ext cx="8996164" cy="1470025"/>
          </a:xfrm>
        </p:spPr>
        <p:txBody>
          <a:bodyPr>
            <a:noAutofit/>
          </a:bodyPr>
          <a:lstStyle/>
          <a:p>
            <a:r>
              <a:rPr lang="ru-RU" sz="48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«Навеки в памяти людской»</a:t>
            </a:r>
            <a:endParaRPr lang="ru-RU" sz="4800" b="1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36576" y="2060848"/>
            <a:ext cx="7643564" cy="1752600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Candara" pitchFamily="34" charset="0"/>
              </a:rPr>
              <a:t>К </a:t>
            </a:r>
            <a:r>
              <a:rPr lang="ru-RU" b="1" dirty="0" smtClean="0">
                <a:solidFill>
                  <a:srgbClr val="002060"/>
                </a:solidFill>
                <a:latin typeface="Candara" pitchFamily="34" charset="0"/>
              </a:rPr>
              <a:t>100-летию </a:t>
            </a:r>
            <a:r>
              <a:rPr lang="ru-RU" b="1" dirty="0" smtClean="0">
                <a:solidFill>
                  <a:srgbClr val="002060"/>
                </a:solidFill>
                <a:latin typeface="Candara" pitchFamily="34" charset="0"/>
              </a:rPr>
              <a:t>со дня рождения </a:t>
            </a:r>
            <a:endParaRPr lang="ru-RU" dirty="0" smtClean="0">
              <a:solidFill>
                <a:srgbClr val="002060"/>
              </a:solidFill>
              <a:latin typeface="Candara" pitchFamily="34" charset="0"/>
            </a:endParaRPr>
          </a:p>
          <a:p>
            <a:r>
              <a:rPr lang="ru-RU" b="1" dirty="0" smtClean="0">
                <a:solidFill>
                  <a:srgbClr val="002060"/>
                </a:solidFill>
                <a:latin typeface="Candara" pitchFamily="34" charset="0"/>
              </a:rPr>
              <a:t>Героя Советского Союза 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Candara" pitchFamily="34" charset="0"/>
              </a:rPr>
              <a:t>А</a:t>
            </a:r>
            <a:r>
              <a:rPr lang="ru-RU" b="1" dirty="0" smtClean="0">
                <a:solidFill>
                  <a:srgbClr val="002060"/>
                </a:solidFill>
                <a:latin typeface="Candara" pitchFamily="34" charset="0"/>
              </a:rPr>
              <a:t>.М. Яналова</a:t>
            </a:r>
            <a:endParaRPr lang="ru-RU" dirty="0">
              <a:solidFill>
                <a:srgbClr val="002060"/>
              </a:solidFill>
              <a:latin typeface="Candara" pitchFamily="34" charset="0"/>
            </a:endParaRPr>
          </a:p>
        </p:txBody>
      </p:sp>
      <p:pic>
        <p:nvPicPr>
          <p:cNvPr id="6146" name="Picture 2" descr="https://c0.piktochart.com/v2/uploads/61f76f5a-e3d6-47eb-ad1e-d64f9008426c/e86dd7af4c59fd590e6cc89ec1d201033d3ab07b_origina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795851"/>
            <a:ext cx="9906000" cy="40621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44624"/>
            <a:ext cx="8915400" cy="936104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latin typeface="Candara" pitchFamily="34" charset="0"/>
                <a:ea typeface="+mn-ea"/>
                <a:cs typeface="+mn-cs"/>
              </a:rPr>
              <a:t>Наши земляки на полях сражений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48744" y="980728"/>
            <a:ext cx="6984776" cy="19442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000" b="1" dirty="0" smtClean="0">
                <a:latin typeface="Candara" pitchFamily="34" charset="0"/>
              </a:rPr>
              <a:t>В годы Великой Отечественной войны на фронтах сражались плечом к плечу солдаты и офицеры со всего Советского Союза. </a:t>
            </a:r>
          </a:p>
        </p:txBody>
      </p:sp>
      <p:pic>
        <p:nvPicPr>
          <p:cNvPr id="6" name="Picture 2" descr="https://pamyat-naroda.ru/bitrix/templates/pn/img/awards/new/Orden_Otechestvennoj_vojny_2s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6496" y="764704"/>
            <a:ext cx="2170007" cy="2348880"/>
          </a:xfrm>
          <a:prstGeom prst="rect">
            <a:avLst/>
          </a:prstGeom>
          <a:noFill/>
        </p:spPr>
      </p:pic>
      <p:sp>
        <p:nvSpPr>
          <p:cNvPr id="7" name="Содержимое 2"/>
          <p:cNvSpPr txBox="1">
            <a:spLocks/>
          </p:cNvSpPr>
          <p:nvPr/>
        </p:nvSpPr>
        <p:spPr>
          <a:xfrm>
            <a:off x="1064568" y="3140968"/>
            <a:ext cx="8136904" cy="3600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В грозных сражениях проявили мужество и героизм многие уроженцы Марийской АССР. За свой ратный труд и совершенные подвиги они были награждены орденами и медалями.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Более сорока отважных воинов из Марийской республики были удостоены высокого звания Героя Советского Союза.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2480" y="274638"/>
            <a:ext cx="9289032" cy="1786210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latin typeface="Candara" pitchFamily="34" charset="0"/>
                <a:ea typeface="+mn-ea"/>
                <a:cs typeface="+mn-cs"/>
              </a:rPr>
              <a:t>ЯНАЛОВ</a:t>
            </a:r>
            <a:r>
              <a:rPr lang="ru-RU" sz="4000" b="1" dirty="0" smtClean="0">
                <a:solidFill>
                  <a:srgbClr val="002060"/>
                </a:solidFill>
                <a:latin typeface="Candara" pitchFamily="34" charset="0"/>
                <a:ea typeface="+mn-ea"/>
                <a:cs typeface="+mn-cs"/>
              </a:rPr>
              <a:t/>
            </a:r>
            <a:br>
              <a:rPr lang="ru-RU" sz="4000" b="1" dirty="0" smtClean="0">
                <a:solidFill>
                  <a:srgbClr val="002060"/>
                </a:solidFill>
                <a:latin typeface="Candara" pitchFamily="34" charset="0"/>
                <a:ea typeface="+mn-ea"/>
                <a:cs typeface="+mn-cs"/>
              </a:rPr>
            </a:br>
            <a:r>
              <a:rPr lang="ru-RU" sz="4000" b="1" dirty="0" smtClean="0">
                <a:solidFill>
                  <a:srgbClr val="002060"/>
                </a:solidFill>
                <a:latin typeface="Candara" pitchFamily="34" charset="0"/>
                <a:ea typeface="+mn-ea"/>
                <a:cs typeface="+mn-cs"/>
              </a:rPr>
              <a:t>Андрей Михайлович</a:t>
            </a:r>
            <a:r>
              <a:rPr lang="ru-RU" sz="3200" b="1" dirty="0" smtClean="0">
                <a:solidFill>
                  <a:srgbClr val="002060"/>
                </a:solidFill>
                <a:latin typeface="Candara" pitchFamily="34" charset="0"/>
                <a:ea typeface="+mn-ea"/>
                <a:cs typeface="+mn-cs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latin typeface="Candara" pitchFamily="34" charset="0"/>
                <a:ea typeface="+mn-ea"/>
                <a:cs typeface="+mn-cs"/>
              </a:rPr>
            </a:br>
            <a:r>
              <a:rPr lang="ru-RU" sz="3200" b="1" dirty="0" smtClean="0">
                <a:solidFill>
                  <a:srgbClr val="002060"/>
                </a:solidFill>
                <a:latin typeface="Candara" pitchFamily="34" charset="0"/>
                <a:ea typeface="+mn-ea"/>
                <a:cs typeface="+mn-cs"/>
              </a:rPr>
              <a:t>(</a:t>
            </a:r>
            <a:r>
              <a:rPr lang="ru-RU" sz="3200" b="1" dirty="0" smtClean="0">
                <a:solidFill>
                  <a:srgbClr val="002060"/>
                </a:solidFill>
                <a:latin typeface="Candara" pitchFamily="34" charset="0"/>
                <a:ea typeface="+mn-ea"/>
                <a:cs typeface="+mn-cs"/>
              </a:rPr>
              <a:t>1920 </a:t>
            </a:r>
            <a:r>
              <a:rPr lang="ru-RU" sz="3200" b="1" dirty="0" smtClean="0">
                <a:solidFill>
                  <a:srgbClr val="002060"/>
                </a:solidFill>
                <a:latin typeface="Candara" pitchFamily="34" charset="0"/>
                <a:ea typeface="+mn-ea"/>
                <a:cs typeface="+mn-cs"/>
              </a:rPr>
              <a:t>- </a:t>
            </a:r>
            <a:r>
              <a:rPr lang="ru-RU" sz="3200" b="1" dirty="0" smtClean="0">
                <a:solidFill>
                  <a:srgbClr val="002060"/>
                </a:solidFill>
                <a:latin typeface="Candara" pitchFamily="34" charset="0"/>
                <a:ea typeface="+mn-ea"/>
                <a:cs typeface="+mn-cs"/>
              </a:rPr>
              <a:t>1945)</a:t>
            </a:r>
            <a:endParaRPr lang="ru-RU" sz="3200" b="1" dirty="0" smtClean="0">
              <a:solidFill>
                <a:srgbClr val="002060"/>
              </a:solidFill>
              <a:latin typeface="Candara" pitchFamily="34" charset="0"/>
              <a:ea typeface="+mn-ea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44888" y="2204864"/>
            <a:ext cx="5472608" cy="3905275"/>
          </a:xfrm>
        </p:spPr>
        <p:txBody>
          <a:bodyPr>
            <a:noAutofit/>
          </a:bodyPr>
          <a:lstStyle/>
          <a:p>
            <a:r>
              <a:rPr lang="ru-RU" sz="3000" b="1" dirty="0" smtClean="0">
                <a:latin typeface="Candara" pitchFamily="34" charset="0"/>
              </a:rPr>
              <a:t>Комсорг батальона 997-го </a:t>
            </a:r>
            <a:r>
              <a:rPr lang="ru-RU" sz="3000" b="1" dirty="0" smtClean="0">
                <a:latin typeface="Candara" pitchFamily="34" charset="0"/>
              </a:rPr>
              <a:t>гвардейского стрелкового полка </a:t>
            </a:r>
            <a:r>
              <a:rPr lang="ru-RU" sz="3000" b="1" dirty="0" smtClean="0">
                <a:latin typeface="Candara" pitchFamily="34" charset="0"/>
              </a:rPr>
              <a:t>263-й стрелковой </a:t>
            </a:r>
            <a:r>
              <a:rPr lang="ru-RU" sz="3000" b="1" dirty="0" smtClean="0">
                <a:latin typeface="Candara" pitchFamily="34" charset="0"/>
              </a:rPr>
              <a:t>дивизии </a:t>
            </a:r>
            <a:r>
              <a:rPr lang="ru-RU" sz="3000" b="1" dirty="0" smtClean="0">
                <a:latin typeface="Candara" pitchFamily="34" charset="0"/>
              </a:rPr>
              <a:t>43-й армии 3-го </a:t>
            </a:r>
            <a:r>
              <a:rPr lang="ru-RU" sz="3000" b="1" dirty="0" smtClean="0">
                <a:latin typeface="Candara" pitchFamily="34" charset="0"/>
              </a:rPr>
              <a:t>Белорусского фронта.</a:t>
            </a:r>
          </a:p>
          <a:p>
            <a:r>
              <a:rPr lang="ru-RU" sz="3000" b="1" dirty="0" smtClean="0">
                <a:latin typeface="Candara" pitchFamily="34" charset="0"/>
              </a:rPr>
              <a:t>Младший лейтенант.</a:t>
            </a:r>
            <a:endParaRPr lang="en-US" sz="3000" b="1" dirty="0" smtClean="0">
              <a:latin typeface="Candara" pitchFamily="34" charset="0"/>
            </a:endParaRPr>
          </a:p>
          <a:p>
            <a:r>
              <a:rPr lang="ru-RU" sz="3000" b="1" dirty="0" smtClean="0">
                <a:latin typeface="Candara" pitchFamily="34" charset="0"/>
              </a:rPr>
              <a:t>Герой Советского Союза (</a:t>
            </a:r>
            <a:r>
              <a:rPr lang="ru-RU" sz="3000" b="1" dirty="0" smtClean="0">
                <a:latin typeface="Candara" pitchFamily="34" charset="0"/>
              </a:rPr>
              <a:t>1945, </a:t>
            </a:r>
            <a:r>
              <a:rPr lang="ru-RU" sz="3000" b="1" dirty="0" smtClean="0">
                <a:latin typeface="Candara" pitchFamily="34" charset="0"/>
              </a:rPr>
              <a:t>посмертно).</a:t>
            </a:r>
            <a:endParaRPr lang="ru-RU" sz="3000" b="1" dirty="0">
              <a:latin typeface="Candara" pitchFamily="34" charset="0"/>
            </a:endParaRPr>
          </a:p>
        </p:txBody>
      </p:sp>
      <p:pic>
        <p:nvPicPr>
          <p:cNvPr id="18434" name="Picture 2" descr="Яналов Андрей Михайлович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6536" y="2348880"/>
            <a:ext cx="2511497" cy="3744416"/>
          </a:xfrm>
          <a:prstGeom prst="rect">
            <a:avLst/>
          </a:prstGeom>
          <a:noFill/>
        </p:spPr>
      </p:pic>
      <p:pic>
        <p:nvPicPr>
          <p:cNvPr id="1032" name="Picture 8" descr="http://www.playcast.ru/uploads/2016/04/03/1811078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4488" y="2132856"/>
            <a:ext cx="3096344" cy="43924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9842" r="9357"/>
          <a:stretch>
            <a:fillRect/>
          </a:stretch>
        </p:blipFill>
        <p:spPr bwMode="auto">
          <a:xfrm>
            <a:off x="0" y="0"/>
            <a:ext cx="9906000" cy="689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0552" y="404664"/>
            <a:ext cx="8424936" cy="4248472"/>
          </a:xfrm>
        </p:spPr>
        <p:txBody>
          <a:bodyPr>
            <a:normAutofit/>
          </a:bodyPr>
          <a:lstStyle/>
          <a:p>
            <a:pPr algn="l"/>
            <a:r>
              <a:rPr lang="ru-RU" sz="3000" b="1" dirty="0" smtClean="0">
                <a:latin typeface="Candara" pitchFamily="34" charset="0"/>
              </a:rPr>
              <a:t>Андрей Михайлович Яналов родился 6 августа 1920 </a:t>
            </a:r>
            <a:r>
              <a:rPr lang="ru-RU" sz="3000" b="1" dirty="0" smtClean="0">
                <a:latin typeface="Candara" pitchFamily="34" charset="0"/>
              </a:rPr>
              <a:t>года в </a:t>
            </a:r>
            <a:r>
              <a:rPr lang="ru-RU" sz="3000" b="1" dirty="0" smtClean="0">
                <a:latin typeface="Candara" pitchFamily="34" charset="0"/>
              </a:rPr>
              <a:t>деревне Лапка </a:t>
            </a:r>
            <a:r>
              <a:rPr lang="ru-RU" sz="3000" b="1" dirty="0" err="1" smtClean="0">
                <a:latin typeface="Candara" pitchFamily="34" charset="0"/>
              </a:rPr>
              <a:t>Памаш</a:t>
            </a:r>
            <a:r>
              <a:rPr lang="ru-RU" sz="3000" b="1" dirty="0" smtClean="0">
                <a:latin typeface="Candara" pitchFamily="34" charset="0"/>
              </a:rPr>
              <a:t> ныне Сернурского </a:t>
            </a:r>
            <a:r>
              <a:rPr lang="ru-RU" sz="3000" b="1" dirty="0" smtClean="0">
                <a:latin typeface="Candara" pitchFamily="34" charset="0"/>
              </a:rPr>
              <a:t>района Республики Марий Эл </a:t>
            </a:r>
            <a:r>
              <a:rPr lang="ru-RU" sz="3000" b="1" dirty="0" smtClean="0">
                <a:latin typeface="Candara" pitchFamily="34" charset="0"/>
              </a:rPr>
              <a:t/>
            </a:r>
            <a:br>
              <a:rPr lang="ru-RU" sz="3000" b="1" dirty="0" smtClean="0">
                <a:latin typeface="Candara" pitchFamily="34" charset="0"/>
              </a:rPr>
            </a:br>
            <a:r>
              <a:rPr lang="ru-RU" sz="3000" b="1" dirty="0" smtClean="0">
                <a:latin typeface="Candara" pitchFamily="34" charset="0"/>
              </a:rPr>
              <a:t>в </a:t>
            </a:r>
            <a:r>
              <a:rPr lang="ru-RU" sz="3000" b="1" dirty="0" smtClean="0">
                <a:latin typeface="Candara" pitchFamily="34" charset="0"/>
              </a:rPr>
              <a:t>семье </a:t>
            </a:r>
            <a:r>
              <a:rPr lang="ru-RU" sz="3000" b="1" dirty="0" smtClean="0">
                <a:latin typeface="Candara" pitchFamily="34" charset="0"/>
              </a:rPr>
              <a:t>крестьянина</a:t>
            </a:r>
            <a:r>
              <a:rPr lang="ru-RU" sz="3000" b="1" dirty="0" smtClean="0">
                <a:latin typeface="Candara" pitchFamily="34" charset="0"/>
              </a:rPr>
              <a:t>. </a:t>
            </a:r>
            <a:br>
              <a:rPr lang="ru-RU" sz="3000" b="1" dirty="0" smtClean="0">
                <a:latin typeface="Candara" pitchFamily="34" charset="0"/>
              </a:rPr>
            </a:br>
            <a:r>
              <a:rPr lang="ru-RU" sz="3000" b="1" dirty="0" smtClean="0">
                <a:latin typeface="Candara" pitchFamily="34" charset="0"/>
              </a:rPr>
              <a:t>Мариец</a:t>
            </a:r>
            <a:r>
              <a:rPr lang="ru-RU" sz="3000" b="1" dirty="0" smtClean="0">
                <a:latin typeface="Candara" pitchFamily="34" charset="0"/>
              </a:rPr>
              <a:t>. </a:t>
            </a:r>
            <a:r>
              <a:rPr lang="ru-RU" sz="3000" b="1" dirty="0" smtClean="0">
                <a:latin typeface="Candara" pitchFamily="34" charset="0"/>
              </a:rPr>
              <a:t/>
            </a:r>
            <a:br>
              <a:rPr lang="ru-RU" sz="3000" b="1" dirty="0" smtClean="0">
                <a:latin typeface="Candara" pitchFamily="34" charset="0"/>
              </a:rPr>
            </a:br>
            <a:r>
              <a:rPr lang="ru-RU" sz="3000" b="1" dirty="0" smtClean="0">
                <a:latin typeface="Candara" pitchFamily="34" charset="0"/>
              </a:rPr>
              <a:t>Окончил 6 классов, курсы трактористов. </a:t>
            </a:r>
            <a:r>
              <a:rPr lang="ru-RU" sz="3000" b="1" dirty="0" smtClean="0">
                <a:latin typeface="Candara" pitchFamily="34" charset="0"/>
              </a:rPr>
              <a:t>Работал в колхозе плугарем-прицепщиком, затем </a:t>
            </a:r>
            <a:r>
              <a:rPr lang="ru-RU" sz="3000" b="1" dirty="0" smtClean="0">
                <a:latin typeface="Candara" pitchFamily="34" charset="0"/>
              </a:rPr>
              <a:t>трактористом.</a:t>
            </a:r>
            <a:endParaRPr lang="ru-RU" sz="3000" b="1" dirty="0">
              <a:latin typeface="Candara" pitchFamily="34" charset="0"/>
            </a:endParaRPr>
          </a:p>
        </p:txBody>
      </p:sp>
      <p:pic>
        <p:nvPicPr>
          <p:cNvPr id="4098" name="Picture 2" descr="http://demiart.ru/forum/uploads5/post-1088027-127369156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4725145"/>
            <a:ext cx="9905999" cy="18044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9842" r="9357"/>
          <a:stretch>
            <a:fillRect/>
          </a:stretch>
        </p:blipFill>
        <p:spPr bwMode="auto">
          <a:xfrm>
            <a:off x="0" y="0"/>
            <a:ext cx="9906000" cy="689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0552" y="332656"/>
            <a:ext cx="8496944" cy="4248472"/>
          </a:xfrm>
        </p:spPr>
        <p:txBody>
          <a:bodyPr>
            <a:normAutofit/>
          </a:bodyPr>
          <a:lstStyle/>
          <a:p>
            <a:pPr algn="l"/>
            <a:r>
              <a:rPr lang="ru-RU" sz="3000" b="1" dirty="0" smtClean="0">
                <a:latin typeface="Candara" pitchFamily="34" charset="0"/>
              </a:rPr>
              <a:t>В 1940 году был призван в Красную Армию. Служил в артиллерийском полку в городе Винница (Украина), окончил полковую школу. </a:t>
            </a:r>
            <a:r>
              <a:rPr lang="ru-RU" sz="3000" b="1" dirty="0" smtClean="0">
                <a:latin typeface="Candara" pitchFamily="34" charset="0"/>
              </a:rPr>
              <a:t>Сержант Яналов был наводчиком орудия, командиром отделения огневого взвода</a:t>
            </a:r>
            <a:r>
              <a:rPr lang="ru-RU" sz="3000" b="1" dirty="0" smtClean="0">
                <a:latin typeface="Candara" pitchFamily="34" charset="0"/>
              </a:rPr>
              <a:t>.</a:t>
            </a:r>
            <a:br>
              <a:rPr lang="ru-RU" sz="3000" b="1" dirty="0" smtClean="0">
                <a:latin typeface="Candara" pitchFamily="34" charset="0"/>
              </a:rPr>
            </a:br>
            <a:r>
              <a:rPr lang="ru-RU" sz="3000" b="1" dirty="0" smtClean="0">
                <a:latin typeface="Candara" pitchFamily="34" charset="0"/>
              </a:rPr>
              <a:t>Участник Великой Отечественной войны </a:t>
            </a:r>
            <a:br>
              <a:rPr lang="ru-RU" sz="3000" b="1" dirty="0" smtClean="0">
                <a:latin typeface="Candara" pitchFamily="34" charset="0"/>
              </a:rPr>
            </a:br>
            <a:r>
              <a:rPr lang="ru-RU" sz="3000" b="1" dirty="0" smtClean="0">
                <a:latin typeface="Candara" pitchFamily="34" charset="0"/>
              </a:rPr>
              <a:t>с </a:t>
            </a:r>
            <a:r>
              <a:rPr lang="ru-RU" sz="3000" b="1" dirty="0" smtClean="0">
                <a:latin typeface="Candara" pitchFamily="34" charset="0"/>
              </a:rPr>
              <a:t>октября 1941 года.</a:t>
            </a:r>
            <a:endParaRPr lang="ru-RU" sz="3000" b="1" dirty="0">
              <a:latin typeface="Candara" pitchFamily="34" charset="0"/>
            </a:endParaRPr>
          </a:p>
        </p:txBody>
      </p:sp>
      <p:pic>
        <p:nvPicPr>
          <p:cNvPr id="6" name="Picture 2" descr="http://demiart.ru/forum/uploads5/post-1088027-127369156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4725145"/>
            <a:ext cx="9905999" cy="18044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9842" r="9357"/>
          <a:stretch>
            <a:fillRect/>
          </a:stretch>
        </p:blipFill>
        <p:spPr bwMode="auto">
          <a:xfrm>
            <a:off x="0" y="0"/>
            <a:ext cx="9906000" cy="689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4528" y="2204864"/>
            <a:ext cx="8712968" cy="2880320"/>
          </a:xfrm>
        </p:spPr>
        <p:txBody>
          <a:bodyPr>
            <a:normAutofit/>
          </a:bodyPr>
          <a:lstStyle/>
          <a:p>
            <a:pPr algn="l"/>
            <a:r>
              <a:rPr lang="ru-RU" sz="3000" b="1" dirty="0" smtClean="0">
                <a:latin typeface="Candara" pitchFamily="34" charset="0"/>
              </a:rPr>
              <a:t>Стал </a:t>
            </a:r>
            <a:r>
              <a:rPr lang="ru-RU" sz="3000" b="1" dirty="0" smtClean="0">
                <a:latin typeface="Candara" pitchFamily="34" charset="0"/>
              </a:rPr>
              <a:t>агитатором дивизиона, в 1943 году вступил </a:t>
            </a:r>
            <a:r>
              <a:rPr lang="ru-RU" sz="3000" b="1" dirty="0" smtClean="0">
                <a:latin typeface="Candara" pitchFamily="34" charset="0"/>
              </a:rPr>
              <a:t>  в </a:t>
            </a:r>
            <a:r>
              <a:rPr lang="ru-RU" sz="3000" b="1" dirty="0" smtClean="0">
                <a:latin typeface="Candara" pitchFamily="34" charset="0"/>
              </a:rPr>
              <a:t>ВКП(б). В начале 1944 года заместитель комсорга дивизиона сержант Яналов был направлен на курсы </a:t>
            </a:r>
            <a:r>
              <a:rPr lang="ru-RU" sz="3000" b="1" dirty="0" smtClean="0">
                <a:latin typeface="Candara" pitchFamily="34" charset="0"/>
              </a:rPr>
              <a:t>политработников.</a:t>
            </a:r>
            <a:endParaRPr lang="ru-RU" sz="3000" b="1" dirty="0">
              <a:latin typeface="Candara" pitchFamily="34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704528" y="260648"/>
            <a:ext cx="8640960" cy="29249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j-ea"/>
                <a:cs typeface="+mj-cs"/>
              </a:rPr>
              <a:t>Воевал на Западном, 1-м Прибалтийском и 3-м Белорусском фронтах. В первых боях был ранен. Вернувшись на фронт в составе артиллерийского полка, защищал Москву, освобождал Смоленск и Псков. </a:t>
            </a:r>
            <a:b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j-ea"/>
                <a:cs typeface="+mj-cs"/>
              </a:rPr>
            </a:br>
            <a:endParaRPr kumimoji="0" lang="ru-RU" sz="3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j-ea"/>
              <a:cs typeface="+mj-cs"/>
            </a:endParaRPr>
          </a:p>
        </p:txBody>
      </p:sp>
      <p:pic>
        <p:nvPicPr>
          <p:cNvPr id="7" name="Picture 2" descr="http://demiart.ru/forum/uploads5/post-1088027-127369156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4725145"/>
            <a:ext cx="9905999" cy="18044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9842" r="9357"/>
          <a:stretch>
            <a:fillRect/>
          </a:stretch>
        </p:blipFill>
        <p:spPr bwMode="auto">
          <a:xfrm>
            <a:off x="0" y="0"/>
            <a:ext cx="9906000" cy="689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6496" y="1844824"/>
            <a:ext cx="8568952" cy="3384376"/>
          </a:xfrm>
        </p:spPr>
        <p:txBody>
          <a:bodyPr>
            <a:normAutofit/>
          </a:bodyPr>
          <a:lstStyle/>
          <a:p>
            <a:pPr algn="l"/>
            <a:r>
              <a:rPr lang="ru-RU" sz="3000" b="1" dirty="0" smtClean="0">
                <a:latin typeface="Candara" pitchFamily="34" charset="0"/>
              </a:rPr>
              <a:t>Комсорг все </a:t>
            </a:r>
            <a:r>
              <a:rPr lang="ru-RU" sz="3000" b="1" dirty="0" smtClean="0">
                <a:latin typeface="Candara" pitchFamily="34" charset="0"/>
              </a:rPr>
              <a:t>время находился в наступающих подразделениях. Неоднократно вместе </a:t>
            </a:r>
            <a:r>
              <a:rPr lang="ru-RU" sz="3000" b="1" dirty="0" smtClean="0">
                <a:latin typeface="Candara" pitchFamily="34" charset="0"/>
              </a:rPr>
              <a:t/>
            </a:r>
            <a:br>
              <a:rPr lang="ru-RU" sz="3000" b="1" dirty="0" smtClean="0">
                <a:latin typeface="Candara" pitchFamily="34" charset="0"/>
              </a:rPr>
            </a:br>
            <a:r>
              <a:rPr lang="ru-RU" sz="3000" b="1" dirty="0" smtClean="0">
                <a:latin typeface="Candara" pitchFamily="34" charset="0"/>
              </a:rPr>
              <a:t>с </a:t>
            </a:r>
            <a:r>
              <a:rPr lang="ru-RU" sz="3000" b="1" dirty="0" smtClean="0">
                <a:latin typeface="Candara" pitchFamily="34" charset="0"/>
              </a:rPr>
              <a:t>солдатами ходил в атаки, заражая их </a:t>
            </a:r>
            <a:r>
              <a:rPr lang="ru-RU" sz="3000" b="1" dirty="0" smtClean="0">
                <a:latin typeface="Candara" pitchFamily="34" charset="0"/>
              </a:rPr>
              <a:t/>
            </a:r>
            <a:br>
              <a:rPr lang="ru-RU" sz="3000" b="1" dirty="0" smtClean="0">
                <a:latin typeface="Candara" pitchFamily="34" charset="0"/>
              </a:rPr>
            </a:br>
            <a:r>
              <a:rPr lang="ru-RU" sz="3000" b="1" dirty="0" smtClean="0">
                <a:latin typeface="Candara" pitchFamily="34" charset="0"/>
              </a:rPr>
              <a:t>своей </a:t>
            </a:r>
            <a:r>
              <a:rPr lang="ru-RU" sz="3000" b="1" dirty="0" smtClean="0">
                <a:latin typeface="Candara" pitchFamily="34" charset="0"/>
              </a:rPr>
              <a:t>энергией, смелостью и отвагой. </a:t>
            </a:r>
            <a:r>
              <a:rPr lang="ru-RU" sz="3000" b="1" dirty="0" smtClean="0">
                <a:latin typeface="Candara" pitchFamily="34" charset="0"/>
              </a:rPr>
              <a:t/>
            </a:r>
            <a:br>
              <a:rPr lang="ru-RU" sz="3000" b="1" dirty="0" smtClean="0">
                <a:latin typeface="Candara" pitchFamily="34" charset="0"/>
              </a:rPr>
            </a:br>
            <a:r>
              <a:rPr lang="ru-RU" sz="3000" b="1" dirty="0" smtClean="0">
                <a:latin typeface="Candara" pitchFamily="34" charset="0"/>
              </a:rPr>
              <a:t>Отличился </a:t>
            </a:r>
            <a:r>
              <a:rPr lang="ru-RU" sz="3000" b="1" dirty="0" smtClean="0">
                <a:latin typeface="Candara" pitchFamily="34" charset="0"/>
              </a:rPr>
              <a:t>в боях при штурме города Кенигсберга (ныне - Калининград</a:t>
            </a:r>
            <a:r>
              <a:rPr lang="ru-RU" sz="3000" b="1" dirty="0" smtClean="0">
                <a:latin typeface="Candara" pitchFamily="34" charset="0"/>
              </a:rPr>
              <a:t>).</a:t>
            </a:r>
            <a:endParaRPr lang="ru-RU" sz="3000" b="1" dirty="0">
              <a:latin typeface="Candara" pitchFamily="34" charset="0"/>
            </a:endParaRPr>
          </a:p>
        </p:txBody>
      </p:sp>
      <p:pic>
        <p:nvPicPr>
          <p:cNvPr id="4098" name="Picture 2" descr="http://demiart.ru/forum/uploads5/post-1088027-1273691568.png"/>
          <p:cNvPicPr>
            <a:picLocks noChangeAspect="1" noChangeArrowheads="1"/>
          </p:cNvPicPr>
          <p:nvPr/>
        </p:nvPicPr>
        <p:blipFill>
          <a:blip r:embed="rId3" cstate="print"/>
          <a:srcRect r="40550"/>
          <a:stretch>
            <a:fillRect/>
          </a:stretch>
        </p:blipFill>
        <p:spPr bwMode="auto">
          <a:xfrm>
            <a:off x="1" y="5085184"/>
            <a:ext cx="6393159" cy="1728192"/>
          </a:xfrm>
          <a:prstGeom prst="rect">
            <a:avLst/>
          </a:prstGeom>
          <a:noFill/>
        </p:spPr>
      </p:pic>
      <p:pic>
        <p:nvPicPr>
          <p:cNvPr id="5" name="Picture 2" descr="http://storage.inovaco.ru/media/cache/12/4f/c5/1f/ec/a8/124fc51feca81bfd5280be68183b9d53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63560" y="2564904"/>
            <a:ext cx="3557991" cy="4328004"/>
          </a:xfrm>
          <a:prstGeom prst="rect">
            <a:avLst/>
          </a:prstGeom>
          <a:noFill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416496" y="0"/>
            <a:ext cx="9073008" cy="29249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</a:pPr>
            <a:r>
              <a:rPr lang="ru-RU" sz="2900" b="1" dirty="0" smtClean="0">
                <a:latin typeface="Candara" pitchFamily="34" charset="0"/>
                <a:ea typeface="+mj-ea"/>
                <a:cs typeface="+mj-cs"/>
              </a:rPr>
              <a:t>После окончания </a:t>
            </a:r>
            <a:r>
              <a:rPr lang="ru-RU" sz="2900" b="1" dirty="0" smtClean="0">
                <a:latin typeface="Candara" pitchFamily="34" charset="0"/>
                <a:ea typeface="+mj-ea"/>
                <a:cs typeface="+mj-cs"/>
              </a:rPr>
              <a:t>курсов м</a:t>
            </a:r>
            <a:r>
              <a:rPr lang="ru-RU" sz="2900" b="1" dirty="0" smtClean="0">
                <a:latin typeface="Candara" pitchFamily="34" charset="0"/>
                <a:ea typeface="+mj-ea"/>
                <a:cs typeface="+mj-cs"/>
              </a:rPr>
              <a:t>ладший </a:t>
            </a:r>
            <a:r>
              <a:rPr lang="ru-RU" sz="2900" b="1" dirty="0" smtClean="0">
                <a:latin typeface="Candara" pitchFamily="34" charset="0"/>
                <a:ea typeface="+mj-ea"/>
                <a:cs typeface="+mj-cs"/>
              </a:rPr>
              <a:t>лейтенант Яналов был назначен комсомольским организатором батальона 997-го стрелкового полка, который вел бои в Восточной Пруссии в составе 43-й армии. </a:t>
            </a:r>
            <a: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j-ea"/>
                <a:cs typeface="+mj-cs"/>
              </a:rPr>
              <a:t/>
            </a:r>
            <a:b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j-ea"/>
                <a:cs typeface="+mj-cs"/>
              </a:rPr>
            </a:br>
            <a:endParaRPr kumimoji="0" lang="ru-RU" sz="3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9842" r="9357"/>
          <a:stretch>
            <a:fillRect/>
          </a:stretch>
        </p:blipFill>
        <p:spPr bwMode="auto">
          <a:xfrm>
            <a:off x="0" y="0"/>
            <a:ext cx="9906000" cy="689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0512" y="980728"/>
            <a:ext cx="9001000" cy="5616624"/>
          </a:xfrm>
        </p:spPr>
        <p:txBody>
          <a:bodyPr>
            <a:noAutofit/>
          </a:bodyPr>
          <a:lstStyle/>
          <a:p>
            <a:pPr algn="l"/>
            <a:r>
              <a:rPr lang="ru-RU" sz="2400" b="1" dirty="0" smtClean="0">
                <a:latin typeface="Candara" pitchFamily="34" charset="0"/>
              </a:rPr>
              <a:t>Из наградного листа героя:</a:t>
            </a:r>
            <a:br>
              <a:rPr lang="ru-RU" sz="2400" b="1" dirty="0" smtClean="0">
                <a:latin typeface="Candara" pitchFamily="34" charset="0"/>
              </a:rPr>
            </a:br>
            <a:r>
              <a:rPr lang="ru-RU" sz="2400" b="1" dirty="0" smtClean="0">
                <a:latin typeface="Candara" pitchFamily="34" charset="0"/>
              </a:rPr>
              <a:t/>
            </a:r>
            <a:br>
              <a:rPr lang="ru-RU" sz="2400" b="1" dirty="0" smtClean="0">
                <a:latin typeface="Candara" pitchFamily="34" charset="0"/>
              </a:rPr>
            </a:br>
            <a:r>
              <a:rPr lang="ru-RU" sz="2400" b="1" i="1" dirty="0" smtClean="0">
                <a:latin typeface="Candara" pitchFamily="34" charset="0"/>
              </a:rPr>
              <a:t>«В период боев за город Кенигсберг тов. Яналов правильно расставил комсомольские силы в  батальоне. При штурме </a:t>
            </a:r>
            <a:br>
              <a:rPr lang="ru-RU" sz="2400" b="1" i="1" dirty="0" smtClean="0">
                <a:latin typeface="Candara" pitchFamily="34" charset="0"/>
              </a:rPr>
            </a:br>
            <a:r>
              <a:rPr lang="ru-RU" sz="2400" b="1" i="1" dirty="0" smtClean="0">
                <a:latin typeface="Candara" pitchFamily="34" charset="0"/>
              </a:rPr>
              <a:t>г. Кенигсберг Яналов, находясь непосредственно в боевых порядках батальона, первым встал с криком «Ура!» в атаку, лично уничтожил 21 немецкого солдата, 2 офицеров. Своим подвигом увлек остальную массу на выполнение поставленной боевой </a:t>
            </a:r>
            <a:r>
              <a:rPr lang="ru-RU" sz="2400" b="1" i="1" dirty="0" smtClean="0">
                <a:latin typeface="Candara" pitchFamily="34" charset="0"/>
              </a:rPr>
              <a:t>з</a:t>
            </a:r>
            <a:r>
              <a:rPr lang="ru-RU" sz="2400" b="1" i="1" dirty="0" smtClean="0">
                <a:latin typeface="Candara" pitchFamily="34" charset="0"/>
              </a:rPr>
              <a:t>адачи. </a:t>
            </a:r>
            <a:br>
              <a:rPr lang="ru-RU" sz="2400" b="1" i="1" dirty="0" smtClean="0">
                <a:latin typeface="Candara" pitchFamily="34" charset="0"/>
              </a:rPr>
            </a:br>
            <a:r>
              <a:rPr lang="ru-RU" sz="2400" b="1" i="1" dirty="0" smtClean="0">
                <a:latin typeface="Candara" pitchFamily="34" charset="0"/>
              </a:rPr>
              <a:t>В уличных боях за квартал 281 первым ворвался в расположение противника и в рукопашной схватке уничтожил 6 немецких солдат. Забросал дот, занятый немцами, и амбразуру гранатами, уничтожил 7 солдат противника, подавил огонь двух станковых пулеметов.</a:t>
            </a:r>
            <a:br>
              <a:rPr lang="ru-RU" sz="2400" b="1" i="1" dirty="0" smtClean="0">
                <a:latin typeface="Candara" pitchFamily="34" charset="0"/>
              </a:rPr>
            </a:br>
            <a:r>
              <a:rPr lang="ru-RU" sz="2400" b="1" i="1" dirty="0" smtClean="0">
                <a:latin typeface="Candara" pitchFamily="34" charset="0"/>
              </a:rPr>
              <a:t>В том бою тов. Яналов пал смертью храбрых</a:t>
            </a:r>
            <a:r>
              <a:rPr lang="ru-RU" sz="2400" b="1" i="1" dirty="0" smtClean="0">
                <a:latin typeface="Candara" pitchFamily="34" charset="0"/>
              </a:rPr>
              <a:t>».</a:t>
            </a:r>
            <a:endParaRPr lang="ru-RU" sz="2400" b="1" i="1" dirty="0">
              <a:latin typeface="Candara" pitchFamily="34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0" y="0"/>
            <a:ext cx="711324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Бессмертный подвиг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</p:txBody>
      </p:sp>
      <p:pic>
        <p:nvPicPr>
          <p:cNvPr id="14338" name="Picture 2" descr="https://naklejka.ru/image/cache/catalog/cdr/14224_0-500x500.png"/>
          <p:cNvPicPr>
            <a:picLocks noChangeAspect="1" noChangeArrowheads="1"/>
          </p:cNvPicPr>
          <p:nvPr/>
        </p:nvPicPr>
        <p:blipFill>
          <a:blip r:embed="rId3" cstate="print"/>
          <a:srcRect t="15610" b="14945"/>
          <a:stretch>
            <a:fillRect/>
          </a:stretch>
        </p:blipFill>
        <p:spPr bwMode="auto">
          <a:xfrm>
            <a:off x="6465168" y="116632"/>
            <a:ext cx="2592288" cy="180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9842" r="9357"/>
          <a:stretch>
            <a:fillRect/>
          </a:stretch>
        </p:blipFill>
        <p:spPr bwMode="auto">
          <a:xfrm>
            <a:off x="0" y="0"/>
            <a:ext cx="9906000" cy="689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6536" y="0"/>
            <a:ext cx="8640960" cy="2204864"/>
          </a:xfrm>
        </p:spPr>
        <p:txBody>
          <a:bodyPr>
            <a:noAutofit/>
          </a:bodyPr>
          <a:lstStyle/>
          <a:p>
            <a:pPr algn="l"/>
            <a:r>
              <a:rPr lang="ru-RU" sz="3000" b="1" dirty="0" smtClean="0">
                <a:latin typeface="Candara" pitchFamily="34" charset="0"/>
              </a:rPr>
              <a:t>Похоронен </a:t>
            </a:r>
            <a:r>
              <a:rPr lang="ru-RU" sz="3000" b="1" dirty="0" smtClean="0">
                <a:latin typeface="Candara" pitchFamily="34" charset="0"/>
              </a:rPr>
              <a:t>А.М. Яналов в </a:t>
            </a:r>
            <a:r>
              <a:rPr lang="ru-RU" sz="3000" b="1" dirty="0" smtClean="0">
                <a:latin typeface="Candara" pitchFamily="34" charset="0"/>
              </a:rPr>
              <a:t>Калининграде (улица Комсомольская) в братской могиле № 470. </a:t>
            </a:r>
            <a:endParaRPr lang="ru-RU" sz="3000" b="1" dirty="0">
              <a:latin typeface="Candara" pitchFamily="34" charset="0"/>
            </a:endParaRPr>
          </a:p>
        </p:txBody>
      </p:sp>
      <p:pic>
        <p:nvPicPr>
          <p:cNvPr id="12290" name="Picture 2" descr="https://ruwest.ru/upload/iblock/f56/f56cf995794175cb51133d5b42919e24.jpg"/>
          <p:cNvPicPr>
            <a:picLocks noChangeAspect="1" noChangeArrowheads="1"/>
          </p:cNvPicPr>
          <p:nvPr/>
        </p:nvPicPr>
        <p:blipFill>
          <a:blip r:embed="rId3" cstate="print">
            <a:lum bright="10000" contrast="20000"/>
          </a:blip>
          <a:srcRect/>
          <a:stretch>
            <a:fillRect/>
          </a:stretch>
        </p:blipFill>
        <p:spPr bwMode="auto">
          <a:xfrm>
            <a:off x="632520" y="2060848"/>
            <a:ext cx="4464496" cy="32088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296" name="Picture 8" descr="Новая мемориальная плита с фамилиями павших Героев Советского Союза. Август 2014"/>
          <p:cNvPicPr>
            <a:picLocks noChangeAspect="1" noChangeArrowheads="1"/>
          </p:cNvPicPr>
          <p:nvPr/>
        </p:nvPicPr>
        <p:blipFill>
          <a:blip r:embed="rId4" cstate="print"/>
          <a:srcRect r="8475"/>
          <a:stretch>
            <a:fillRect/>
          </a:stretch>
        </p:blipFill>
        <p:spPr bwMode="auto">
          <a:xfrm>
            <a:off x="5385048" y="2060848"/>
            <a:ext cx="3888432" cy="31863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2" descr="https://www.rusvelikaia.ru/upload/medialibrary/c4b/S_dnem_pobedy_lenta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961648">
            <a:off x="3118384" y="4629646"/>
            <a:ext cx="3876533" cy="24227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9842" r="9357"/>
          <a:stretch>
            <a:fillRect/>
          </a:stretch>
        </p:blipFill>
        <p:spPr bwMode="auto">
          <a:xfrm>
            <a:off x="0" y="0"/>
            <a:ext cx="9906000" cy="689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169024" y="836712"/>
            <a:ext cx="4464496" cy="568863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3000" b="1" dirty="0" smtClean="0">
                <a:latin typeface="Candara" pitchFamily="34" charset="0"/>
                <a:ea typeface="+mj-ea"/>
                <a:cs typeface="+mj-cs"/>
              </a:rPr>
              <a:t>Указом Президиума Верховного Совета СССР от </a:t>
            </a:r>
            <a:r>
              <a:rPr lang="ru-RU" sz="3000" b="1" dirty="0" smtClean="0">
                <a:latin typeface="Candara" pitchFamily="34" charset="0"/>
                <a:ea typeface="+mj-ea"/>
                <a:cs typeface="+mj-cs"/>
              </a:rPr>
              <a:t>19 апреля 1945 года </a:t>
            </a:r>
            <a:r>
              <a:rPr lang="ru-RU" sz="3000" b="1" dirty="0" smtClean="0">
                <a:latin typeface="Candara" pitchFamily="34" charset="0"/>
                <a:ea typeface="+mj-ea"/>
                <a:cs typeface="+mj-cs"/>
              </a:rPr>
              <a:t>за образцовое выполнение боевых заданий командования на фронте борьбы с немецкими захватчиками и проявленные при этом отвагу и геройство, </a:t>
            </a:r>
            <a:r>
              <a:rPr lang="ru-RU" sz="3000" b="1" dirty="0" smtClean="0">
                <a:latin typeface="Candara" pitchFamily="34" charset="0"/>
                <a:ea typeface="+mj-ea"/>
                <a:cs typeface="+mj-cs"/>
              </a:rPr>
              <a:t>младшему лейтенанту </a:t>
            </a:r>
            <a:r>
              <a:rPr lang="ru-RU" sz="3000" b="1" dirty="0" err="1" smtClean="0">
                <a:latin typeface="Candara" pitchFamily="34" charset="0"/>
                <a:ea typeface="+mj-ea"/>
                <a:cs typeface="+mj-cs"/>
              </a:rPr>
              <a:t>Яналову</a:t>
            </a:r>
            <a:r>
              <a:rPr lang="ru-RU" sz="3000" b="1" dirty="0" smtClean="0">
                <a:latin typeface="Candara" pitchFamily="34" charset="0"/>
                <a:ea typeface="+mj-ea"/>
                <a:cs typeface="+mj-cs"/>
              </a:rPr>
              <a:t> Андрею Михайловичу </a:t>
            </a:r>
            <a:r>
              <a:rPr lang="ru-RU" sz="3000" b="1" dirty="0" smtClean="0">
                <a:latin typeface="Candara" pitchFamily="34" charset="0"/>
                <a:ea typeface="+mj-ea"/>
                <a:cs typeface="+mj-cs"/>
              </a:rPr>
              <a:t>присвоено звание Героя Советского Союза (посмертно).</a:t>
            </a:r>
          </a:p>
        </p:txBody>
      </p:sp>
      <p:sp>
        <p:nvSpPr>
          <p:cNvPr id="11266" name="AutoShape 2" descr="Отсканированный докумен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68" name="AutoShape 4" descr="Отсканированный докумен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70" name="AutoShape 6" descr="https://cdnc.pamyat-naroda.ru/podvig/VS/421/033-0686046-0045+010-0042/0000002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271" name="Picture 7" descr="D:\по работе Медведево\презентации\ВОЕННЫЕ\Яналов\Указ.jpg"/>
          <p:cNvPicPr>
            <a:picLocks noChangeAspect="1" noChangeArrowheads="1"/>
          </p:cNvPicPr>
          <p:nvPr/>
        </p:nvPicPr>
        <p:blipFill>
          <a:blip r:embed="rId3" cstate="print">
            <a:lum bright="10000" contrast="30000"/>
          </a:blip>
          <a:srcRect/>
          <a:stretch>
            <a:fillRect/>
          </a:stretch>
        </p:blipFill>
        <p:spPr bwMode="auto">
          <a:xfrm>
            <a:off x="632521" y="620688"/>
            <a:ext cx="4030924" cy="5616624"/>
          </a:xfrm>
          <a:prstGeom prst="rect">
            <a:avLst/>
          </a:prstGeom>
          <a:noFill/>
        </p:spPr>
      </p:pic>
      <p:pic>
        <p:nvPicPr>
          <p:cNvPr id="11272" name="Picture 8" descr="D:\по работе Медведево\презентации\ВОЕННЫЕ\Яналов\указ2.jpg"/>
          <p:cNvPicPr>
            <a:picLocks noChangeAspect="1" noChangeArrowheads="1"/>
          </p:cNvPicPr>
          <p:nvPr/>
        </p:nvPicPr>
        <p:blipFill>
          <a:blip r:embed="rId4" cstate="print">
            <a:lum bright="10000" contrast="20000"/>
          </a:blip>
          <a:srcRect l="1724" t="71103" r="1724" b="3407"/>
          <a:stretch>
            <a:fillRect/>
          </a:stretch>
        </p:blipFill>
        <p:spPr bwMode="auto">
          <a:xfrm>
            <a:off x="200472" y="4077072"/>
            <a:ext cx="4800533" cy="1800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3556" name="Picture 4" descr="https://bumper-stickers.ru/54881-thickbox_default/medal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24808" y="332656"/>
            <a:ext cx="2736304" cy="27363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9842" r="9357"/>
          <a:stretch>
            <a:fillRect/>
          </a:stretch>
        </p:blipFill>
        <p:spPr bwMode="auto">
          <a:xfrm>
            <a:off x="0" y="0"/>
            <a:ext cx="9906000" cy="689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36976" y="548680"/>
            <a:ext cx="4968552" cy="18722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000" b="1" dirty="0" smtClean="0">
                <a:latin typeface="Candara" pitchFamily="34" charset="0"/>
                <a:ea typeface="+mj-ea"/>
                <a:cs typeface="+mj-cs"/>
              </a:rPr>
              <a:t>Также </a:t>
            </a:r>
            <a:r>
              <a:rPr lang="ru-RU" sz="3000" b="1" dirty="0" smtClean="0">
                <a:latin typeface="Candara" pitchFamily="34" charset="0"/>
                <a:ea typeface="+mj-ea"/>
                <a:cs typeface="+mj-cs"/>
              </a:rPr>
              <a:t>А.М. Яналов </a:t>
            </a:r>
            <a:r>
              <a:rPr lang="ru-RU" sz="3000" b="1" dirty="0" smtClean="0">
                <a:latin typeface="Candara" pitchFamily="34" charset="0"/>
                <a:ea typeface="+mj-ea"/>
                <a:cs typeface="+mj-cs"/>
              </a:rPr>
              <a:t>посмертно был награжден Орденом Ленина.</a:t>
            </a:r>
          </a:p>
        </p:txBody>
      </p:sp>
      <p:pic>
        <p:nvPicPr>
          <p:cNvPr id="6" name="Picture 2" descr="http://podvignaroda.ru/filter/filterimage?path=VS/001/033-0793756-0059/00000173.jpg&amp;id=150038379&amp;id1=9adbcfb36a117a9a91e6d972dc408739"/>
          <p:cNvPicPr>
            <a:picLocks noChangeAspect="1" noChangeArrowheads="1"/>
          </p:cNvPicPr>
          <p:nvPr/>
        </p:nvPicPr>
        <p:blipFill>
          <a:blip r:embed="rId3" cstate="print">
            <a:lum bright="10000" contrast="30000"/>
          </a:blip>
          <a:srcRect/>
          <a:stretch>
            <a:fillRect/>
          </a:stretch>
        </p:blipFill>
        <p:spPr bwMode="auto">
          <a:xfrm>
            <a:off x="704528" y="908720"/>
            <a:ext cx="3774212" cy="50733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42" name="Picture 2" descr="https://veryimportantlot.com/cache/lot/9517/40205_1507540524-563x367_width_100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DFFFE"/>
              </a:clrFrom>
              <a:clrTo>
                <a:srgbClr val="FDFF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89104" y="2060848"/>
            <a:ext cx="2304256" cy="4608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9842" r="9357"/>
          <a:stretch>
            <a:fillRect/>
          </a:stretch>
        </p:blipFill>
        <p:spPr bwMode="auto">
          <a:xfrm>
            <a:off x="0" y="0"/>
            <a:ext cx="9906000" cy="689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16496" y="1260043"/>
            <a:ext cx="460851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Candara" pitchFamily="34" charset="0"/>
              </a:rPr>
              <a:t>В Сернуре имя Героя </a:t>
            </a:r>
            <a:r>
              <a:rPr lang="ru-RU" sz="2800" b="1" dirty="0" smtClean="0">
                <a:latin typeface="Candara" pitchFamily="34" charset="0"/>
              </a:rPr>
              <a:t>Советского Союза </a:t>
            </a:r>
            <a:r>
              <a:rPr lang="ru-RU" sz="2800" b="1" dirty="0" smtClean="0">
                <a:latin typeface="Candara" pitchFamily="34" charset="0"/>
              </a:rPr>
              <a:t>А.М.</a:t>
            </a:r>
            <a:r>
              <a:rPr lang="ru-RU" sz="2800" b="1" dirty="0" smtClean="0">
                <a:latin typeface="Candara" pitchFamily="34" charset="0"/>
              </a:rPr>
              <a:t> </a:t>
            </a:r>
            <a:r>
              <a:rPr lang="ru-RU" sz="2800" b="1" dirty="0" smtClean="0">
                <a:latin typeface="Candara" pitchFamily="34" charset="0"/>
              </a:rPr>
              <a:t>Яналова носят улица и Сернурская средняя общеобразовательная школа №1.</a:t>
            </a:r>
          </a:p>
          <a:p>
            <a:pPr algn="ctr"/>
            <a:endParaRPr lang="ru-RU" sz="2800" b="1" dirty="0" smtClean="0">
              <a:latin typeface="Candara" pitchFamily="34" charset="0"/>
            </a:endParaRPr>
          </a:p>
          <a:p>
            <a:pPr algn="ctr"/>
            <a:r>
              <a:rPr lang="ru-RU" sz="2800" b="1" dirty="0" smtClean="0">
                <a:latin typeface="Candara" pitchFamily="34" charset="0"/>
              </a:rPr>
              <a:t>Перед школой установлен бюст героя </a:t>
            </a:r>
          </a:p>
          <a:p>
            <a:pPr algn="ctr"/>
            <a:r>
              <a:rPr lang="ru-RU" sz="2800" b="1" dirty="0" smtClean="0">
                <a:latin typeface="Candara" pitchFamily="34" charset="0"/>
              </a:rPr>
              <a:t>(скульптор Шабердин Ф.П.)</a:t>
            </a:r>
            <a:endParaRPr lang="ru-RU" sz="2800" b="1" dirty="0" smtClean="0">
              <a:latin typeface="Candara" pitchFamily="34" charset="0"/>
            </a:endParaRPr>
          </a:p>
        </p:txBody>
      </p:sp>
      <p:pic>
        <p:nvPicPr>
          <p:cNvPr id="38914" name="Picture 2" descr="http://mari-el.gov.ru/70let_pobeda/PublishingImages/monuments/sernur/sernur_2.jpg"/>
          <p:cNvPicPr>
            <a:picLocks noChangeAspect="1" noChangeArrowheads="1"/>
          </p:cNvPicPr>
          <p:nvPr/>
        </p:nvPicPr>
        <p:blipFill>
          <a:blip r:embed="rId3" cstate="print"/>
          <a:srcRect b="15953"/>
          <a:stretch>
            <a:fillRect/>
          </a:stretch>
        </p:blipFill>
        <p:spPr bwMode="auto">
          <a:xfrm>
            <a:off x="5169024" y="1196752"/>
            <a:ext cx="3998218" cy="50405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560512" y="116632"/>
            <a:ext cx="8915400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Память о Герое не уйдет в забвенье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9842" r="9357"/>
          <a:stretch>
            <a:fillRect/>
          </a:stretch>
        </p:blipFill>
        <p:spPr bwMode="auto">
          <a:xfrm>
            <a:off x="0" y="0"/>
            <a:ext cx="9906000" cy="689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16024" y="5229200"/>
            <a:ext cx="94895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Candara" pitchFamily="34" charset="0"/>
              </a:rPr>
              <a:t>6 августа 2016 года в </a:t>
            </a:r>
            <a:r>
              <a:rPr lang="ru-RU" sz="2800" b="1" dirty="0" smtClean="0">
                <a:latin typeface="Candara" pitchFamily="34" charset="0"/>
              </a:rPr>
              <a:t>деревне Тимино Сернурского района открыли </a:t>
            </a:r>
            <a:r>
              <a:rPr lang="ru-RU" sz="2800" b="1" dirty="0" smtClean="0">
                <a:latin typeface="Candara" pitchFamily="34" charset="0"/>
              </a:rPr>
              <a:t>памятный </a:t>
            </a:r>
            <a:r>
              <a:rPr lang="ru-RU" sz="2800" b="1" dirty="0" smtClean="0">
                <a:latin typeface="Candara" pitchFamily="34" charset="0"/>
              </a:rPr>
              <a:t>камень в честь героя и </a:t>
            </a:r>
            <a:r>
              <a:rPr lang="ru-RU" sz="2800" b="1" dirty="0" smtClean="0"/>
              <a:t>назвали </a:t>
            </a:r>
          </a:p>
          <a:p>
            <a:pPr algn="ctr"/>
            <a:r>
              <a:rPr lang="ru-RU" sz="2800" b="1" dirty="0" smtClean="0"/>
              <a:t>его именем </a:t>
            </a:r>
            <a:r>
              <a:rPr lang="ru-RU" sz="2800" b="1" dirty="0" smtClean="0"/>
              <a:t>деревенскую улицу</a:t>
            </a:r>
            <a:r>
              <a:rPr lang="ru-RU" sz="2800" b="1" dirty="0" smtClean="0">
                <a:latin typeface="Candara" pitchFamily="34" charset="0"/>
              </a:rPr>
              <a:t>.</a:t>
            </a:r>
          </a:p>
        </p:txBody>
      </p:sp>
      <p:pic>
        <p:nvPicPr>
          <p:cNvPr id="40962" name="Picture 2" descr="https://www.marpravda.ru/upload/iblock/973/u-pamyatnogo-kamnya-vstal-pochetnyy-karaul-iz-kadeto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68624" y="548680"/>
            <a:ext cx="6747349" cy="44644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9842" r="9357"/>
          <a:stretch>
            <a:fillRect/>
          </a:stretch>
        </p:blipFill>
        <p:spPr bwMode="auto">
          <a:xfrm>
            <a:off x="0" y="0"/>
            <a:ext cx="9906000" cy="689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16024" y="5445224"/>
            <a:ext cx="94895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Candara" pitchFamily="34" charset="0"/>
              </a:rPr>
              <a:t>29 мая 2020 года </a:t>
            </a:r>
            <a:r>
              <a:rPr lang="ru-RU" sz="2800" b="1" dirty="0" smtClean="0">
                <a:latin typeface="Candara" pitchFamily="34" charset="0"/>
              </a:rPr>
              <a:t>в Сернуре прошло торжественное открытие мемориальной доски в память </a:t>
            </a:r>
            <a:r>
              <a:rPr lang="ru-RU" sz="2800" b="1" dirty="0" smtClean="0">
                <a:latin typeface="Candara" pitchFamily="34" charset="0"/>
              </a:rPr>
              <a:t>о Герое.</a:t>
            </a:r>
          </a:p>
        </p:txBody>
      </p:sp>
      <p:pic>
        <p:nvPicPr>
          <p:cNvPr id="4098" name="Picture 2" descr="https://www.marpravda.ru/upload/iblock/46a/IMG_20200529_WA0005.jpg"/>
          <p:cNvPicPr>
            <a:picLocks noChangeAspect="1" noChangeArrowheads="1"/>
          </p:cNvPicPr>
          <p:nvPr/>
        </p:nvPicPr>
        <p:blipFill>
          <a:blip r:embed="rId3" cstate="print">
            <a:lum bright="10000" contrast="10000"/>
          </a:blip>
          <a:srcRect b="10979"/>
          <a:stretch>
            <a:fillRect/>
          </a:stretch>
        </p:blipFill>
        <p:spPr bwMode="auto">
          <a:xfrm>
            <a:off x="632520" y="764703"/>
            <a:ext cx="8640960" cy="43204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9842" r="9357"/>
          <a:stretch>
            <a:fillRect/>
          </a:stretch>
        </p:blipFill>
        <p:spPr bwMode="auto">
          <a:xfrm>
            <a:off x="0" y="0"/>
            <a:ext cx="9906000" cy="689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88504" y="332656"/>
            <a:ext cx="8915400" cy="1584176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latin typeface="Candara" pitchFamily="34" charset="0"/>
                <a:ea typeface="+mn-ea"/>
                <a:cs typeface="+mn-cs"/>
              </a:rPr>
              <a:t>Именем А.М. Яналова названа улица </a:t>
            </a:r>
            <a:br>
              <a:rPr lang="ru-RU" sz="4000" b="1" dirty="0" smtClean="0">
                <a:solidFill>
                  <a:srgbClr val="002060"/>
                </a:solidFill>
                <a:latin typeface="Candara" pitchFamily="34" charset="0"/>
                <a:ea typeface="+mn-ea"/>
                <a:cs typeface="+mn-cs"/>
              </a:rPr>
            </a:br>
            <a:r>
              <a:rPr lang="ru-RU" sz="4000" b="1" dirty="0" smtClean="0">
                <a:solidFill>
                  <a:srgbClr val="002060"/>
                </a:solidFill>
                <a:latin typeface="Candara" pitchFamily="34" charset="0"/>
                <a:ea typeface="+mn-ea"/>
                <a:cs typeface="+mn-cs"/>
              </a:rPr>
              <a:t>в Йошкар-Оле.</a:t>
            </a:r>
            <a:endParaRPr lang="ru-RU" sz="4000" b="1" dirty="0" smtClean="0">
              <a:solidFill>
                <a:srgbClr val="002060"/>
              </a:solidFill>
              <a:latin typeface="Candara" pitchFamily="34" charset="0"/>
              <a:ea typeface="+mn-ea"/>
              <a:cs typeface="+mn-cs"/>
            </a:endParaRPr>
          </a:p>
        </p:txBody>
      </p:sp>
      <p:pic>
        <p:nvPicPr>
          <p:cNvPr id="3074" name="Picture 2" descr="https://mtdata.ru/u17/photo33D0/20755423884-0/original.jpg"/>
          <p:cNvPicPr>
            <a:picLocks noChangeAspect="1" noChangeArrowheads="1"/>
          </p:cNvPicPr>
          <p:nvPr/>
        </p:nvPicPr>
        <p:blipFill>
          <a:blip r:embed="rId3" cstate="print"/>
          <a:srcRect t="8039" b="22225"/>
          <a:stretch>
            <a:fillRect/>
          </a:stretch>
        </p:blipFill>
        <p:spPr bwMode="auto">
          <a:xfrm>
            <a:off x="632520" y="1988839"/>
            <a:ext cx="8568952" cy="40260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602683" y="6237312"/>
            <a:ext cx="867417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200" b="1" dirty="0" smtClean="0">
                <a:latin typeface="Candara" pitchFamily="34" charset="0"/>
              </a:rPr>
              <a:t>Здание железнодорожного вокзала в Йошкар-Оле на улице Яналова</a:t>
            </a:r>
            <a:endParaRPr lang="ru-RU" sz="2200" b="1" dirty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9842" r="9357"/>
          <a:stretch>
            <a:fillRect/>
          </a:stretch>
        </p:blipFill>
        <p:spPr bwMode="auto">
          <a:xfrm>
            <a:off x="0" y="0"/>
            <a:ext cx="9906000" cy="689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6" name="Picture 2" descr="D:\по работе Медведево\Новая папка\Йошкар-Ола\2019\Герои\IMG_20190422_1749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1234384" y="378865"/>
            <a:ext cx="5402108" cy="68938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560512" y="116632"/>
            <a:ext cx="8915400" cy="1008112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latin typeface="Candara" pitchFamily="34" charset="0"/>
                <a:ea typeface="+mn-ea"/>
                <a:cs typeface="+mn-cs"/>
              </a:rPr>
              <a:t>Аллея Героев в Йошкар-Оле</a:t>
            </a:r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4" cstate="print"/>
          <a:srcRect l="55224" t="23250" r="25959" b="31469"/>
          <a:stretch>
            <a:fillRect/>
          </a:stretch>
        </p:blipFill>
        <p:spPr bwMode="auto">
          <a:xfrm>
            <a:off x="7041232" y="2852936"/>
            <a:ext cx="2376264" cy="32149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9842" r="9357"/>
          <a:stretch>
            <a:fillRect/>
          </a:stretch>
        </p:blipFill>
        <p:spPr bwMode="auto">
          <a:xfrm>
            <a:off x="0" y="0"/>
            <a:ext cx="9906000" cy="689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560512" y="188640"/>
            <a:ext cx="8915400" cy="1008112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latin typeface="Candara" pitchFamily="34" charset="0"/>
                <a:ea typeface="+mn-ea"/>
                <a:cs typeface="+mn-cs"/>
              </a:rPr>
              <a:t>Стенд в Парке Победы в </a:t>
            </a:r>
            <a:r>
              <a:rPr lang="ru-RU" sz="4000" b="1" dirty="0" smtClean="0">
                <a:solidFill>
                  <a:srgbClr val="002060"/>
                </a:solidFill>
                <a:latin typeface="Candara" pitchFamily="34" charset="0"/>
                <a:ea typeface="+mn-ea"/>
                <a:cs typeface="+mn-cs"/>
              </a:rPr>
              <a:t>Йошкар-Оле</a:t>
            </a:r>
          </a:p>
        </p:txBody>
      </p:sp>
      <p:pic>
        <p:nvPicPr>
          <p:cNvPr id="39938" name="Picture 2" descr="D:\по работе Медведево\Новая папка\Йошкар-Ола\2020\Парк Победы\IMG_20200323_151207.jpg"/>
          <p:cNvPicPr>
            <a:picLocks noChangeAspect="1" noChangeArrowheads="1"/>
          </p:cNvPicPr>
          <p:nvPr/>
        </p:nvPicPr>
        <p:blipFill>
          <a:blip r:embed="rId3" cstate="print"/>
          <a:srcRect l="5309" r="3913" b="27346"/>
          <a:stretch>
            <a:fillRect/>
          </a:stretch>
        </p:blipFill>
        <p:spPr bwMode="auto">
          <a:xfrm>
            <a:off x="656574" y="1208962"/>
            <a:ext cx="8616906" cy="51723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9842" r="9357"/>
          <a:stretch>
            <a:fillRect/>
          </a:stretch>
        </p:blipFill>
        <p:spPr bwMode="auto">
          <a:xfrm>
            <a:off x="0" y="0"/>
            <a:ext cx="9906000" cy="689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 descr="Мемориальная доска Яналову Андрею Михайловичу. Калининград, ноябрь 2017"/>
          <p:cNvPicPr>
            <a:picLocks noChangeAspect="1" noChangeArrowheads="1"/>
          </p:cNvPicPr>
          <p:nvPr/>
        </p:nvPicPr>
        <p:blipFill>
          <a:blip r:embed="rId3" cstate="print"/>
          <a:srcRect l="3169" r="3677"/>
          <a:stretch>
            <a:fillRect/>
          </a:stretch>
        </p:blipFill>
        <p:spPr bwMode="auto">
          <a:xfrm>
            <a:off x="416496" y="1975225"/>
            <a:ext cx="5472608" cy="44061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88504" y="260648"/>
            <a:ext cx="8915400" cy="1584176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latin typeface="Candara" pitchFamily="34" charset="0"/>
                <a:ea typeface="+mn-ea"/>
                <a:cs typeface="+mn-cs"/>
              </a:rPr>
              <a:t>Именем А.М. Яналова названа улица </a:t>
            </a:r>
            <a:br>
              <a:rPr lang="ru-RU" sz="4000" b="1" dirty="0" smtClean="0">
                <a:solidFill>
                  <a:srgbClr val="002060"/>
                </a:solidFill>
                <a:latin typeface="Candara" pitchFamily="34" charset="0"/>
                <a:ea typeface="+mn-ea"/>
                <a:cs typeface="+mn-cs"/>
              </a:rPr>
            </a:br>
            <a:r>
              <a:rPr lang="ru-RU" sz="4000" b="1" dirty="0" smtClean="0">
                <a:solidFill>
                  <a:srgbClr val="002060"/>
                </a:solidFill>
                <a:latin typeface="Candara" pitchFamily="34" charset="0"/>
                <a:ea typeface="+mn-ea"/>
                <a:cs typeface="+mn-cs"/>
              </a:rPr>
              <a:t>в Калининграде.</a:t>
            </a:r>
            <a:endParaRPr lang="ru-RU" sz="4000" b="1" dirty="0" smtClean="0">
              <a:solidFill>
                <a:srgbClr val="002060"/>
              </a:solidFill>
              <a:latin typeface="Candara" pitchFamily="34" charset="0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04656" y="3401124"/>
            <a:ext cx="37288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latin typeface="Candara" pitchFamily="34" charset="0"/>
              </a:rPr>
              <a:t>Мемориальная доска </a:t>
            </a:r>
          </a:p>
          <a:p>
            <a:pPr algn="ctr"/>
            <a:r>
              <a:rPr lang="ru-RU" sz="2200" b="1" dirty="0" smtClean="0">
                <a:latin typeface="Candara" pitchFamily="34" charset="0"/>
              </a:rPr>
              <a:t>в Калининграде </a:t>
            </a:r>
          </a:p>
          <a:p>
            <a:pPr algn="ctr"/>
            <a:r>
              <a:rPr lang="ru-RU" sz="2200" b="1" dirty="0" smtClean="0">
                <a:latin typeface="Candara" pitchFamily="34" charset="0"/>
              </a:rPr>
              <a:t>(ул</a:t>
            </a:r>
            <a:r>
              <a:rPr lang="ru-RU" sz="2200" b="1" dirty="0" smtClean="0">
                <a:latin typeface="Candara" pitchFamily="34" charset="0"/>
              </a:rPr>
              <a:t>. Лейтенанта Яналова, </a:t>
            </a:r>
            <a:r>
              <a:rPr lang="ru-RU" sz="2200" b="1" dirty="0" smtClean="0">
                <a:latin typeface="Candara" pitchFamily="34" charset="0"/>
              </a:rPr>
              <a:t>2а)</a:t>
            </a:r>
            <a:endParaRPr lang="ru-RU" sz="2200" b="1" dirty="0" smtClean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9842" r="9357"/>
          <a:stretch>
            <a:fillRect/>
          </a:stretch>
        </p:blipFill>
        <p:spPr bwMode="auto">
          <a:xfrm>
            <a:off x="0" y="0"/>
            <a:ext cx="9906000" cy="689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60512" y="404664"/>
            <a:ext cx="6912768" cy="417646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800" b="1" dirty="0" smtClean="0">
                <a:latin typeface="Candara" pitchFamily="34" charset="0"/>
              </a:rPr>
              <a:t>Пускай сердца, волнуясь, замирают,</a:t>
            </a:r>
            <a:endParaRPr lang="ru-RU" sz="2800" dirty="0" smtClean="0">
              <a:latin typeface="Candara" pitchFamily="34" charset="0"/>
            </a:endParaRPr>
          </a:p>
          <a:p>
            <a:pPr>
              <a:buNone/>
            </a:pPr>
            <a:r>
              <a:rPr lang="ru-RU" sz="2800" b="1" dirty="0" smtClean="0">
                <a:latin typeface="Candara" pitchFamily="34" charset="0"/>
              </a:rPr>
              <a:t>Когда в дорогу горны позовут,</a:t>
            </a:r>
            <a:endParaRPr lang="ru-RU" sz="2800" dirty="0" smtClean="0">
              <a:latin typeface="Candara" pitchFamily="34" charset="0"/>
            </a:endParaRPr>
          </a:p>
          <a:p>
            <a:pPr>
              <a:buNone/>
            </a:pPr>
            <a:r>
              <a:rPr lang="ru-RU" sz="2800" b="1" dirty="0" smtClean="0">
                <a:latin typeface="Candara" pitchFamily="34" charset="0"/>
              </a:rPr>
              <a:t>Герои никогда не умирают,</a:t>
            </a:r>
            <a:endParaRPr lang="ru-RU" sz="2800" dirty="0" smtClean="0">
              <a:latin typeface="Candara" pitchFamily="34" charset="0"/>
            </a:endParaRPr>
          </a:p>
          <a:p>
            <a:pPr>
              <a:buNone/>
            </a:pPr>
            <a:r>
              <a:rPr lang="ru-RU" sz="2800" b="1" dirty="0" smtClean="0">
                <a:latin typeface="Candara" pitchFamily="34" charset="0"/>
              </a:rPr>
              <a:t>Герои в нашей памяти живут.</a:t>
            </a:r>
            <a:endParaRPr lang="ru-RU" sz="2800" dirty="0" smtClean="0">
              <a:latin typeface="Candara" pitchFamily="34" charset="0"/>
            </a:endParaRPr>
          </a:p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Вы в битву шли, не думая о славе,</a:t>
            </a:r>
            <a:endParaRPr lang="ru-RU" sz="2800" dirty="0" smtClean="0">
              <a:latin typeface="Candara" pitchFamily="34" charset="0"/>
            </a:endParaRPr>
          </a:p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Вы Родину спасали в грозный час.</a:t>
            </a:r>
            <a:endParaRPr lang="ru-RU" sz="2800" dirty="0" smtClean="0">
              <a:latin typeface="Candara" pitchFamily="34" charset="0"/>
            </a:endParaRPr>
          </a:p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И нынче не забыт в родной державе</a:t>
            </a:r>
            <a:endParaRPr lang="ru-RU" sz="2800" dirty="0" smtClean="0">
              <a:latin typeface="Candara" pitchFamily="34" charset="0"/>
            </a:endParaRPr>
          </a:p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Бессмертный подвиг каждого из вас.</a:t>
            </a:r>
            <a:endParaRPr lang="ru-RU" sz="2800" dirty="0" smtClean="0">
              <a:latin typeface="Candara" pitchFamily="34" charset="0"/>
            </a:endParaRPr>
          </a:p>
        </p:txBody>
      </p:sp>
      <p:pic>
        <p:nvPicPr>
          <p:cNvPr id="2052" name="Picture 4" descr="https://www.mir-faleristiki.ru/components/com_jshopping/files/img_products/full_0a77bd_d5f5e33f406748adb254a3d759f4ca0c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rcRect l="15685" r="7996"/>
          <a:stretch>
            <a:fillRect/>
          </a:stretch>
        </p:blipFill>
        <p:spPr bwMode="auto">
          <a:xfrm>
            <a:off x="6192688" y="548680"/>
            <a:ext cx="3584848" cy="3688220"/>
          </a:xfrm>
          <a:prstGeom prst="rect">
            <a:avLst/>
          </a:prstGeom>
          <a:noFill/>
        </p:spPr>
      </p:pic>
      <p:sp>
        <p:nvSpPr>
          <p:cNvPr id="7" name="Содержимое 2"/>
          <p:cNvSpPr txBox="1">
            <a:spLocks/>
          </p:cNvSpPr>
          <p:nvPr/>
        </p:nvSpPr>
        <p:spPr>
          <a:xfrm>
            <a:off x="2000672" y="4581128"/>
            <a:ext cx="6912768" cy="22768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Мы вспоминаем вас, как самых близких.</a:t>
            </a: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Идут года, иные времена,</a:t>
            </a: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Но в городах и сёлах – обелиски.</a:t>
            </a: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И ваши дорогие имена!</a:t>
            </a: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418654"/>
            <a:ext cx="8915400" cy="778098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latin typeface="Candara" pitchFamily="34" charset="0"/>
                <a:ea typeface="+mn-ea"/>
                <a:cs typeface="+mn-cs"/>
              </a:rPr>
              <a:t>Источники</a:t>
            </a:r>
            <a:endParaRPr lang="ru-RU" sz="4000" b="1" dirty="0">
              <a:solidFill>
                <a:srgbClr val="002060"/>
              </a:solidFill>
              <a:latin typeface="Candara" pitchFamily="34" charset="0"/>
              <a:ea typeface="+mn-ea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4488" y="1379908"/>
            <a:ext cx="9217024" cy="5001420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 smtClean="0">
                <a:hlinkClick r:id="rId2"/>
              </a:rPr>
              <a:t>http://podvignaroda.ru/?#</a:t>
            </a:r>
            <a:r>
              <a:rPr lang="en-US" sz="2800" dirty="0" smtClean="0">
                <a:hlinkClick r:id="rId2"/>
              </a:rPr>
              <a:t>id=150038380&amp;tab=navDetailManAward</a:t>
            </a:r>
            <a:r>
              <a:rPr lang="ru-RU" sz="2800" dirty="0" smtClean="0"/>
              <a:t> </a:t>
            </a:r>
            <a:r>
              <a:rPr lang="ru-RU" sz="2800" dirty="0" smtClean="0"/>
              <a:t>– </a:t>
            </a:r>
            <a:r>
              <a:rPr lang="ru-RU" sz="2400" b="1" dirty="0" smtClean="0">
                <a:latin typeface="Candara" pitchFamily="34" charset="0"/>
              </a:rPr>
              <a:t>страница Героя на сайте «Подвиг народа»</a:t>
            </a:r>
          </a:p>
          <a:p>
            <a:r>
              <a:rPr lang="en-US" sz="2800" dirty="0" smtClean="0">
                <a:hlinkClick r:id="rId3"/>
              </a:rPr>
              <a:t>http://</a:t>
            </a:r>
            <a:r>
              <a:rPr lang="en-US" sz="2800" dirty="0" smtClean="0">
                <a:hlinkClick r:id="rId3"/>
              </a:rPr>
              <a:t>www.warheroes.ru/hero/hero.asp?Hero_id=8132</a:t>
            </a:r>
            <a:endParaRPr lang="ru-RU" sz="2800" dirty="0" smtClean="0"/>
          </a:p>
          <a:p>
            <a:r>
              <a:rPr lang="en-US" sz="2800" dirty="0" smtClean="0">
                <a:hlinkClick r:id="rId4"/>
              </a:rPr>
              <a:t>https://</a:t>
            </a:r>
            <a:r>
              <a:rPr lang="en-US" sz="2800" dirty="0" smtClean="0">
                <a:hlinkClick r:id="rId4"/>
              </a:rPr>
              <a:t>www.marpravda.ru/news/vsja-respyblika/v-sernurskom-rayone-mariy-el-poyavilas-memorialnaya-doska-geroyu-sovetskogo-soyuza-andreyu-yanalovu</a:t>
            </a:r>
            <a:r>
              <a:rPr lang="ru-RU" sz="2800" dirty="0" smtClean="0"/>
              <a:t> </a:t>
            </a:r>
          </a:p>
          <a:p>
            <a:r>
              <a:rPr lang="en-US" sz="2800" dirty="0" smtClean="0">
                <a:hlinkClick r:id="rId5"/>
              </a:rPr>
              <a:t>https://www.marpravda.ru/news/society/v-mariy-el-na-ego-maloy-rodine-uvekovechili-pamyat-geroya-sovetskogo-soyuza-video</a:t>
            </a:r>
            <a:r>
              <a:rPr lang="en-US" sz="2800" dirty="0" smtClean="0">
                <a:hlinkClick r:id="rId5"/>
              </a:rPr>
              <a:t>/</a:t>
            </a:r>
            <a:r>
              <a:rPr lang="ru-RU" sz="2800" dirty="0" smtClean="0"/>
              <a:t> </a:t>
            </a:r>
          </a:p>
          <a:p>
            <a:r>
              <a:rPr lang="en-US" sz="2800" dirty="0" smtClean="0">
                <a:hlinkClick r:id="rId6"/>
              </a:rPr>
              <a:t>http://</a:t>
            </a:r>
            <a:r>
              <a:rPr lang="en-US" sz="2800" dirty="0" smtClean="0">
                <a:hlinkClick r:id="rId6"/>
              </a:rPr>
              <a:t>mari-el.gov.ru/70let_pobeda/pages/monuments_sernur.aspx</a:t>
            </a:r>
            <a:r>
              <a:rPr lang="ru-RU" sz="2800" dirty="0" smtClean="0"/>
              <a:t> </a:t>
            </a:r>
          </a:p>
          <a:p>
            <a:r>
              <a:rPr lang="en-US" sz="2800" dirty="0" smtClean="0">
                <a:hlinkClick r:id="rId7"/>
              </a:rPr>
              <a:t>https://</a:t>
            </a:r>
            <a:r>
              <a:rPr lang="en-US" sz="2800" dirty="0" smtClean="0">
                <a:hlinkClick r:id="rId7"/>
              </a:rPr>
              <a:t>www.prussia39.ru/memory/show_photoep.php?phid=10676&amp;wid=20465</a:t>
            </a:r>
            <a:r>
              <a:rPr lang="ru-RU" sz="2800" dirty="0" smtClean="0"/>
              <a:t> </a:t>
            </a:r>
          </a:p>
          <a:p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960</TotalTime>
  <Words>539</Words>
  <Application>Microsoft Office PowerPoint</Application>
  <PresentationFormat>Лист A4 (210x297 мм)</PresentationFormat>
  <Paragraphs>58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«Навеки в памяти людской»</vt:lpstr>
      <vt:lpstr>Наши земляки на полях сражений</vt:lpstr>
      <vt:lpstr>ЯНАЛОВ Андрей Михайлович (1920 - 1945)</vt:lpstr>
      <vt:lpstr>Андрей Михайлович Яналов родился 6 августа 1920 года в деревне Лапка Памаш ныне Сернурского района Республики Марий Эл  в семье крестьянина.  Мариец.  Окончил 6 классов, курсы трактористов. Работал в колхозе плугарем-прицепщиком, затем трактористом.</vt:lpstr>
      <vt:lpstr>В 1940 году был призван в Красную Армию. Служил в артиллерийском полку в городе Винница (Украина), окончил полковую школу. Сержант Яналов был наводчиком орудия, командиром отделения огневого взвода. Участник Великой Отечественной войны  с октября 1941 года.</vt:lpstr>
      <vt:lpstr>Стал агитатором дивизиона, в 1943 году вступил   в ВКП(б). В начале 1944 года заместитель комсорга дивизиона сержант Яналов был направлен на курсы политработников.</vt:lpstr>
      <vt:lpstr>Комсорг все время находился в наступающих подразделениях. Неоднократно вместе  с солдатами ходил в атаки, заражая их  своей энергией, смелостью и отвагой.  Отличился в боях при штурме города Кенигсберга (ныне - Калининград).</vt:lpstr>
      <vt:lpstr>Из наградного листа героя:  «В период боев за город Кенигсберг тов. Яналов правильно расставил комсомольские силы в  батальоне. При штурме  г. Кенигсберг Яналов, находясь непосредственно в боевых порядках батальона, первым встал с криком «Ура!» в атаку, лично уничтожил 21 немецкого солдата, 2 офицеров. Своим подвигом увлек остальную массу на выполнение поставленной боевой задачи.  В уличных боях за квартал 281 первым ворвался в расположение противника и в рукопашной схватке уничтожил 6 немецких солдат. Забросал дот, занятый немцами, и амбразуру гранатами, уничтожил 7 солдат противника, подавил огонь двух станковых пулеметов. В том бою тов. Яналов пал смертью храбрых».</vt:lpstr>
      <vt:lpstr>Похоронен А.М. Яналов в Калининграде (улица Комсомольская) в братской могиле № 470. </vt:lpstr>
      <vt:lpstr>Слайд 10</vt:lpstr>
      <vt:lpstr>Слайд 11</vt:lpstr>
      <vt:lpstr>Слайд 12</vt:lpstr>
      <vt:lpstr>Слайд 13</vt:lpstr>
      <vt:lpstr>Слайд 14</vt:lpstr>
      <vt:lpstr>Именем А.М. Яналова названа улица  в Йошкар-Оле.</vt:lpstr>
      <vt:lpstr>Аллея Героев в Йошкар-Оле</vt:lpstr>
      <vt:lpstr>Стенд в Парке Победы в Йошкар-Оле</vt:lpstr>
      <vt:lpstr>Именем А.М. Яналова названа улица  в Калининграде.</vt:lpstr>
      <vt:lpstr>Слайд 19</vt:lpstr>
      <vt:lpstr>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ТЕХПРОМ</dc:creator>
  <cp:lastModifiedBy>ТЕХПРОМ</cp:lastModifiedBy>
  <cp:revision>198</cp:revision>
  <dcterms:created xsi:type="dcterms:W3CDTF">2018-08-20T16:10:33Z</dcterms:created>
  <dcterms:modified xsi:type="dcterms:W3CDTF">2020-08-06T09:32:30Z</dcterms:modified>
</cp:coreProperties>
</file>