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4" r:id="rId2"/>
    <p:sldId id="267" r:id="rId3"/>
    <p:sldId id="298" r:id="rId4"/>
    <p:sldId id="309" r:id="rId5"/>
    <p:sldId id="312" r:id="rId6"/>
    <p:sldId id="297" r:id="rId7"/>
    <p:sldId id="315" r:id="rId8"/>
    <p:sldId id="316" r:id="rId9"/>
    <p:sldId id="317" r:id="rId10"/>
    <p:sldId id="318" r:id="rId11"/>
    <p:sldId id="320" r:id="rId12"/>
    <p:sldId id="319" r:id="rId13"/>
    <p:sldId id="302" r:id="rId14"/>
    <p:sldId id="321" r:id="rId15"/>
    <p:sldId id="286" r:id="rId16"/>
    <p:sldId id="310" r:id="rId17"/>
    <p:sldId id="311" r:id="rId18"/>
    <p:sldId id="303" r:id="rId19"/>
    <p:sldId id="314" r:id="rId20"/>
    <p:sldId id="304" r:id="rId21"/>
    <p:sldId id="313" r:id="rId22"/>
    <p:sldId id="299" r:id="rId23"/>
    <p:sldId id="322" r:id="rId24"/>
    <p:sldId id="308" r:id="rId25"/>
    <p:sldId id="306" r:id="rId2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6683A-13F1-4AB7-B01E-0D900F2B3589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02B70-5AEF-40A5-A32E-5FCEF36E24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02B70-5AEF-40A5-A32E-5FCEF36E24D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02B70-5AEF-40A5-A32E-5FCEF36E24D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02B70-5AEF-40A5-A32E-5FCEF36E24D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02B70-5AEF-40A5-A32E-5FCEF36E24D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02B70-5AEF-40A5-A32E-5FCEF36E24D4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6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55;&#1072;&#1084;&#1103;&#1090;&#1100;_&#1086;_&#1055;._&#1048;._&#1063;&#1072;&#1081;&#1082;&#1086;&#1074;&#1089;&#1082;&#1086;&#1084;" TargetMode="External"/><Relationship Id="rId3" Type="http://schemas.openxmlformats.org/officeDocument/2006/relationships/hyperlink" Target="http://www.tchaikov.ru/" TargetMode="External"/><Relationship Id="rId7" Type="http://schemas.openxmlformats.org/officeDocument/2006/relationships/hyperlink" Target="https://artchive.ru/artists/27801~Jurij_Antonovich_Khmeletskij/works/547258~Chajkovskij_PI_6ja_Simfonija_Kh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citaty.net/avtory/piotr-ilich-chaikovskii/" TargetMode="External"/><Relationship Id="rId5" Type="http://schemas.openxmlformats.org/officeDocument/2006/relationships/hyperlink" Target="https://tchaikovsky.house/&#1087;-&#1080;-&#1095;&#1072;&#1081;&#1082;&#1086;&#1074;&#1089;&#1082;&#1080;&#1081;/" TargetMode="External"/><Relationship Id="rId10" Type="http://schemas.openxmlformats.org/officeDocument/2006/relationships/hyperlink" Target="https://ria.ru/20150507/1062818650.html" TargetMode="External"/><Relationship Id="rId4" Type="http://schemas.openxmlformats.org/officeDocument/2006/relationships/hyperlink" Target="http://en.tchaikovsky-research.net/pages/Main_Page" TargetMode="External"/><Relationship Id="rId9" Type="http://schemas.openxmlformats.org/officeDocument/2006/relationships/hyperlink" Target="https://dic.academic.ru/dic.nsf/ruwiki/105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Pictures\фоны и картинки\f4ed7d7b7f798db7c47c5ed5a2182631.jpg"/>
          <p:cNvPicPr>
            <a:picLocks noChangeAspect="1" noChangeArrowheads="1"/>
          </p:cNvPicPr>
          <p:nvPr/>
        </p:nvPicPr>
        <p:blipFill>
          <a:blip r:embed="rId2" cstate="print"/>
          <a:srcRect l="27799" r="4386"/>
          <a:stretch>
            <a:fillRect/>
          </a:stretch>
        </p:blipFill>
        <p:spPr bwMode="auto">
          <a:xfrm>
            <a:off x="0" y="-1"/>
            <a:ext cx="9921552" cy="6858001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92960" y="3888432"/>
            <a:ext cx="5025008" cy="285293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ГЕНИЙ</a:t>
            </a:r>
            <a:b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</a:b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русской</a:t>
            </a:r>
            <a:b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</a:b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j-ea"/>
                <a:cs typeface="+mj-cs"/>
              </a:rPr>
              <a:t>музыки</a:t>
            </a:r>
            <a:endParaRPr kumimoji="0" lang="ru-RU" sz="6000" b="1" i="0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504" y="18864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 180-летию со дня рождения П.И. Чайковского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1988" name="Picture 4" descr="https://www.classicalmusicnews.ru/wp-content/uploads/2015/03/Na-prazdnovanie-175-letiya-so-dnya-rozhdeniya-P.-I.-CHaykovskogo-iz-byudzheta-goroda-budet-vyideleno-6-mln-rubl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1484784"/>
            <a:ext cx="3486932" cy="44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3" descr="http://cliparts.co/cliparts/Acb/r9y/Acbr9yAK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380492" y="1880828"/>
            <a:ext cx="482453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4127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  <a:t>Чайковский Петр Ильич</a:t>
            </a:r>
            <a:br>
              <a:rPr lang="ru-RU" b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ndara" pitchFamily="34" charset="0"/>
              </a:rPr>
              <a:t>(1840 - 1893)</a:t>
            </a:r>
            <a:endParaRPr lang="ru-RU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6576" y="1340768"/>
            <a:ext cx="7560840" cy="1080120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r>
              <a:rPr lang="ru-RU" sz="3000" b="1" dirty="0" smtClean="0">
                <a:latin typeface="Candara" pitchFamily="34" charset="0"/>
              </a:rPr>
              <a:t>Выдающийся русский композитор, педагог, дирижёр и музыкальный критик</a:t>
            </a:r>
          </a:p>
        </p:txBody>
      </p:sp>
      <p:sp>
        <p:nvSpPr>
          <p:cNvPr id="15362" name="AutoShape 2" descr="https://cdn.turkaramamotoru.com/uk/musorgskij-modest-petrovich-515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cdn.turkaramamotoru.com/uk/musorgskij-modest-petrovich-515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1136576" y="3573016"/>
            <a:ext cx="4896544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800" b="1" i="1" dirty="0" smtClean="0">
                <a:latin typeface="Candara" pitchFamily="34" charset="0"/>
              </a:rPr>
              <a:t>«Из века в век, из поколения    в поколение переходит наша любовь к Чайковскому, к его прекрасной музыке. И в этом — её бессмертие».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Д. Шостакович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</a:endParaRPr>
          </a:p>
        </p:txBody>
      </p:sp>
      <p:pic>
        <p:nvPicPr>
          <p:cNvPr id="37890" name="Picture 2" descr="https://musicseasons.org/wp-content/uploads/Chaikovsky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3481" y="2492896"/>
            <a:ext cx="2855983" cy="4104456"/>
          </a:xfrm>
          <a:prstGeom prst="rect">
            <a:avLst/>
          </a:prstGeom>
          <a:noFill/>
        </p:spPr>
      </p:pic>
      <p:pic>
        <p:nvPicPr>
          <p:cNvPr id="25603" name="Picture 3" descr="http://cliparts.co/cliparts/Acb/r9y/Acbr9yAK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529064" y="2996953"/>
            <a:ext cx="4392488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04528" y="54868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andara" pitchFamily="34" charset="0"/>
              </a:rPr>
              <a:t>Пётр Ильич Чайковский родился 7 мая 1840 г. в поселке Воткинск (ныне город в Удмуртской Республике). 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44034" name="Picture 2" descr="https://udmurt.media/upload/iblock/4eb/4eb6df6d268bc641b38642cd3331b5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7" y="1844824"/>
            <a:ext cx="9223023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208584" y="5877272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В доме, где </a:t>
            </a:r>
            <a:r>
              <a:rPr lang="ru-RU" sz="2000" b="1" dirty="0" smtClean="0">
                <a:latin typeface="Candara" pitchFamily="34" charset="0"/>
              </a:rPr>
              <a:t>родился и провёл детские годы композитор</a:t>
            </a:r>
            <a:r>
              <a:rPr lang="ru-RU" sz="2000" b="1" dirty="0" smtClean="0">
                <a:latin typeface="Candara" pitchFamily="34" charset="0"/>
              </a:rPr>
              <a:t>, </a:t>
            </a:r>
            <a:r>
              <a:rPr lang="ru-RU" sz="2000" b="1" dirty="0" smtClean="0">
                <a:latin typeface="Candara" pitchFamily="34" charset="0"/>
              </a:rPr>
              <a:t>теперь мемориальный музей-усадьба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pic>
        <p:nvPicPr>
          <p:cNvPr id="43010" name="Picture 2" descr="https://upload.wikimedia.org/wikipedia/ru/thumb/1/12/%D0%A0%D0%BE%D0%B4%D0%B8%D1%82%D0%B5%D0%BB%D0%B8_%D0%A7%D0%B0%D0%B9%D0%BA%D0%BE%D0%B2%D1%81%D0%BA%D0%BE%D0%B3%D0%BE.jpg/280px-%D0%A0%D0%BE%D0%B4%D0%B8%D1%82%D0%B5%D0%BB%D0%B8_%D0%A7%D0%B0%D0%B9%D0%BA%D0%BE%D0%B2%D1%81%D0%BA%D0%BE%D0%B3%D0%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0712" y="332656"/>
            <a:ext cx="5328592" cy="33494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704528" y="4000996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Илья Петрович Чайковский (1795 - 1880), отец композитора, был горным инженером, директором Камско-Воткинского сталелитейного завода.</a:t>
            </a:r>
          </a:p>
          <a:p>
            <a:r>
              <a:rPr lang="ru-RU" sz="2400" b="1" dirty="0" smtClean="0">
                <a:latin typeface="Candara" pitchFamily="34" charset="0"/>
              </a:rPr>
              <a:t>Александра Андреевна </a:t>
            </a:r>
            <a:r>
              <a:rPr lang="ru-RU" sz="2400" b="1" dirty="0" err="1" smtClean="0">
                <a:latin typeface="Candara" pitchFamily="34" charset="0"/>
              </a:rPr>
              <a:t>Ассиер</a:t>
            </a:r>
            <a:r>
              <a:rPr lang="ru-RU" sz="2400" b="1" dirty="0" smtClean="0">
                <a:latin typeface="Candara" pitchFamily="34" charset="0"/>
              </a:rPr>
              <a:t> (1812 - 1854), мать композитора, окончила Училище женских сирот, где обучалась риторике, арифметике, географии, литературе и иностранным языкам.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04528" y="594928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Семья Чайковских. Петр – крайний слева.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37890" name="Picture 2" descr="http://en.tchaikovsky-research.net/images/thumb/3/37/Photo001.gif/300px-Photo0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404664"/>
            <a:ext cx="4464496" cy="5416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953000" y="764704"/>
            <a:ext cx="4392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семье Чайковских было шестеро детей: старший — Николай, второй сын — Пётр, Ипполит и младшая сестра Александра, позже родились близнецы Модест и Анатолий. Кроме того, в большом доме всегда жили родственники И.П. Чайковского, а позже и гувернантка детей, француженка </a:t>
            </a:r>
            <a:r>
              <a:rPr lang="ru-RU" sz="2400" b="1" dirty="0" err="1" smtClean="0">
                <a:latin typeface="Candara" pitchFamily="34" charset="0"/>
              </a:rPr>
              <a:t>Фанни</a:t>
            </a:r>
            <a:r>
              <a:rPr lang="ru-RU" sz="2400" b="1" dirty="0" smtClean="0">
                <a:latin typeface="Candara" pitchFamily="34" charset="0"/>
              </a:rPr>
              <a:t> </a:t>
            </a:r>
            <a:r>
              <a:rPr lang="ru-RU" sz="2400" b="1" dirty="0" err="1" smtClean="0">
                <a:latin typeface="Candara" pitchFamily="34" charset="0"/>
              </a:rPr>
              <a:t>Дюрбах</a:t>
            </a:r>
            <a:r>
              <a:rPr lang="ru-RU" sz="2400" b="1" dirty="0" smtClean="0">
                <a:latin typeface="Candara" pitchFamily="34" charset="0"/>
              </a:rPr>
              <a:t>, которую встретили как члена семьи.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76536" y="548680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Родители Петра Ильича любили музыку: его отец в юности играл на флейте, а мать когда-то играла на арфе</a:t>
            </a:r>
            <a:r>
              <a:rPr lang="ru-RU" sz="2400" b="1" baseline="30000" dirty="0" smtClean="0">
                <a:latin typeface="Candara" pitchFamily="34" charset="0"/>
              </a:rPr>
              <a:t> </a:t>
            </a:r>
            <a:r>
              <a:rPr lang="ru-RU" sz="2400" b="1" dirty="0" smtClean="0">
                <a:latin typeface="Candara" pitchFamily="34" charset="0"/>
              </a:rPr>
              <a:t>и фортепиано, а также пела  романсы.</a:t>
            </a:r>
          </a:p>
          <a:p>
            <a:r>
              <a:rPr lang="ru-RU" sz="2400" b="1" dirty="0" smtClean="0">
                <a:latin typeface="Candara" pitchFamily="34" charset="0"/>
              </a:rPr>
              <a:t>Пётр Ильич брал уроки игры на рояле у крепостной Марьи Пальчиковой. Он не только был талантлив в музыке, но и сочинял стихи.</a:t>
            </a:r>
          </a:p>
        </p:txBody>
      </p:sp>
      <p:pic>
        <p:nvPicPr>
          <p:cNvPr id="45058" name="Picture 2" descr="https://tchaikovskyhome.ru/uploads/block/block-NTcxODg3NDgzMDM-286x195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232920" y="2996950"/>
            <a:ext cx="4752528" cy="3240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48072" y="4149080"/>
            <a:ext cx="3440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Гордость музея </a:t>
            </a:r>
          </a:p>
          <a:p>
            <a:pPr algn="r"/>
            <a:r>
              <a:rPr lang="ru-RU" sz="2000" b="1" dirty="0" smtClean="0">
                <a:latin typeface="Candara" pitchFamily="34" charset="0"/>
              </a:rPr>
              <a:t>в Воткинске – ученический рояль П.И. Чайковского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4488" y="5345921"/>
            <a:ext cx="3744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П.И. Чайковский в форме воспитанника Училища правоведения, 1859 г.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36866" name="Picture 2" descr="Следующа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764704"/>
            <a:ext cx="3600400" cy="4577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088904" y="908720"/>
            <a:ext cx="56886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1848 году отец Чайковского вышел      в отставку и вместе с семьей переехал  в Москву, а затем в Петербург. Там Петр поступил в Императорское училище правоведения — родители хотели, чтобы он получил юридическое образование. Однако в то же время будущий композитор продолжил заниматься музыкой. Вместе с матерью Чайковский часто бывал на балетах и операх в петербургских театрах.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60512" y="516736"/>
            <a:ext cx="56166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1855—1858 годах Пётр Ильич брал уроки игры на фортепиано у знаменитого немецкого пианиста Рудольфа Кюндингера. </a:t>
            </a:r>
          </a:p>
          <a:p>
            <a:r>
              <a:rPr lang="ru-RU" sz="2400" b="1" dirty="0" smtClean="0">
                <a:latin typeface="Candara" pitchFamily="34" charset="0"/>
              </a:rPr>
              <a:t>Чайковский вспоминал: </a:t>
            </a:r>
            <a:r>
              <a:rPr lang="ru-RU" sz="2400" b="1" i="1" dirty="0" smtClean="0">
                <a:latin typeface="Candara" pitchFamily="34" charset="0"/>
              </a:rPr>
              <a:t>«Каждое воскресенье я проводил с ним час и делал быстрый прогресс в игре на фортепиано. Он был первым, кто стал брать меня с собой на концерты».</a:t>
            </a:r>
            <a:endParaRPr lang="ru-RU" sz="2400" b="1" i="1" dirty="0">
              <a:latin typeface="Candara" pitchFamily="34" charset="0"/>
            </a:endParaRPr>
          </a:p>
        </p:txBody>
      </p:sp>
      <p:pic>
        <p:nvPicPr>
          <p:cNvPr id="65538" name="Picture 2" descr="Rudolph-Kuendinger.jpg"/>
          <p:cNvPicPr>
            <a:picLocks noChangeAspect="1" noChangeArrowheads="1"/>
          </p:cNvPicPr>
          <p:nvPr/>
        </p:nvPicPr>
        <p:blipFill>
          <a:blip r:embed="rId3" cstate="print"/>
          <a:srcRect b="14084"/>
          <a:stretch>
            <a:fillRect/>
          </a:stretch>
        </p:blipFill>
        <p:spPr bwMode="auto">
          <a:xfrm>
            <a:off x="6222141" y="908720"/>
            <a:ext cx="3195355" cy="439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5540" name="Picture 4" descr="https://thumbs.dreamstime.com/b/%D1%80%D0%BE%D1%8F%D0%BB%D1%8C-1556305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6656" y="3933056"/>
            <a:ext cx="2420731" cy="269608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249144" y="5445224"/>
            <a:ext cx="30934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Рудольф Васильевич Кюндингер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48944" y="1412776"/>
            <a:ext cx="4968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После окончания учёбы Чайковский работал в Министерстве юстиции, где вёл дела крестьян. В свободное время он ходил в театр и музицировал. </a:t>
            </a:r>
          </a:p>
          <a:p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В 1861 году Чайковский впервые побывал за границей в качестве переводчика, где посетил Гамбург, Берлин, Антверпен, Брюссель, Париж, Остенде и Лондон.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67586" name="Picture 2" descr="File:Youngtcha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764704"/>
            <a:ext cx="3384376" cy="51084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60512" y="5949280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ndara" pitchFamily="34" charset="0"/>
              </a:rPr>
              <a:t>Петр Чайковский, начало 1860-х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44888" y="260648"/>
            <a:ext cx="56166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 сентября 1861 года Чайковский посещал занятия Антона Рубинштейна при Русском музыкальном обществе (РМО), а в 1862 году стал одним из первых студентов только что открывшейся Санкт-Петербургской консерватории.</a:t>
            </a:r>
          </a:p>
          <a:p>
            <a:r>
              <a:rPr lang="ru-RU" sz="2400" b="1" dirty="0" smtClean="0">
                <a:latin typeface="Candara" pitchFamily="34" charset="0"/>
              </a:rPr>
              <a:t>В 1863 году он уволился со службы и сосредоточился на творчестве.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68610" name="Picture 2" descr="https://upload.wikimedia.org/wikipedia/commons/thumb/0/0b/Rubinstein_Anton_Grigorevich.jpg/220px-Rubinstein_Anton_Grigorevi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568" y="404663"/>
            <a:ext cx="2304256" cy="3299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60512" y="3789040"/>
            <a:ext cx="3168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Антон Григорьевич Рубинштейн, композитор, пианист, дирижер, музыкальный педагог</a:t>
            </a:r>
          </a:p>
        </p:txBody>
      </p:sp>
      <p:pic>
        <p:nvPicPr>
          <p:cNvPr id="68612" name="Picture 4" descr="01. Внешний вид здания консерватории и часть Театральной площади"/>
          <p:cNvPicPr>
            <a:picLocks noChangeAspect="1" noChangeArrowheads="1"/>
          </p:cNvPicPr>
          <p:nvPr/>
        </p:nvPicPr>
        <p:blipFill>
          <a:blip r:embed="rId4" cstate="print"/>
          <a:srcRect t="6490"/>
          <a:stretch>
            <a:fillRect/>
          </a:stretch>
        </p:blipFill>
        <p:spPr bwMode="auto">
          <a:xfrm>
            <a:off x="4232920" y="3717032"/>
            <a:ext cx="4605285" cy="2896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6496" y="404664"/>
            <a:ext cx="59766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1866 году вскоре после окончания консерватории Чайковским (с большой серебряной медалью, высшей наградой), Рубинштейн приглашает его в Москву – теперь уже преподавать основы сочинения, гармонии, теории музыки и оркестровки.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7" name="Picture 4" descr="http://en.tchaikovsky-research.net/images/thumb/a/ae/Photo011.gif/300px-Photo011.gif"/>
          <p:cNvPicPr>
            <a:picLocks noChangeAspect="1" noChangeArrowheads="1"/>
          </p:cNvPicPr>
          <p:nvPr/>
        </p:nvPicPr>
        <p:blipFill>
          <a:blip r:embed="rId3" cstate="print"/>
          <a:srcRect l="8216" t="2985" r="3457" b="7463"/>
          <a:stretch>
            <a:fillRect/>
          </a:stretch>
        </p:blipFill>
        <p:spPr bwMode="auto">
          <a:xfrm>
            <a:off x="6249144" y="476672"/>
            <a:ext cx="3212063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322" name="Picture 2" descr="Московская консерватория имени Чайковског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04" y="3645024"/>
            <a:ext cx="5334000" cy="27622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889104" y="5201905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С 1940 года Московская государственная консерватория носит имя П.И. Чайковского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52600" y="5661248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Балет «Лебединое озеро»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0512" y="332656"/>
            <a:ext cx="878497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/>
              <a:t>В 1870-е годы были написаны великие произведения классика:</a:t>
            </a:r>
          </a:p>
          <a:p>
            <a:pPr fontAlgn="base"/>
            <a:endParaRPr lang="ru-RU" sz="1050" b="1" dirty="0" smtClean="0"/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балет «Лебединое озеро»,</a:t>
            </a:r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опера «Опричник»,</a:t>
            </a:r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Концерт для фортепиано с оркестром,</a:t>
            </a:r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Вторая и Третья симфонии,</a:t>
            </a:r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фантазия «Франческа да Римини»,</a:t>
            </a:r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опера «Евгений Онегин»,</a:t>
            </a:r>
          </a:p>
          <a:p>
            <a:pPr marL="360363" indent="269875" fontAlgn="base">
              <a:buFont typeface="Arial" pitchFamily="34" charset="0"/>
              <a:buChar char="•"/>
            </a:pPr>
            <a:r>
              <a:rPr lang="ru-RU" sz="2400" b="1" dirty="0" smtClean="0"/>
              <a:t>фортепианный цикл «Времена года» и многие другие.</a:t>
            </a:r>
            <a:endParaRPr lang="ru-RU" sz="2400" b="1" dirty="0"/>
          </a:p>
        </p:txBody>
      </p:sp>
      <p:pic>
        <p:nvPicPr>
          <p:cNvPr id="31748" name="Picture 4" descr="https://avatars.mds.yandex.net/get-zen_doc/59923/pub_5ad86d24830905d5fef3f7ad_5ad9887e77d0e64531e59637/scale_1200"/>
          <p:cNvPicPr>
            <a:picLocks noChangeAspect="1" noChangeArrowheads="1"/>
          </p:cNvPicPr>
          <p:nvPr/>
        </p:nvPicPr>
        <p:blipFill>
          <a:blip r:embed="rId3" cstate="print"/>
          <a:srcRect l="10697" t="12735" r="3723" b="9035"/>
          <a:stretch>
            <a:fillRect/>
          </a:stretch>
        </p:blipFill>
        <p:spPr bwMode="auto">
          <a:xfrm>
            <a:off x="4664968" y="3645024"/>
            <a:ext cx="4464496" cy="29995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2520" y="5877272"/>
            <a:ext cx="3960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Чайковский с Антониной Милюковой летом 1877 года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32770" name="Picture 2" descr="http://en.tchaikovsky-research.net/images/thumb/6/63/Photo032.gif/300px-Photo03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36" y="764704"/>
            <a:ext cx="3744416" cy="4980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808984" y="764704"/>
            <a:ext cx="4752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Единственной женой Чайковского стала студентка Московской консерватории Антонина Милюкова. Они познакомились в 1872 году на одном из музыкальных вечеров, а в 1877 году поженились. Однако вскоре супруги расстались. Развод они так и не оформили, но вместе жить перестали. </a:t>
            </a:r>
          </a:p>
        </p:txBody>
      </p:sp>
      <p:pic>
        <p:nvPicPr>
          <p:cNvPr id="23560" name="Picture 8" descr="https://cdn.pixabay.com/photo/2017/11/24/10/33/test-2974623__4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1112" y="5301208"/>
            <a:ext cx="2160240" cy="883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08984" y="764704"/>
            <a:ext cx="47525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Большую помощь композитору оказывала Надежда </a:t>
            </a:r>
            <a:r>
              <a:rPr lang="ru-RU" sz="2400" b="1" dirty="0" err="1" smtClean="0">
                <a:latin typeface="Candara" pitchFamily="34" charset="0"/>
              </a:rPr>
              <a:t>Филаретовна</a:t>
            </a:r>
            <a:r>
              <a:rPr lang="ru-RU" sz="2400" b="1" dirty="0" smtClean="0">
                <a:latin typeface="Candara" pitchFamily="34" charset="0"/>
              </a:rPr>
              <a:t> фон </a:t>
            </a:r>
            <a:r>
              <a:rPr lang="ru-RU" sz="2400" b="1" dirty="0" err="1" smtClean="0">
                <a:latin typeface="Candara" pitchFamily="34" charset="0"/>
              </a:rPr>
              <a:t>Мекк</a:t>
            </a:r>
            <a:r>
              <a:rPr lang="ru-RU" sz="2400" b="1" dirty="0" smtClean="0">
                <a:latin typeface="Candara" pitchFamily="34" charset="0"/>
              </a:rPr>
              <a:t>, меценат и поклонница творчества Петра Ильича. </a:t>
            </a:r>
          </a:p>
          <a:p>
            <a:r>
              <a:rPr lang="ru-RU" sz="2400" b="1" dirty="0" smtClean="0">
                <a:latin typeface="Candara" pitchFamily="34" charset="0"/>
              </a:rPr>
              <a:t>В течение долгих 14 лет они переписывались, но так ни разу и не встретились. Тем не менее, ее моральная и материальная помощь позволяли Петру Ильичу заниматься творчеством относительно свободно, он мог не оглядываться на издателей или дирекцию театров.</a:t>
            </a:r>
          </a:p>
        </p:txBody>
      </p:sp>
      <p:pic>
        <p:nvPicPr>
          <p:cNvPr id="7" name="Picture 2" descr="http://en.tchaikovsky-research.net/images/thumb/4/47/Nadezhda_von_Meck.jpg/300px-Nadezhda_von_Mec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504" y="836712"/>
            <a:ext cx="4104456" cy="4952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346" name="Picture 2" descr="https://st03.kakprosto.ru/images/article/2011/10/19/1_52551895b094b52551895b098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943" y="4869160"/>
            <a:ext cx="1970745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33120" y="5529426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ndara" pitchFamily="34" charset="0"/>
              </a:rPr>
              <a:t>Чайковский на пике своей славы в 1893 году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36866" name="Picture 2" descr="http://en.tchaikovsky-research.net/images/thumb/5/5d/Photo116.gif/300px-Photo11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6497" y="704890"/>
            <a:ext cx="3795015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28464" y="732760"/>
            <a:ext cx="5601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 1880-х годов </a:t>
            </a:r>
            <a:r>
              <a:rPr lang="ru-RU" sz="2400" b="1" dirty="0" smtClean="0"/>
              <a:t>Чаковский становится известным не</a:t>
            </a:r>
            <a:r>
              <a:rPr lang="ru-RU" sz="2400" b="1" dirty="0" smtClean="0"/>
              <a:t> только в России, но и за рубежом. Он давал </a:t>
            </a:r>
            <a:r>
              <a:rPr lang="ru-RU" sz="2400" b="1" dirty="0" smtClean="0"/>
              <a:t>многочисленные концерты</a:t>
            </a:r>
            <a:r>
              <a:rPr lang="ru-RU" sz="2400" b="1" dirty="0" smtClean="0"/>
              <a:t>, совершая поездки </a:t>
            </a:r>
            <a:r>
              <a:rPr lang="ru-RU" sz="2400" b="1" dirty="0" smtClean="0"/>
              <a:t>по Европе.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464" y="2676976"/>
            <a:ext cx="5297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Петр </a:t>
            </a:r>
            <a:r>
              <a:rPr lang="ru-RU" sz="2400" b="1" dirty="0" smtClean="0"/>
              <a:t>Чайковский раскрыл в</a:t>
            </a:r>
            <a:r>
              <a:rPr lang="ru-RU" sz="2400" b="1" dirty="0" smtClean="0"/>
              <a:t> музыке внутренний мир </a:t>
            </a:r>
            <a:r>
              <a:rPr lang="ru-RU" sz="2400" b="1" dirty="0" smtClean="0"/>
              <a:t>человека, </a:t>
            </a:r>
            <a:r>
              <a:rPr lang="ru-RU" sz="2400" b="1" dirty="0" smtClean="0"/>
              <a:t>создал </a:t>
            </a:r>
            <a:r>
              <a:rPr lang="ru-RU" sz="2400" b="1" dirty="0" smtClean="0"/>
              <a:t>лучшие </a:t>
            </a:r>
            <a:r>
              <a:rPr lang="ru-RU" sz="2400" b="1" dirty="0" smtClean="0"/>
              <a:t>образцы опер, балетов, симфоний, камерных </a:t>
            </a:r>
            <a:r>
              <a:rPr lang="ru-RU" sz="2400" b="1" dirty="0" smtClean="0"/>
              <a:t>произведений. В </a:t>
            </a:r>
            <a:r>
              <a:rPr lang="ru-RU" sz="2400" b="1" dirty="0" smtClean="0"/>
              <a:t>этот период им были написаны </a:t>
            </a:r>
            <a:r>
              <a:rPr lang="ru-RU" sz="2400" b="1" dirty="0" smtClean="0"/>
              <a:t>оперы «Орлеанская дева» </a:t>
            </a:r>
            <a:r>
              <a:rPr lang="ru-RU" sz="2400" b="1" dirty="0" smtClean="0"/>
              <a:t>(1879), </a:t>
            </a:r>
            <a:r>
              <a:rPr lang="ru-RU" sz="2400" b="1" dirty="0" smtClean="0"/>
              <a:t>«Мазепа» </a:t>
            </a:r>
            <a:r>
              <a:rPr lang="ru-RU" sz="2400" b="1" dirty="0" smtClean="0"/>
              <a:t>(1883), </a:t>
            </a:r>
            <a:r>
              <a:rPr lang="ru-RU" sz="2400" b="1" dirty="0" smtClean="0"/>
              <a:t>«Черевички» </a:t>
            </a:r>
            <a:r>
              <a:rPr lang="ru-RU" sz="2400" b="1" dirty="0" smtClean="0"/>
              <a:t>(1885), </a:t>
            </a:r>
            <a:r>
              <a:rPr lang="ru-RU" sz="2400" b="1" dirty="0" smtClean="0"/>
              <a:t>«Чародейка» </a:t>
            </a:r>
            <a:r>
              <a:rPr lang="ru-RU" sz="2400" b="1" dirty="0" smtClean="0"/>
              <a:t>(1887), </a:t>
            </a:r>
            <a:r>
              <a:rPr lang="ru-RU" sz="2400" b="1" dirty="0" smtClean="0"/>
              <a:t>«Пиковая дама» </a:t>
            </a:r>
            <a:r>
              <a:rPr lang="ru-RU" sz="2400" b="1" dirty="0" smtClean="0"/>
              <a:t>(1890), </a:t>
            </a:r>
            <a:r>
              <a:rPr lang="ru-RU" sz="2400" b="1" dirty="0" smtClean="0"/>
              <a:t>«Иоланта» </a:t>
            </a:r>
            <a:r>
              <a:rPr lang="ru-RU" sz="2400" b="1" dirty="0" smtClean="0"/>
              <a:t>(1891).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3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64968" y="4534088"/>
            <a:ext cx="4953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Чайковский получает почетную докторскую степень в Кембриджском университете (июнь 1893 года). Это последняя известная фотография, сделанная им при жизни</a:t>
            </a:r>
            <a:endParaRPr lang="ru-RU" sz="2000" b="1" dirty="0">
              <a:latin typeface="Candara" pitchFamily="34" charset="0"/>
            </a:endParaRPr>
          </a:p>
        </p:txBody>
      </p:sp>
      <p:pic>
        <p:nvPicPr>
          <p:cNvPr id="58370" name="Picture 2" descr="http://en.tchaikovsky-research.net/images/thumb/8/83/Photo126.gif/300px-Photo126.gif"/>
          <p:cNvPicPr>
            <a:picLocks noChangeAspect="1" noChangeArrowheads="1"/>
          </p:cNvPicPr>
          <p:nvPr/>
        </p:nvPicPr>
        <p:blipFill>
          <a:blip r:embed="rId4" cstate="print"/>
          <a:srcRect l="4255" t="2969" r="2128" b="2029"/>
          <a:stretch>
            <a:fillRect/>
          </a:stretch>
        </p:blipFill>
        <p:spPr bwMode="auto">
          <a:xfrm>
            <a:off x="776536" y="620688"/>
            <a:ext cx="3744416" cy="5446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808984" y="764704"/>
            <a:ext cx="4680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Пётр Ильич Чайковский получил международное признание. </a:t>
            </a:r>
          </a:p>
          <a:p>
            <a:r>
              <a:rPr lang="ru-RU" sz="2400" b="1" dirty="0" smtClean="0">
                <a:latin typeface="Candara" pitchFamily="34" charset="0"/>
              </a:rPr>
              <a:t>В 1892 году его избрали членом-корреспондентом Академии изящных искусств в Париже, а в 1893 году – почетным доктором университета в Кембридже.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1026" name="AutoShape 2" descr="Юрий Антонович Хмелецкий. Чайковский П.И. 6-я Симфония. Х.,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4785" t="11438" r="20979" b="6250"/>
          <a:stretch>
            <a:fillRect/>
          </a:stretch>
        </p:blipFill>
        <p:spPr bwMode="auto">
          <a:xfrm>
            <a:off x="344488" y="1124744"/>
            <a:ext cx="4641527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8608" y="5241394"/>
            <a:ext cx="3642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>
                <a:latin typeface="Candara" pitchFamily="34" charset="0"/>
              </a:rPr>
              <a:t>Хмелецкий</a:t>
            </a:r>
            <a:r>
              <a:rPr lang="ru-RU" sz="2000" b="1" dirty="0" smtClean="0">
                <a:latin typeface="Candara" pitchFamily="34" charset="0"/>
              </a:rPr>
              <a:t> Ю.А. </a:t>
            </a:r>
          </a:p>
          <a:p>
            <a:pPr algn="ctr"/>
            <a:r>
              <a:rPr lang="ru-RU" sz="2000" b="1" dirty="0" smtClean="0">
                <a:latin typeface="Candara" pitchFamily="34" charset="0"/>
              </a:rPr>
              <a:t>Чайковский П.И. 6-я симфония</a:t>
            </a:r>
            <a:endParaRPr lang="ru-RU" sz="2000" b="1" dirty="0">
              <a:latin typeface="Candar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12568" y="995244"/>
            <a:ext cx="4664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В 1893 году Чайковский создал Шестую симфонию. Он написал ее меньше чем за полгода и посвятил своему племяннику Владимиру Давыдову. 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12568" y="3227492"/>
            <a:ext cx="4664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Композитор считал ее своим главным произведением. 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097016" y="4379620"/>
            <a:ext cx="46805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Candara" pitchFamily="34" charset="0"/>
                <a:cs typeface="Arial" charset="0"/>
              </a:rPr>
              <a:t>Премьера </a:t>
            </a:r>
            <a:r>
              <a:rPr lang="ru-RU" sz="2400" b="1" dirty="0" smtClean="0">
                <a:solidFill>
                  <a:srgbClr val="202122"/>
                </a:solidFill>
                <a:latin typeface="Candara" pitchFamily="34" charset="0"/>
                <a:cs typeface="Arial" charset="0"/>
              </a:rPr>
              <a:t>состоялась 28 октября 1893 г. в Петербурге под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Candara" pitchFamily="34" charset="0"/>
                <a:cs typeface="Arial" charset="0"/>
              </a:rPr>
              <a:t>управлением автора, за девять дней до смерти композитора.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3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169024" y="764704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Чайковский скончался </a:t>
            </a:r>
          </a:p>
          <a:p>
            <a:r>
              <a:rPr lang="ru-RU" sz="2400" b="1" dirty="0" smtClean="0">
                <a:latin typeface="Candara" pitchFamily="34" charset="0"/>
              </a:rPr>
              <a:t>6 ноября 1893 года от холеры. </a:t>
            </a:r>
          </a:p>
          <a:p>
            <a:r>
              <a:rPr lang="ru-RU" sz="2400" b="1" dirty="0" smtClean="0">
                <a:latin typeface="Candara" pitchFamily="34" charset="0"/>
              </a:rPr>
              <a:t>Похоронен в Некрополе мастеров искусств </a:t>
            </a:r>
          </a:p>
          <a:p>
            <a:r>
              <a:rPr lang="ru-RU" sz="2400" b="1" dirty="0" smtClean="0">
                <a:latin typeface="Candara" pitchFamily="34" charset="0"/>
              </a:rPr>
              <a:t>на Тихвинском кладбище </a:t>
            </a:r>
          </a:p>
          <a:p>
            <a:r>
              <a:rPr lang="ru-RU" sz="2400" b="1" dirty="0" smtClean="0">
                <a:latin typeface="Candara" pitchFamily="34" charset="0"/>
              </a:rPr>
              <a:t>Санкт-Петербурга.</a:t>
            </a:r>
          </a:p>
        </p:txBody>
      </p:sp>
      <p:pic>
        <p:nvPicPr>
          <p:cNvPr id="16386" name="Picture 2" descr="https://otvet.imgsmail.ru/download/402fc7b8972a909eddafd63a84d74630_s-269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783224" y="476672"/>
            <a:ext cx="4025760" cy="6042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953000" y="5301208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ndara" pitchFamily="34" charset="0"/>
              </a:rPr>
              <a:t>Надгробие на могиле композитора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4488" y="836712"/>
            <a:ext cx="9345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Чайковский – автор более 80 произведений, в том числе </a:t>
            </a:r>
            <a:r>
              <a:rPr lang="ru-RU" sz="2400" b="1" dirty="0" smtClean="0"/>
              <a:t>десяти опер и трёх балетов. Его концерты и другие произведения для фортепиано, семь симфоний (шесть пронумерованных и симфония «Манфред»), четыре сюиты, программная симфоническая музыка, балеты «Лебединое озеро», «Спящая красавица» и «Щелкунчик» представляют чрезвычайно ценный вклад в мировую музыкальную культуру.</a:t>
            </a:r>
            <a:endParaRPr lang="ru-RU" sz="24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16496" y="260648"/>
            <a:ext cx="900100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Творческое наследие П.И</a:t>
            </a:r>
            <a:r>
              <a:rPr lang="ru-RU" sz="2800" b="1" dirty="0" smtClean="0">
                <a:latin typeface="Candara" pitchFamily="34" charset="0"/>
              </a:rPr>
              <a:t>. Чайковского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16386" name="Picture 2" descr="https://img-fotki.yandex.ru/get/28874/35994105.801/0_f2dc8_7d3bb341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872" y="3260208"/>
            <a:ext cx="5027712" cy="3337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4488" y="5661248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Candara" pitchFamily="34" charset="0"/>
              </a:rPr>
              <a:t>Памятник композитору перед Московской консерваторией</a:t>
            </a:r>
            <a:endParaRPr lang="ru-RU" sz="20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3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16496" y="260648"/>
            <a:ext cx="900100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Государственный дом-музей П.И. Чайковского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48544" y="4077072"/>
            <a:ext cx="8424936" cy="28083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Старейший мемориальный музыкальный музей в России находится в городе Клин Московской области. </a:t>
            </a:r>
          </a:p>
          <a:p>
            <a:r>
              <a:rPr lang="ru-RU" sz="2400" b="1" dirty="0" smtClean="0">
                <a:latin typeface="Candara" pitchFamily="34" charset="0"/>
              </a:rPr>
              <a:t>В этом доме П.И. Чайковский провел последние годы жизни, с мая 1892 года. Музей был открыт через год после смерти композитора его младшим братом Модестом. В доме полностью сохранена бытовая </a:t>
            </a:r>
            <a:r>
              <a:rPr lang="ru-RU" sz="2400" b="1" dirty="0" smtClean="0">
                <a:latin typeface="Candara" pitchFamily="34" charset="0"/>
              </a:rPr>
              <a:t>обстановка, </a:t>
            </a:r>
            <a:r>
              <a:rPr lang="ru-RU" sz="2400" b="1" dirty="0" smtClean="0">
                <a:latin typeface="Candara" pitchFamily="34" charset="0"/>
              </a:rPr>
              <a:t>личные </a:t>
            </a:r>
            <a:r>
              <a:rPr lang="ru-RU" sz="2400" b="1" dirty="0" smtClean="0">
                <a:latin typeface="Candara" pitchFamily="34" charset="0"/>
              </a:rPr>
              <a:t>вещи композитора, </a:t>
            </a:r>
            <a:r>
              <a:rPr lang="ru-RU" sz="2400" b="1" dirty="0" smtClean="0">
                <a:latin typeface="Candara" pitchFamily="34" charset="0"/>
              </a:rPr>
              <a:t>библиотека, архив.</a:t>
            </a:r>
          </a:p>
        </p:txBody>
      </p:sp>
      <p:pic>
        <p:nvPicPr>
          <p:cNvPr id="22530" name="Picture 2" descr="http://www.mittur.ru/work/FILES/2729/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04" y="980728"/>
            <a:ext cx="4413728" cy="2964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32" name="Picture 4" descr="https://magput.ru/pics/large/effaf5cb-87ef-469a-93c2-52e8e570064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5008" y="946455"/>
            <a:ext cx="4477512" cy="2986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3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16496" y="548680"/>
            <a:ext cx="61926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Чайковский – город в Пермском крае, административный центр Чайковского городского округа.</a:t>
            </a:r>
          </a:p>
        </p:txBody>
      </p:sp>
      <p:pic>
        <p:nvPicPr>
          <p:cNvPr id="62466" name="Picture 2" descr="File:Coat of Arms of Chaykovsky (2000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9264" y="188640"/>
            <a:ext cx="1905000" cy="2171701"/>
          </a:xfrm>
          <a:prstGeom prst="rect">
            <a:avLst/>
          </a:prstGeom>
          <a:noFill/>
        </p:spPr>
      </p:pic>
      <p:pic>
        <p:nvPicPr>
          <p:cNvPr id="62468" name="Picture 4" descr="Два памятника Петру Чайковскому"/>
          <p:cNvPicPr>
            <a:picLocks noChangeAspect="1" noChangeArrowheads="1"/>
          </p:cNvPicPr>
          <p:nvPr/>
        </p:nvPicPr>
        <p:blipFill>
          <a:blip r:embed="rId5" cstate="print"/>
          <a:srcRect l="19231" t="7703" r="17948"/>
          <a:stretch>
            <a:fillRect/>
          </a:stretch>
        </p:blipFill>
        <p:spPr bwMode="auto">
          <a:xfrm>
            <a:off x="5889104" y="2636912"/>
            <a:ext cx="3528392" cy="34510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2470" name="Picture 6" descr="Два памятника Петру Чайковскому-01"/>
          <p:cNvPicPr>
            <a:picLocks noChangeAspect="1" noChangeArrowheads="1"/>
          </p:cNvPicPr>
          <p:nvPr/>
        </p:nvPicPr>
        <p:blipFill>
          <a:blip r:embed="rId6" cstate="print"/>
          <a:srcRect t="7692"/>
          <a:stretch>
            <a:fillRect/>
          </a:stretch>
        </p:blipFill>
        <p:spPr bwMode="auto">
          <a:xfrm>
            <a:off x="488503" y="2636912"/>
            <a:ext cx="4992555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34375" y="6309320"/>
            <a:ext cx="743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andara" pitchFamily="34" charset="0"/>
              </a:rPr>
              <a:t>Памятники композитору в городе Чайковский (фото с сайта </a:t>
            </a:r>
            <a:r>
              <a:rPr lang="en-US" b="1" dirty="0" smtClean="0">
                <a:latin typeface="Candara" pitchFamily="34" charset="0"/>
              </a:rPr>
              <a:t>citysee.ru</a:t>
            </a:r>
            <a:r>
              <a:rPr lang="ru-RU" b="1" dirty="0" smtClean="0">
                <a:latin typeface="Candara" pitchFamily="34" charset="0"/>
              </a:rPr>
              <a:t>)</a:t>
            </a:r>
            <a:endParaRPr lang="ru-RU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92960" y="260648"/>
            <a:ext cx="52001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С 1958 г. </a:t>
            </a:r>
            <a:r>
              <a:rPr lang="ru-RU" sz="2400" b="1" dirty="0" smtClean="0">
                <a:latin typeface="Candara" pitchFamily="34" charset="0"/>
              </a:rPr>
              <a:t>с периодичностью раз в 4 </a:t>
            </a:r>
            <a:r>
              <a:rPr lang="ru-RU" sz="2400" b="1" dirty="0" smtClean="0">
                <a:latin typeface="Candara" pitchFamily="34" charset="0"/>
              </a:rPr>
              <a:t>года</a:t>
            </a:r>
            <a:r>
              <a:rPr lang="ru-RU" sz="2400" b="1" dirty="0" smtClean="0">
                <a:latin typeface="Candara" pitchFamily="34" charset="0"/>
              </a:rPr>
              <a:t> </a:t>
            </a:r>
            <a:r>
              <a:rPr lang="ru-RU" sz="2400" b="1" dirty="0" smtClean="0">
                <a:latin typeface="Candara" pitchFamily="34" charset="0"/>
              </a:rPr>
              <a:t>проводится международный конкурс академических музыкантов. В настоящее время конкурс проводится по специальностям: фортепиано, скрипка, виолончель, вокал. В 2019 г. ввели специальность - медные </a:t>
            </a:r>
            <a:r>
              <a:rPr lang="ru-RU" sz="2400" b="1" dirty="0" smtClean="0">
                <a:latin typeface="Candara" pitchFamily="34" charset="0"/>
              </a:rPr>
              <a:t>и деревянные духовые инструменты.</a:t>
            </a:r>
            <a:endParaRPr lang="ru-RU" sz="2400" b="1" dirty="0">
              <a:latin typeface="Candara" pitchFamily="34" charset="0"/>
            </a:endParaRPr>
          </a:p>
        </p:txBody>
      </p:sp>
      <p:pic>
        <p:nvPicPr>
          <p:cNvPr id="18436" name="Picture 4" descr="https://rossaprimavera.ru/static/files/80d18b32.png"/>
          <p:cNvPicPr>
            <a:picLocks noChangeAspect="1" noChangeArrowheads="1"/>
          </p:cNvPicPr>
          <p:nvPr/>
        </p:nvPicPr>
        <p:blipFill>
          <a:blip r:embed="rId3" cstate="print"/>
          <a:srcRect l="9874" t="4653" r="10827" b="4957"/>
          <a:stretch>
            <a:fillRect/>
          </a:stretch>
        </p:blipFill>
        <p:spPr bwMode="auto">
          <a:xfrm>
            <a:off x="930372" y="404664"/>
            <a:ext cx="3518572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8" name="Picture 6" descr="https://newsru.cgtn.com/v/BfIcA-BIA-HIA/EJdEBcA/EJdEB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2720" y="3762037"/>
            <a:ext cx="5040560" cy="28353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pic>
        <p:nvPicPr>
          <p:cNvPr id="1026" name="Picture 2" descr="D:\по работе Медведево\презентации\Чайковский\foto1.jpg"/>
          <p:cNvPicPr>
            <a:picLocks noChangeAspect="1" noChangeArrowheads="1"/>
          </p:cNvPicPr>
          <p:nvPr/>
        </p:nvPicPr>
        <p:blipFill>
          <a:blip r:embed="rId3" cstate="print"/>
          <a:srcRect b="4813"/>
          <a:stretch>
            <a:fillRect/>
          </a:stretch>
        </p:blipFill>
        <p:spPr bwMode="auto">
          <a:xfrm>
            <a:off x="344488" y="764704"/>
            <a:ext cx="4311648" cy="5472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880992" y="1052736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Имя П.И. Чайковского носит Детская школа искусств </a:t>
            </a:r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dirty="0" smtClean="0">
                <a:latin typeface="Candara" pitchFamily="34" charset="0"/>
              </a:rPr>
              <a:t>г</a:t>
            </a:r>
            <a:r>
              <a:rPr lang="ru-RU" sz="2400" b="1" dirty="0" smtClean="0">
                <a:latin typeface="Candara" pitchFamily="34" charset="0"/>
              </a:rPr>
              <a:t>. Йошкар-Олы. У входа в </a:t>
            </a:r>
            <a:r>
              <a:rPr lang="ru-RU" sz="2400" b="1" dirty="0" smtClean="0">
                <a:latin typeface="Candara" pitchFamily="34" charset="0"/>
              </a:rPr>
              <a:t>школу </a:t>
            </a:r>
            <a:r>
              <a:rPr lang="ru-RU" sz="2400" b="1" dirty="0" smtClean="0">
                <a:latin typeface="Candara" pitchFamily="34" charset="0"/>
              </a:rPr>
              <a:t>установлен бюст композитора.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0992" y="3659540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ndara" pitchFamily="34" charset="0"/>
              </a:rPr>
              <a:t>Именем Чайковского названы улицы во многих городах России, есть такая улица и в Йошкар-Оле</a:t>
            </a:r>
            <a:r>
              <a:rPr lang="ru-RU" sz="2400" b="1" dirty="0" smtClean="0">
                <a:latin typeface="Candara" pitchFamily="34" charset="0"/>
              </a:rPr>
              <a:t>.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3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pic>
        <p:nvPicPr>
          <p:cNvPr id="34818" name="Picture 2" descr="Чайковского в 1893 год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04" y="836712"/>
            <a:ext cx="3897765" cy="5112568"/>
          </a:xfrm>
          <a:prstGeom prst="rect">
            <a:avLst/>
          </a:prstGeom>
          <a:noFill/>
        </p:spPr>
      </p:pic>
      <p:pic>
        <p:nvPicPr>
          <p:cNvPr id="5" name="Picture 3" descr="http://cliparts.co/cliparts/Acb/r9y/Acbr9yAK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-339588" y="1304764"/>
            <a:ext cx="5544616" cy="41764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64968" y="1052736"/>
            <a:ext cx="50970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Candara" pitchFamily="34" charset="0"/>
              </a:rPr>
              <a:t>«Там где слова бессильны, является во всеоружии своём более красноречивый язык, музыка».</a:t>
            </a:r>
          </a:p>
          <a:p>
            <a:endParaRPr lang="ru-RU" sz="1200" b="1" dirty="0" smtClean="0">
              <a:latin typeface="Candara" pitchFamily="34" charset="0"/>
            </a:endParaRPr>
          </a:p>
          <a:p>
            <a:pPr algn="r"/>
            <a:r>
              <a:rPr lang="ru-RU" sz="2400" b="1" dirty="0" smtClean="0">
                <a:latin typeface="Candara" pitchFamily="34" charset="0"/>
              </a:rPr>
              <a:t>П.И. Чайковский</a:t>
            </a:r>
          </a:p>
          <a:p>
            <a:endParaRPr lang="ru-RU" sz="2400" b="1" dirty="0" smtClean="0">
              <a:latin typeface="Candara" pitchFamily="34" charset="0"/>
            </a:endParaRPr>
          </a:p>
          <a:p>
            <a:r>
              <a:rPr lang="ru-RU" sz="2400" b="1" i="1" dirty="0" smtClean="0">
                <a:latin typeface="Candara" pitchFamily="34" charset="0"/>
              </a:rPr>
              <a:t>«Я являюсь таким, каким меня создал Бог и каким сделали воспитание, обстоятельства, свойства того века и той страны, в коей я живу и действую». </a:t>
            </a:r>
          </a:p>
          <a:p>
            <a:endParaRPr lang="ru-RU" sz="1200" b="1" dirty="0" smtClean="0">
              <a:latin typeface="Candara" pitchFamily="34" charset="0"/>
            </a:endParaRPr>
          </a:p>
          <a:p>
            <a:pPr algn="r"/>
            <a:r>
              <a:rPr lang="ru-RU" sz="2400" b="1" dirty="0" smtClean="0">
                <a:latin typeface="Candara" pitchFamily="34" charset="0"/>
              </a:rPr>
              <a:t>П.И. Чайковский</a:t>
            </a:r>
            <a:endParaRPr lang="ru-RU" sz="24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ТЕХПРОМ\Downloads\music_notes_3-wallpaper-1920x1200.jpg"/>
          <p:cNvPicPr>
            <a:picLocks noChangeAspect="1" noChangeArrowheads="1"/>
          </p:cNvPicPr>
          <p:nvPr/>
        </p:nvPicPr>
        <p:blipFill>
          <a:blip r:embed="rId2" cstate="print"/>
          <a:srcRect l="1822" r="8136"/>
          <a:stretch>
            <a:fillRect/>
          </a:stretch>
        </p:blipFill>
        <p:spPr bwMode="auto">
          <a:xfrm>
            <a:off x="0" y="0"/>
            <a:ext cx="9906000" cy="6876045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632520" y="1700808"/>
            <a:ext cx="9001000" cy="403244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3"/>
              </a:rPr>
              <a:t>http://www.tchaikov.ru/</a:t>
            </a:r>
            <a:endParaRPr lang="ru-RU" sz="2400" b="1" dirty="0" smtClean="0"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4"/>
              </a:rPr>
              <a:t>http://en.tchaikovsky-research.net/pages/Main_Page</a:t>
            </a:r>
            <a:endParaRPr lang="ru-RU" sz="2400" b="1" dirty="0" smtClean="0"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5"/>
              </a:rPr>
              <a:t>https://tchaikovsky.house/</a:t>
            </a:r>
            <a:r>
              <a:rPr lang="ru-RU" sz="2400" b="1" dirty="0" err="1" smtClean="0">
                <a:latin typeface="Candara" pitchFamily="34" charset="0"/>
                <a:hlinkClick r:id="rId5"/>
              </a:rPr>
              <a:t>п-и-чайковский</a:t>
            </a:r>
            <a:r>
              <a:rPr lang="ru-RU" sz="2400" b="1" dirty="0" smtClean="0">
                <a:latin typeface="Candara" pitchFamily="34" charset="0"/>
                <a:hlinkClick r:id="rId5"/>
              </a:rPr>
              <a:t>/</a:t>
            </a:r>
            <a:r>
              <a:rPr lang="ru-RU" sz="2400" b="1" dirty="0" smtClean="0">
                <a:latin typeface="Candara" pitchFamily="34" charset="0"/>
              </a:rPr>
              <a:t> 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6"/>
              </a:rPr>
              <a:t>https://ru.citaty.net/avtory/piotr-ilich-chaikovskii/</a:t>
            </a:r>
            <a:r>
              <a:rPr lang="ru-RU" sz="2400" b="1" dirty="0" smtClean="0">
                <a:latin typeface="Candar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7"/>
              </a:rPr>
              <a:t>https</a:t>
            </a:r>
            <a:r>
              <a:rPr lang="en-US" sz="2400" b="1" dirty="0" smtClean="0">
                <a:latin typeface="Candara" pitchFamily="34" charset="0"/>
                <a:hlinkClick r:id="rId7"/>
              </a:rPr>
              <a:t>://artchive.ru/artists/27801~Jurij_Antonovich_Khmeletskij/works/547258~Chajkovskij_PI_6ja_Simfonija_Khm</a:t>
            </a:r>
            <a:r>
              <a:rPr lang="ru-RU" sz="2400" b="1" dirty="0" smtClean="0">
                <a:latin typeface="Candara" pitchFamily="34" charset="0"/>
              </a:rPr>
              <a:t>  </a:t>
            </a:r>
            <a:endParaRPr lang="ru-RU" sz="2400" b="1" dirty="0" smtClean="0"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8"/>
              </a:rPr>
              <a:t>https://ru.wikipedia.org/wiki/</a:t>
            </a:r>
            <a:r>
              <a:rPr lang="ru-RU" sz="2400" b="1" dirty="0" err="1" smtClean="0">
                <a:latin typeface="Candara" pitchFamily="34" charset="0"/>
                <a:hlinkClick r:id="rId8"/>
              </a:rPr>
              <a:t>Память_о_П._И._</a:t>
            </a:r>
            <a:r>
              <a:rPr lang="ru-RU" sz="2400" b="1" dirty="0" err="1" smtClean="0">
                <a:latin typeface="Candara" pitchFamily="34" charset="0"/>
                <a:hlinkClick r:id="rId8"/>
              </a:rPr>
              <a:t>Чайковском</a:t>
            </a:r>
            <a:r>
              <a:rPr lang="ru-RU" sz="2400" b="1" dirty="0" smtClean="0">
                <a:latin typeface="Candara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9"/>
              </a:rPr>
              <a:t>https://</a:t>
            </a:r>
            <a:r>
              <a:rPr lang="en-US" sz="2400" b="1" dirty="0" smtClean="0">
                <a:latin typeface="Candara" pitchFamily="34" charset="0"/>
                <a:hlinkClick r:id="rId9"/>
              </a:rPr>
              <a:t>dic.academic.ru/dic.nsf/ruwiki/10516</a:t>
            </a:r>
            <a:endParaRPr lang="ru-RU" sz="2400" b="1" dirty="0" smtClean="0"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Candara" pitchFamily="34" charset="0"/>
                <a:hlinkClick r:id="rId10"/>
              </a:rPr>
              <a:t>https://</a:t>
            </a:r>
            <a:r>
              <a:rPr lang="en-US" sz="2400" b="1" dirty="0" smtClean="0">
                <a:latin typeface="Candara" pitchFamily="34" charset="0"/>
                <a:hlinkClick r:id="rId10"/>
              </a:rPr>
              <a:t>ria.ru/20150507/1062818650.html</a:t>
            </a:r>
            <a:r>
              <a:rPr lang="ru-RU" sz="2400" b="1" dirty="0" smtClean="0">
                <a:latin typeface="Candara" pitchFamily="34" charset="0"/>
              </a:rPr>
              <a:t>  </a:t>
            </a:r>
            <a:endParaRPr lang="ru-RU" sz="2400" b="1" dirty="0">
              <a:latin typeface="Candara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88504" y="620688"/>
            <a:ext cx="900100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Источники</a:t>
            </a:r>
            <a:endParaRPr lang="ru-RU" sz="2800" b="1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1049</Words>
  <Application>Microsoft Office PowerPoint</Application>
  <PresentationFormat>Лист A4 (210x297 мм)</PresentationFormat>
  <Paragraphs>94</Paragraphs>
  <Slides>25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Чайковский Петр Ильич (1840 - 1893)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Васенева Екатерина Евгеньевна</dc:creator>
  <cp:lastModifiedBy>ТЕХПРОМ</cp:lastModifiedBy>
  <cp:revision>214</cp:revision>
  <dcterms:created xsi:type="dcterms:W3CDTF">2017-11-07T07:47:48Z</dcterms:created>
  <dcterms:modified xsi:type="dcterms:W3CDTF">2020-05-07T15:11:14Z</dcterms:modified>
</cp:coreProperties>
</file>