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81" r:id="rId19"/>
    <p:sldId id="272" r:id="rId20"/>
    <p:sldId id="275" r:id="rId21"/>
    <p:sldId id="276" r:id="rId22"/>
    <p:sldId id="282" r:id="rId23"/>
    <p:sldId id="274" r:id="rId24"/>
    <p:sldId id="280" r:id="rId25"/>
    <p:sldId id="277" r:id="rId26"/>
    <p:sldId id="278" r:id="rId27"/>
    <p:sldId id="279" r:id="rId28"/>
    <p:sldId id="283" r:id="rId29"/>
    <p:sldId id="284" r:id="rId30"/>
    <p:sldId id="285" r:id="rId3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677" y="-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9.gif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47.png"/><Relationship Id="rId4" Type="http://schemas.openxmlformats.org/officeDocument/2006/relationships/image" Target="../media/image39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gif"/><Relationship Id="rId5" Type="http://schemas.openxmlformats.org/officeDocument/2006/relationships/image" Target="../media/image50.png"/><Relationship Id="rId4" Type="http://schemas.microsoft.com/office/2007/relationships/hdphoto" Target="../media/hdphoto10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3.png"/><Relationship Id="rId7" Type="http://schemas.microsoft.com/office/2007/relationships/hdphoto" Target="../media/hdphoto11.wdp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microsoft.com/office/2007/relationships/hdphoto" Target="../media/hdphoto1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5" y="-22279"/>
            <a:ext cx="9130545" cy="5158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83768" y="483518"/>
            <a:ext cx="51480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Гордо </a:t>
            </a:r>
            <a:r>
              <a:rPr lang="ru-RU" sz="4800" b="1" dirty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реет над нами флаг Отчизны </a:t>
            </a:r>
            <a:r>
              <a:rPr lang="ru-RU" sz="4800" b="1" dirty="0" smtClean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родной </a:t>
            </a:r>
            <a:endParaRPr lang="ru-RU" sz="4800" b="1" dirty="0">
              <a:solidFill>
                <a:srgbClr val="FF00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1680" y="3550590"/>
            <a:ext cx="73500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</a:rPr>
              <a:t>ко </a:t>
            </a:r>
            <a:r>
              <a:rPr lang="ru-RU" sz="2800" b="1" i="1" dirty="0">
                <a:solidFill>
                  <a:srgbClr val="002060"/>
                </a:solidFill>
              </a:rPr>
              <a:t>Д</a:t>
            </a:r>
            <a:r>
              <a:rPr lang="ru-RU" sz="2800" b="1" i="1" dirty="0" smtClean="0">
                <a:solidFill>
                  <a:srgbClr val="002060"/>
                </a:solidFill>
              </a:rPr>
              <a:t>ню </a:t>
            </a:r>
            <a:r>
              <a:rPr lang="ru-RU" sz="2800" b="1" i="1" dirty="0">
                <a:solidFill>
                  <a:srgbClr val="002060"/>
                </a:solidFill>
              </a:rPr>
              <a:t>Государственного флага России</a:t>
            </a:r>
          </a:p>
        </p:txBody>
      </p:sp>
    </p:spTree>
    <p:extLst>
      <p:ext uri="{BB962C8B-B14F-4D97-AF65-F5344CB8AC3E}">
        <p14:creationId xmlns:p14="http://schemas.microsoft.com/office/powerpoint/2010/main" val="359121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4796" y="2931790"/>
            <a:ext cx="76642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Одним из главных символов российской государственности является флаг, представляющий собой полотно трех цветов: белого, синего </a:t>
            </a:r>
            <a:r>
              <a:rPr lang="ru-RU" b="1" i="1" dirty="0" smtClean="0">
                <a:solidFill>
                  <a:srgbClr val="002060"/>
                </a:solidFill>
              </a:rPr>
              <a:t>и красного.</a:t>
            </a:r>
            <a:endParaRPr lang="ru-RU" b="1" i="1" dirty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>
                <a:solidFill>
                  <a:srgbClr val="002060"/>
                </a:solidFill>
              </a:rPr>
              <a:t>История этого символа неоднозначна и полна событий, как история самой России, и неспроста его цвета олицетворяют все самое важное для </a:t>
            </a:r>
            <a:r>
              <a:rPr lang="ru-RU" b="1" i="1" dirty="0" smtClean="0">
                <a:solidFill>
                  <a:srgbClr val="002060"/>
                </a:solidFill>
              </a:rPr>
              <a:t>россиян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5372"/>
            <a:ext cx="4689685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78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531534"/>
            <a:ext cx="3456384" cy="229525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27825"/>
            <a:ext cx="3398058" cy="4301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170171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До XVII столетия у России не было своего официального флага. Каждый правитель выбирал знамя на свой вкус. </a:t>
            </a:r>
            <a:r>
              <a:rPr lang="ru-RU" b="1" i="1" dirty="0" smtClean="0">
                <a:solidFill>
                  <a:srgbClr val="002060"/>
                </a:solidFill>
              </a:rPr>
              <a:t>Так</a:t>
            </a:r>
            <a:r>
              <a:rPr lang="ru-RU" b="1" i="1" dirty="0">
                <a:solidFill>
                  <a:srgbClr val="002060"/>
                </a:solidFill>
              </a:rPr>
              <a:t>, Иван Грозный водил свои полки в бой под знаменами красного </a:t>
            </a:r>
            <a:r>
              <a:rPr lang="ru-RU" b="1" i="1" dirty="0" smtClean="0">
                <a:solidFill>
                  <a:srgbClr val="002060"/>
                </a:solidFill>
              </a:rPr>
              <a:t>цвета с </a:t>
            </a:r>
            <a:r>
              <a:rPr lang="ru-RU" b="1" i="1" dirty="0">
                <a:solidFill>
                  <a:srgbClr val="002060"/>
                </a:solidFill>
              </a:rPr>
              <a:t>изображением Иисуса Христа. </a:t>
            </a:r>
            <a:r>
              <a:rPr lang="ru-RU" b="1" i="1" dirty="0" smtClean="0">
                <a:solidFill>
                  <a:srgbClr val="002060"/>
                </a:solidFill>
              </a:rPr>
              <a:t>Именно с </a:t>
            </a:r>
            <a:r>
              <a:rPr lang="ru-RU" b="1" i="1" dirty="0">
                <a:solidFill>
                  <a:srgbClr val="002060"/>
                </a:solidFill>
              </a:rPr>
              <a:t>таким флагом русские войска завоевали </a:t>
            </a:r>
            <a:r>
              <a:rPr lang="ru-RU" b="1" i="1" dirty="0" smtClean="0">
                <a:solidFill>
                  <a:srgbClr val="002060"/>
                </a:solidFill>
              </a:rPr>
              <a:t>Казань</a:t>
            </a:r>
            <a:endParaRPr lang="ru-RU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8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62" y="4386622"/>
            <a:ext cx="9144000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" y="-24848"/>
            <a:ext cx="7274193" cy="51192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724128" y="339502"/>
            <a:ext cx="32628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>
                <a:solidFill>
                  <a:srgbClr val="002060"/>
                </a:solidFill>
              </a:rPr>
              <a:t>Триколор</a:t>
            </a:r>
            <a:r>
              <a:rPr lang="ru-RU" b="1" i="1" dirty="0">
                <a:solidFill>
                  <a:srgbClr val="002060"/>
                </a:solidFill>
              </a:rPr>
              <a:t> стал символом государства в XVII столетии. Впервые флаг появился на первом русском фрегате «Орел». Корабль собирался выйти 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в плавание с </a:t>
            </a:r>
            <a:r>
              <a:rPr lang="ru-RU" b="1" i="1" dirty="0">
                <a:solidFill>
                  <a:srgbClr val="002060"/>
                </a:solidFill>
              </a:rPr>
              <a:t>командой, состоящей </a:t>
            </a:r>
            <a:r>
              <a:rPr lang="ru-RU" b="1" i="1" dirty="0" smtClean="0">
                <a:solidFill>
                  <a:srgbClr val="002060"/>
                </a:solidFill>
              </a:rPr>
              <a:t>целиком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из голландцев</a:t>
            </a:r>
          </a:p>
          <a:p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3478"/>
            <a:ext cx="16779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фрегат </a:t>
            </a:r>
            <a:r>
              <a:rPr lang="ru-RU" b="1" dirty="0">
                <a:solidFill>
                  <a:srgbClr val="7030A0"/>
                </a:solidFill>
              </a:rPr>
              <a:t>«Орел</a:t>
            </a:r>
            <a:r>
              <a:rPr lang="ru-RU" b="1" dirty="0" smtClean="0">
                <a:solidFill>
                  <a:srgbClr val="7030A0"/>
                </a:solidFill>
              </a:rPr>
              <a:t>»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</a:rPr>
              <a:t>1667 г.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26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57216"/>
          </a:xfrm>
          <a:prstGeom prst="rect">
            <a:avLst/>
          </a:prstGeo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99" b="98887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-164554"/>
            <a:ext cx="5753100" cy="513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623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8210" y="2802521"/>
            <a:ext cx="47165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Неизвестно</a:t>
            </a:r>
            <a:r>
              <a:rPr lang="ru-RU" b="1" i="1" dirty="0">
                <a:solidFill>
                  <a:srgbClr val="002060"/>
                </a:solidFill>
              </a:rPr>
              <a:t>, как точно выглядел этот флаг, но в нем впервые были использованы белая, синяя и красная ткани. Кроме того, на флаг был нашит двуглавый орел.</a:t>
            </a:r>
            <a:endParaRPr lang="ru-RU" b="1" i="1" dirty="0" smtClean="0">
              <a:solidFill>
                <a:srgbClr val="002060"/>
              </a:solidFill>
            </a:endParaRPr>
          </a:p>
          <a:p>
            <a:r>
              <a:rPr lang="ru-RU" b="1" i="1" dirty="0">
                <a:solidFill>
                  <a:srgbClr val="002060"/>
                </a:solidFill>
              </a:rPr>
              <a:t>В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>
                <a:solidFill>
                  <a:srgbClr val="002060"/>
                </a:solidFill>
              </a:rPr>
              <a:t>центре располагался синий крест, </a:t>
            </a:r>
            <a:endParaRPr lang="ru-RU" b="1" i="1" dirty="0" smtClean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а </a:t>
            </a:r>
            <a:r>
              <a:rPr lang="ru-RU" b="1" i="1" dirty="0">
                <a:solidFill>
                  <a:srgbClr val="002060"/>
                </a:solidFill>
              </a:rPr>
              <a:t>углы флага были синими и </a:t>
            </a:r>
            <a:r>
              <a:rPr lang="ru-RU" b="1" i="1" dirty="0" smtClean="0">
                <a:solidFill>
                  <a:srgbClr val="002060"/>
                </a:solidFill>
              </a:rPr>
              <a:t>красными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08370"/>
            <a:ext cx="3372881" cy="2239804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187"/>
            <a:ext cx="3648485" cy="4457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4629485"/>
            <a:ext cx="28472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rgbClr val="002060"/>
                </a:solidFill>
              </a:rPr>
              <a:t>Царь Алексей Михайлович</a:t>
            </a:r>
            <a:endParaRPr lang="ru-RU" sz="16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79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66"/>
          <a:stretch/>
        </p:blipFill>
        <p:spPr bwMode="auto">
          <a:xfrm>
            <a:off x="762066" y="63068"/>
            <a:ext cx="7759777" cy="47566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580112" y="120639"/>
            <a:ext cx="34563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Эти флаги, как и само судно, просуществовали недолго, их сожгли </a:t>
            </a:r>
            <a:endParaRPr lang="ru-RU" b="1" i="1" dirty="0" smtClean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в </a:t>
            </a:r>
            <a:r>
              <a:rPr lang="ru-RU" b="1" i="1" dirty="0">
                <a:solidFill>
                  <a:srgbClr val="002060"/>
                </a:solidFill>
              </a:rPr>
              <a:t>Астрахани </a:t>
            </a:r>
            <a:r>
              <a:rPr lang="ru-RU" b="1" i="1" dirty="0" err="1">
                <a:solidFill>
                  <a:srgbClr val="002060"/>
                </a:solidFill>
              </a:rPr>
              <a:t>разинские</a:t>
            </a:r>
            <a:r>
              <a:rPr lang="ru-RU" b="1" i="1" dirty="0">
                <a:solidFill>
                  <a:srgbClr val="002060"/>
                </a:solidFill>
              </a:rPr>
              <a:t> казаки, но знание о них сохранилось и привело </a:t>
            </a:r>
            <a:endParaRPr lang="ru-RU" b="1" i="1" dirty="0" smtClean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к </a:t>
            </a:r>
            <a:r>
              <a:rPr lang="ru-RU" b="1" i="1" dirty="0">
                <a:solidFill>
                  <a:srgbClr val="002060"/>
                </a:solidFill>
              </a:rPr>
              <a:t>дальнейшему использованию этих цветов уже Петром </a:t>
            </a:r>
            <a:r>
              <a:rPr lang="ru-RU" b="1" i="1" dirty="0" smtClean="0">
                <a:solidFill>
                  <a:srgbClr val="002060"/>
                </a:solidFill>
              </a:rPr>
              <a:t>Первым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6690"/>
            <a:ext cx="9144000" cy="483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644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7" r="10695"/>
          <a:stretch/>
        </p:blipFill>
        <p:spPr bwMode="auto">
          <a:xfrm>
            <a:off x="107505" y="339502"/>
            <a:ext cx="3888432" cy="3344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95937" y="48901"/>
            <a:ext cx="4941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6 августа 1693 года, во время плавания Петра I в Белом море </a:t>
            </a:r>
            <a:r>
              <a:rPr lang="ru-RU" b="1" i="1" dirty="0" smtClean="0">
                <a:solidFill>
                  <a:srgbClr val="002060"/>
                </a:solidFill>
              </a:rPr>
              <a:t>на </a:t>
            </a:r>
            <a:r>
              <a:rPr lang="ru-RU" b="1" i="1" dirty="0">
                <a:solidFill>
                  <a:srgbClr val="002060"/>
                </a:solidFill>
              </a:rPr>
              <a:t>12-пушечной яхте «Святой Пётр» впервые был поднят «флаг царя Московского</a:t>
            </a:r>
            <a:r>
              <a:rPr lang="ru-RU" b="1" i="1" dirty="0" smtClean="0">
                <a:solidFill>
                  <a:srgbClr val="002060"/>
                </a:solidFill>
              </a:rPr>
              <a:t>».</a:t>
            </a:r>
            <a:endParaRPr lang="en-US" b="1" i="1" dirty="0" smtClean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>
                <a:solidFill>
                  <a:srgbClr val="002060"/>
                </a:solidFill>
              </a:rPr>
              <a:t>Флаг, под которым Пётр совершил свой первый морской поход — по Северной Двине </a:t>
            </a:r>
            <a:r>
              <a:rPr lang="ru-RU" b="1" i="1" dirty="0" smtClean="0">
                <a:solidFill>
                  <a:srgbClr val="002060"/>
                </a:solidFill>
              </a:rPr>
              <a:t>к </a:t>
            </a:r>
            <a:r>
              <a:rPr lang="ru-RU" b="1" i="1" dirty="0">
                <a:solidFill>
                  <a:srgbClr val="002060"/>
                </a:solidFill>
              </a:rPr>
              <a:t>Белому морю и на Соловецкие </a:t>
            </a:r>
            <a:r>
              <a:rPr lang="ru-RU" b="1" i="1" dirty="0" smtClean="0">
                <a:solidFill>
                  <a:srgbClr val="002060"/>
                </a:solidFill>
              </a:rPr>
              <a:t>острова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272173"/>
            <a:ext cx="4004560" cy="265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01198" y="4419158"/>
            <a:ext cx="26148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Посещение Петром </a:t>
            </a:r>
            <a:r>
              <a:rPr lang="en-US" sz="1600" b="1" dirty="0" smtClean="0">
                <a:solidFill>
                  <a:srgbClr val="002060"/>
                </a:solidFill>
              </a:rPr>
              <a:t>I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Соловецкого монастыря</a:t>
            </a:r>
            <a:endParaRPr lang="ru-RU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91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3" b="19586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94" y="85634"/>
            <a:ext cx="2592288" cy="2362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860" y="172956"/>
            <a:ext cx="3630690" cy="2420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52794" y="3723878"/>
            <a:ext cx="8208912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В конце путешествия Пётр </a:t>
            </a:r>
            <a:r>
              <a:rPr lang="en-US" b="1" i="1" dirty="0" smtClean="0">
                <a:solidFill>
                  <a:srgbClr val="002060"/>
                </a:solidFill>
              </a:rPr>
              <a:t>I </a:t>
            </a:r>
            <a:r>
              <a:rPr lang="ru-RU" b="1" i="1" dirty="0" smtClean="0">
                <a:solidFill>
                  <a:srgbClr val="002060"/>
                </a:solidFill>
              </a:rPr>
              <a:t>подарил </a:t>
            </a:r>
            <a:r>
              <a:rPr lang="ru-RU" b="1" i="1" dirty="0">
                <a:solidFill>
                  <a:srgbClr val="002060"/>
                </a:solidFill>
              </a:rPr>
              <a:t>флаг со своего судна одному </a:t>
            </a:r>
            <a:endParaRPr lang="en-US" b="1" i="1" dirty="0" smtClean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из </a:t>
            </a:r>
            <a:r>
              <a:rPr lang="ru-RU" b="1" i="1" dirty="0">
                <a:solidFill>
                  <a:srgbClr val="002060"/>
                </a:solidFill>
              </a:rPr>
              <a:t>архангельских монастырей, где тот </a:t>
            </a:r>
            <a:r>
              <a:rPr lang="ru-RU" b="1" i="1" dirty="0" smtClean="0">
                <a:solidFill>
                  <a:srgbClr val="002060"/>
                </a:solidFill>
              </a:rPr>
              <a:t>хранился </a:t>
            </a:r>
            <a:r>
              <a:rPr lang="ru-RU" b="1" i="1" dirty="0">
                <a:solidFill>
                  <a:srgbClr val="002060"/>
                </a:solidFill>
              </a:rPr>
              <a:t>до начала </a:t>
            </a:r>
            <a:endParaRPr lang="en-US" b="1" i="1" dirty="0" smtClean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XX </a:t>
            </a:r>
            <a:r>
              <a:rPr lang="ru-RU" b="1" i="1" dirty="0">
                <a:solidFill>
                  <a:srgbClr val="002060"/>
                </a:solidFill>
              </a:rPr>
              <a:t>века, а затем поступил в Военно-морской музей в Петербурге, где находится и </a:t>
            </a:r>
            <a:r>
              <a:rPr lang="ru-RU" b="1" i="1" dirty="0" smtClean="0">
                <a:solidFill>
                  <a:srgbClr val="002060"/>
                </a:solidFill>
              </a:rPr>
              <a:t>сегодня.</a:t>
            </a:r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smtClean="0">
                <a:solidFill>
                  <a:srgbClr val="002060"/>
                </a:solidFill>
              </a:rPr>
              <a:t>Его </a:t>
            </a:r>
            <a:r>
              <a:rPr lang="ru-RU" b="1" i="1" dirty="0">
                <a:solidFill>
                  <a:srgbClr val="002060"/>
                </a:solidFill>
              </a:rPr>
              <a:t>размеры — 4.6 на 4.9 </a:t>
            </a:r>
            <a:r>
              <a:rPr lang="ru-RU" b="1" i="1" dirty="0" smtClean="0">
                <a:solidFill>
                  <a:srgbClr val="002060"/>
                </a:solidFill>
              </a:rPr>
              <a:t>метров</a:t>
            </a:r>
            <a:endParaRPr lang="ru-RU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8298"/>
          <a:stretch/>
        </p:blipFill>
        <p:spPr bwMode="auto">
          <a:xfrm>
            <a:off x="3375629" y="2065405"/>
            <a:ext cx="5738436" cy="261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43" y="413511"/>
            <a:ext cx="3189186" cy="4246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44547" y="254394"/>
            <a:ext cx="54005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В октябре 1699 года Пётр I на обороте </a:t>
            </a:r>
            <a:r>
              <a:rPr lang="ru-RU" b="1" i="1" dirty="0" smtClean="0">
                <a:solidFill>
                  <a:srgbClr val="002060"/>
                </a:solidFill>
              </a:rPr>
              <a:t>листа</a:t>
            </a:r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smtClean="0">
                <a:solidFill>
                  <a:srgbClr val="002060"/>
                </a:solidFill>
              </a:rPr>
              <a:t>с </a:t>
            </a:r>
            <a:r>
              <a:rPr lang="ru-RU" b="1" i="1" dirty="0">
                <a:solidFill>
                  <a:srgbClr val="002060"/>
                </a:solidFill>
              </a:rPr>
              <a:t>инструкциями, направленными находящемуся в Стамбуле русскому посланнику Емельяну </a:t>
            </a:r>
            <a:r>
              <a:rPr lang="ru-RU" b="1" i="1" dirty="0" err="1">
                <a:solidFill>
                  <a:srgbClr val="002060"/>
                </a:solidFill>
              </a:rPr>
              <a:t>Украинцеву</a:t>
            </a:r>
            <a:r>
              <a:rPr lang="ru-RU" b="1" i="1" dirty="0">
                <a:solidFill>
                  <a:srgbClr val="002060"/>
                </a:solidFill>
              </a:rPr>
              <a:t>, нарисовал эскиз трёхполосного бело-сине-красного флага</a:t>
            </a:r>
          </a:p>
        </p:txBody>
      </p:sp>
    </p:spTree>
    <p:extLst>
      <p:ext uri="{BB962C8B-B14F-4D97-AF65-F5344CB8AC3E}">
        <p14:creationId xmlns:p14="http://schemas.microsoft.com/office/powerpoint/2010/main" val="333840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999629"/>
            <a:ext cx="38884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После поражения Петра Великого под </a:t>
            </a:r>
            <a:r>
              <a:rPr lang="ru-RU" b="1" i="1" dirty="0" smtClean="0">
                <a:solidFill>
                  <a:srgbClr val="002060"/>
                </a:solidFill>
              </a:rPr>
              <a:t>Нарвой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в </a:t>
            </a:r>
            <a:r>
              <a:rPr lang="ru-RU" b="1" i="1" dirty="0">
                <a:solidFill>
                  <a:srgbClr val="002060"/>
                </a:solidFill>
              </a:rPr>
              <a:t>1700 году государь отказался от «Флага царя Московского» </a:t>
            </a:r>
            <a:endParaRPr lang="ru-RU" b="1" i="1" dirty="0" smtClean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и </a:t>
            </a:r>
            <a:r>
              <a:rPr lang="ru-RU" b="1" i="1" dirty="0">
                <a:solidFill>
                  <a:srgbClr val="002060"/>
                </a:solidFill>
              </a:rPr>
              <a:t>принял в качестве своего штандарта принципиально новый флаг: желтое полотнище с черным двуглавым орлом, держащим </a:t>
            </a:r>
            <a:endParaRPr lang="ru-RU" b="1" i="1" dirty="0" smtClean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в </a:t>
            </a:r>
            <a:r>
              <a:rPr lang="ru-RU" b="1" i="1" dirty="0">
                <a:solidFill>
                  <a:srgbClr val="002060"/>
                </a:solidFill>
              </a:rPr>
              <a:t>клювах и лапах карты четырех </a:t>
            </a:r>
            <a:r>
              <a:rPr lang="ru-RU" b="1" i="1" dirty="0" smtClean="0">
                <a:solidFill>
                  <a:srgbClr val="002060"/>
                </a:solidFill>
              </a:rPr>
              <a:t>морей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89685"/>
            <a:ext cx="4874974" cy="3649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327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6"/>
          <a:stretch/>
        </p:blipFill>
        <p:spPr bwMode="auto">
          <a:xfrm>
            <a:off x="0" y="-4986"/>
            <a:ext cx="9144000" cy="5148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30557" y="195486"/>
            <a:ext cx="7344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В качестве флага военного флота </a:t>
            </a:r>
            <a:r>
              <a:rPr lang="ru-RU" b="1" i="1" dirty="0" smtClean="0">
                <a:solidFill>
                  <a:srgbClr val="002060"/>
                </a:solidFill>
              </a:rPr>
              <a:t>Петр </a:t>
            </a:r>
            <a:r>
              <a:rPr lang="en-US" b="1" i="1" dirty="0" smtClean="0">
                <a:solidFill>
                  <a:srgbClr val="002060"/>
                </a:solidFill>
              </a:rPr>
              <a:t>I </a:t>
            </a:r>
            <a:r>
              <a:rPr lang="ru-RU" b="1" i="1" dirty="0" smtClean="0">
                <a:solidFill>
                  <a:srgbClr val="002060"/>
                </a:solidFill>
              </a:rPr>
              <a:t>утвердил 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Андреевский </a:t>
            </a:r>
            <a:r>
              <a:rPr lang="ru-RU" b="1" i="1" dirty="0">
                <a:solidFill>
                  <a:srgbClr val="002060"/>
                </a:solidFill>
              </a:rPr>
              <a:t>флаг, </a:t>
            </a:r>
            <a:r>
              <a:rPr lang="ru-RU" b="1" i="1" dirty="0" smtClean="0">
                <a:solidFill>
                  <a:srgbClr val="002060"/>
                </a:solidFill>
              </a:rPr>
              <a:t>а </a:t>
            </a:r>
            <a:r>
              <a:rPr lang="ru-RU" b="1" i="1" dirty="0">
                <a:solidFill>
                  <a:srgbClr val="002060"/>
                </a:solidFill>
              </a:rPr>
              <a:t>бело-сине-красный флаг оказался связан </a:t>
            </a:r>
            <a:endParaRPr lang="ru-RU" b="1" i="1" dirty="0" smtClean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с </a:t>
            </a:r>
            <a:r>
              <a:rPr lang="ru-RU" b="1" i="1" dirty="0">
                <a:solidFill>
                  <a:srgbClr val="002060"/>
                </a:solidFill>
              </a:rPr>
              <a:t>российским торговым флотом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63" t="48549" r="3313" b="11931"/>
          <a:stretch/>
        </p:blipFill>
        <p:spPr bwMode="auto">
          <a:xfrm>
            <a:off x="539552" y="1550958"/>
            <a:ext cx="3736589" cy="248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4" t="49321" r="51631" b="12897"/>
          <a:stretch/>
        </p:blipFill>
        <p:spPr bwMode="auto">
          <a:xfrm>
            <a:off x="4756291" y="2139702"/>
            <a:ext cx="4028547" cy="250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697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82" y="469471"/>
            <a:ext cx="3294366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41812" y="2665715"/>
            <a:ext cx="541860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В 1858 г. Александр </a:t>
            </a:r>
            <a:r>
              <a:rPr lang="ru-RU" b="1" i="1" dirty="0" smtClean="0">
                <a:solidFill>
                  <a:srgbClr val="002060"/>
                </a:solidFill>
              </a:rPr>
              <a:t>II установил</a:t>
            </a:r>
            <a:r>
              <a:rPr lang="ru-RU" b="1" i="1" dirty="0">
                <a:solidFill>
                  <a:srgbClr val="002060"/>
                </a:solidFill>
              </a:rPr>
              <a:t>, что все знамена, флаги и другие атрибуты, необходимые на торжествах, должны быть изготовлены в государственных цветах, которые расположены в определенном порядке: сверху черная полоса, посередине — желтая (золотистая), а снизу — белая </a:t>
            </a:r>
            <a:endParaRPr lang="ru-RU" b="1" i="1" dirty="0" smtClean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(</a:t>
            </a:r>
            <a:r>
              <a:rPr lang="ru-RU" b="1" i="1" dirty="0">
                <a:solidFill>
                  <a:srgbClr val="002060"/>
                </a:solidFill>
              </a:rPr>
              <a:t>или серебристая)</a:t>
            </a:r>
          </a:p>
          <a:p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5500" l="10000" r="94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-380579"/>
            <a:ext cx="4386572" cy="3289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560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925"/>
          <a:stretch/>
        </p:blipFill>
        <p:spPr bwMode="auto">
          <a:xfrm>
            <a:off x="467544" y="627534"/>
            <a:ext cx="3041618" cy="4138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4" t="30620" r="20358" b="12951"/>
          <a:stretch/>
        </p:blipFill>
        <p:spPr bwMode="auto">
          <a:xfrm>
            <a:off x="4070063" y="1419622"/>
            <a:ext cx="4604542" cy="3172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73128" y="483518"/>
            <a:ext cx="23984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</a:rPr>
              <a:t>Флаг Александра </a:t>
            </a:r>
            <a:r>
              <a:rPr lang="en-US" b="1" i="1" dirty="0">
                <a:solidFill>
                  <a:srgbClr val="002060"/>
                </a:solidFill>
              </a:rPr>
              <a:t>III</a:t>
            </a:r>
            <a:endParaRPr lang="ru-RU" b="1" i="1" dirty="0">
              <a:solidFill>
                <a:srgbClr val="002060"/>
              </a:solidFill>
            </a:endParaRPr>
          </a:p>
          <a:p>
            <a:pPr algn="ctr"/>
            <a:r>
              <a:rPr lang="ru-RU" b="1" i="1" dirty="0">
                <a:solidFill>
                  <a:srgbClr val="002060"/>
                </a:solidFill>
              </a:rPr>
              <a:t>1883 – 1917 гг.</a:t>
            </a:r>
          </a:p>
        </p:txBody>
      </p:sp>
    </p:spTree>
    <p:extLst>
      <p:ext uri="{BB962C8B-B14F-4D97-AF65-F5344CB8AC3E}">
        <p14:creationId xmlns:p14="http://schemas.microsoft.com/office/powerpoint/2010/main" val="364187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06" y="267579"/>
            <a:ext cx="3000375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39952" y="267579"/>
            <a:ext cx="48245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Император Николай II в 1896 г, </a:t>
            </a:r>
            <a:endParaRPr lang="ru-RU" b="1" i="1" dirty="0" smtClean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во </a:t>
            </a:r>
            <a:r>
              <a:rPr lang="ru-RU" b="1" i="1" dirty="0">
                <a:solidFill>
                  <a:srgbClr val="002060"/>
                </a:solidFill>
              </a:rPr>
              <a:t>время подготовки к своей коронации объявил единым флагом для всех поводов бело-сине-красное трехполосное полотно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851670"/>
            <a:ext cx="4527200" cy="314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10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7096" y="153911"/>
            <a:ext cx="81369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После переворота 1917 года на долгое время трехцветный стяг был забыт. Новые власти объявили государственным красное знамя — символ свободы и коммунистической борьбы. </a:t>
            </a:r>
            <a:r>
              <a:rPr lang="ru-RU" b="1" i="1" dirty="0" smtClean="0">
                <a:solidFill>
                  <a:srgbClr val="002060"/>
                </a:solidFill>
              </a:rPr>
              <a:t>Это </a:t>
            </a:r>
            <a:r>
              <a:rPr lang="ru-RU" b="1" i="1" dirty="0">
                <a:solidFill>
                  <a:srgbClr val="002060"/>
                </a:solidFill>
              </a:rPr>
              <a:t>было узаконено в первой Конституции РСФСР в 1918 г. </a:t>
            </a:r>
            <a:endParaRPr lang="ru-RU" b="1" i="1" dirty="0" smtClean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Красным с изображением серпа и молота флаг оставался 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до 1991 года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66"/>
          <a:stretch/>
        </p:blipFill>
        <p:spPr bwMode="auto">
          <a:xfrm>
            <a:off x="328579" y="1923885"/>
            <a:ext cx="4491410" cy="2189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776" y="1818027"/>
            <a:ext cx="3611704" cy="2767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86541" y="4200364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1918 г.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92474" y="4585616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1924 г.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9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53"/>
          <a:stretch/>
        </p:blipFill>
        <p:spPr bwMode="auto">
          <a:xfrm>
            <a:off x="5066389" y="384363"/>
            <a:ext cx="3898099" cy="2403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39" y="354427"/>
            <a:ext cx="6334390" cy="345512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27584" y="3408835"/>
            <a:ext cx="8136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22 августа 1991 г. </a:t>
            </a:r>
            <a:r>
              <a:rPr lang="ru-RU" b="1" i="1" dirty="0" err="1">
                <a:solidFill>
                  <a:srgbClr val="002060"/>
                </a:solidFill>
              </a:rPr>
              <a:t>триколор</a:t>
            </a:r>
            <a:r>
              <a:rPr lang="ru-RU" b="1" i="1" dirty="0">
                <a:solidFill>
                  <a:srgbClr val="002060"/>
                </a:solidFill>
              </a:rPr>
              <a:t> (белый, лазоревый и алый цвет) был объявлен Национальным флагом РФ. 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В свою очередь в Президентских указах 1993-1994 годов это знамя призвали считать государственным символом, причем цвета были обозначены другими наименованиями: белый, синий и красный</a:t>
            </a:r>
          </a:p>
        </p:txBody>
      </p:sp>
    </p:spTree>
    <p:extLst>
      <p:ext uri="{BB962C8B-B14F-4D97-AF65-F5344CB8AC3E}">
        <p14:creationId xmlns:p14="http://schemas.microsoft.com/office/powerpoint/2010/main" val="161299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87824" y="300989"/>
            <a:ext cx="59766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Цвета государственного флага России имеют определенное значение. В императорское время </a:t>
            </a:r>
            <a:r>
              <a:rPr lang="ru-RU" b="1" i="1" dirty="0" smtClean="0">
                <a:solidFill>
                  <a:srgbClr val="002060"/>
                </a:solidFill>
              </a:rPr>
              <a:t>белый </a:t>
            </a:r>
            <a:r>
              <a:rPr lang="ru-RU" b="1" i="1" dirty="0">
                <a:solidFill>
                  <a:srgbClr val="002060"/>
                </a:solidFill>
              </a:rPr>
              <a:t>цвет </a:t>
            </a:r>
            <a:r>
              <a:rPr lang="ru-RU" b="1" i="1" dirty="0" smtClean="0">
                <a:solidFill>
                  <a:srgbClr val="002060"/>
                </a:solidFill>
              </a:rPr>
              <a:t>был </a:t>
            </a:r>
            <a:r>
              <a:rPr lang="ru-RU" b="1" i="1" dirty="0">
                <a:solidFill>
                  <a:srgbClr val="002060"/>
                </a:solidFill>
              </a:rPr>
              <a:t>символом свободы</a:t>
            </a:r>
            <a:r>
              <a:rPr lang="ru-RU" b="1" i="1" dirty="0" smtClean="0">
                <a:solidFill>
                  <a:srgbClr val="002060"/>
                </a:solidFill>
              </a:rPr>
              <a:t>. Синий </a:t>
            </a:r>
            <a:r>
              <a:rPr lang="ru-RU" b="1" i="1" dirty="0">
                <a:solidFill>
                  <a:srgbClr val="002060"/>
                </a:solidFill>
              </a:rPr>
              <a:t>традиционно связывался с образом Богоматери, покровительствующей защитникам Русской </a:t>
            </a:r>
            <a:r>
              <a:rPr lang="ru-RU" b="1" i="1" dirty="0" smtClean="0">
                <a:solidFill>
                  <a:srgbClr val="002060"/>
                </a:solidFill>
              </a:rPr>
              <a:t>земли. Красный </a:t>
            </a:r>
            <a:r>
              <a:rPr lang="ru-RU" b="1" i="1" dirty="0">
                <a:solidFill>
                  <a:srgbClr val="002060"/>
                </a:solidFill>
              </a:rPr>
              <a:t>ассоциировался с </a:t>
            </a:r>
            <a:r>
              <a:rPr lang="ru-RU" b="1" i="1" dirty="0" smtClean="0">
                <a:solidFill>
                  <a:srgbClr val="002060"/>
                </a:solidFill>
              </a:rPr>
              <a:t>мужеством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>
                <a:solidFill>
                  <a:srgbClr val="002060"/>
                </a:solidFill>
              </a:rPr>
              <a:t>и храбростью тех, кто готов погибнуть </a:t>
            </a:r>
            <a:endParaRPr lang="ru-RU" b="1" i="1" dirty="0" smtClean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за </a:t>
            </a:r>
            <a:r>
              <a:rPr lang="ru-RU" b="1" i="1" dirty="0">
                <a:solidFill>
                  <a:srgbClr val="002060"/>
                </a:solidFill>
              </a:rPr>
              <a:t>Р</a:t>
            </a:r>
            <a:r>
              <a:rPr lang="ru-RU" b="1" i="1" dirty="0" smtClean="0">
                <a:solidFill>
                  <a:srgbClr val="002060"/>
                </a:solidFill>
              </a:rPr>
              <a:t>одину</a:t>
            </a:r>
            <a:r>
              <a:rPr lang="ru-RU" b="1" i="1" dirty="0">
                <a:solidFill>
                  <a:srgbClr val="002060"/>
                </a:solidFill>
              </a:rPr>
              <a:t>. 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В настоящий момент самая распространенная неофициальная, но общепринятая версия утверждает, что полоски на флаге России обозначают: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Белая – чистота, искренность, </a:t>
            </a:r>
            <a:r>
              <a:rPr lang="ru-RU" b="1" i="1" dirty="0" smtClean="0">
                <a:solidFill>
                  <a:srgbClr val="002060"/>
                </a:solidFill>
              </a:rPr>
              <a:t>совершенство</a:t>
            </a:r>
            <a:endParaRPr lang="ru-RU" b="1" i="1" dirty="0">
              <a:solidFill>
                <a:srgbClr val="002060"/>
              </a:solidFill>
            </a:endParaRPr>
          </a:p>
          <a:p>
            <a:r>
              <a:rPr lang="ru-RU" b="1" i="1" dirty="0">
                <a:solidFill>
                  <a:srgbClr val="002060"/>
                </a:solidFill>
              </a:rPr>
              <a:t>Синяя – вера и </a:t>
            </a:r>
            <a:r>
              <a:rPr lang="ru-RU" b="1" i="1" dirty="0" smtClean="0">
                <a:solidFill>
                  <a:srgbClr val="002060"/>
                </a:solidFill>
              </a:rPr>
              <a:t>верность</a:t>
            </a:r>
            <a:endParaRPr lang="ru-RU" b="1" i="1" dirty="0">
              <a:solidFill>
                <a:srgbClr val="002060"/>
              </a:solidFill>
            </a:endParaRPr>
          </a:p>
          <a:p>
            <a:r>
              <a:rPr lang="ru-RU" b="1" i="1" dirty="0">
                <a:solidFill>
                  <a:srgbClr val="002060"/>
                </a:solidFill>
              </a:rPr>
              <a:t>Красная – мужество, сила и кровь, пролитая при защите </a:t>
            </a:r>
            <a:r>
              <a:rPr lang="ru-RU" b="1" i="1" dirty="0" smtClean="0">
                <a:solidFill>
                  <a:srgbClr val="002060"/>
                </a:solidFill>
              </a:rPr>
              <a:t>Родины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6712" y="-751158"/>
            <a:ext cx="7812868" cy="585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75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074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48064" y="4151590"/>
            <a:ext cx="3995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</a:rPr>
              <a:t>С 1994 года 22 августа </a:t>
            </a:r>
            <a:endParaRPr lang="ru-RU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в </a:t>
            </a:r>
            <a:r>
              <a:rPr lang="ru-RU" b="1" i="1" dirty="0">
                <a:solidFill>
                  <a:srgbClr val="002060"/>
                </a:solidFill>
              </a:rPr>
              <a:t>России отмечается </a:t>
            </a:r>
            <a:endParaRPr lang="ru-RU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День </a:t>
            </a:r>
            <a:r>
              <a:rPr lang="ru-RU" b="1" i="1" dirty="0">
                <a:solidFill>
                  <a:srgbClr val="002060"/>
                </a:solidFill>
              </a:rPr>
              <a:t>Государственного флага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4451" y="1419622"/>
            <a:ext cx="4965171" cy="372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9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22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51470"/>
            <a:ext cx="55446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Самый первый большой флаг России  был  поднят в Чеченской Республике 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в августе 2011 года. Площадь полотнища составляет 150 квадратных метров,  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а высота флагштока достигает 70 метров </a:t>
            </a:r>
          </a:p>
        </p:txBody>
      </p:sp>
    </p:spTree>
    <p:extLst>
      <p:ext uri="{BB962C8B-B14F-4D97-AF65-F5344CB8AC3E}">
        <p14:creationId xmlns:p14="http://schemas.microsoft.com/office/powerpoint/2010/main" val="93290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88450"/>
            <a:ext cx="3992818" cy="266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123478"/>
            <a:ext cx="79208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Во Владивостоке в июле 2013 года около 30 тысяч жителей города выстроились на мосту с белыми, синими и красными флажками в руках, образуя одно большое знамя размером </a:t>
            </a:r>
            <a:endParaRPr lang="ru-RU" b="1" i="1" dirty="0" smtClean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707 </a:t>
            </a:r>
            <a:r>
              <a:rPr lang="ru-RU" b="1" i="1" dirty="0">
                <a:solidFill>
                  <a:srgbClr val="002060"/>
                </a:solidFill>
              </a:rPr>
              <a:t>метров. Флешмоб попал в Книгу рекордов </a:t>
            </a:r>
            <a:r>
              <a:rPr lang="ru-RU" b="1" i="1" dirty="0" smtClean="0">
                <a:solidFill>
                  <a:srgbClr val="002060"/>
                </a:solidFill>
              </a:rPr>
              <a:t>Гиннесса, </a:t>
            </a:r>
            <a:r>
              <a:rPr lang="ru-RU" b="1" i="1" dirty="0">
                <a:solidFill>
                  <a:srgbClr val="002060"/>
                </a:solidFill>
              </a:rPr>
              <a:t>как появление самого большого живого флага в мире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172511"/>
            <a:ext cx="4868715" cy="2737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321850"/>
            <a:ext cx="3762198" cy="282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38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7" y="-3093"/>
            <a:ext cx="9139462" cy="5140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228184" y="2859782"/>
            <a:ext cx="28083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22 августа 2014 года жители  Омска собрали </a:t>
            </a:r>
            <a:r>
              <a:rPr lang="ru-RU" b="1" i="1" dirty="0" err="1">
                <a:solidFill>
                  <a:srgbClr val="002060"/>
                </a:solidFill>
              </a:rPr>
              <a:t>триколор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endParaRPr lang="ru-RU" b="1" i="1" dirty="0" smtClean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из </a:t>
            </a:r>
            <a:r>
              <a:rPr lang="ru-RU" b="1" i="1" dirty="0">
                <a:solidFill>
                  <a:srgbClr val="002060"/>
                </a:solidFill>
              </a:rPr>
              <a:t>225 автомобилей. Этот рекорд включён в Книгу Рекордов </a:t>
            </a:r>
            <a:r>
              <a:rPr lang="ru-RU" b="1" i="1" dirty="0" smtClean="0">
                <a:solidFill>
                  <a:srgbClr val="002060"/>
                </a:solidFill>
              </a:rPr>
              <a:t>России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67" y="0"/>
            <a:ext cx="2381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0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491630"/>
            <a:ext cx="4704046" cy="2646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5087" y="136369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В Москве </a:t>
            </a:r>
            <a:r>
              <a:rPr lang="ru-RU" b="1" i="1" dirty="0" smtClean="0">
                <a:solidFill>
                  <a:srgbClr val="002060"/>
                </a:solidFill>
              </a:rPr>
              <a:t>в 2019 г. более </a:t>
            </a:r>
            <a:r>
              <a:rPr lang="ru-RU" b="1" i="1" dirty="0">
                <a:solidFill>
                  <a:srgbClr val="002060"/>
                </a:solidFill>
              </a:rPr>
              <a:t>тысячи человек растянули огромное полотно, составленное из флагов российских регионов, городов и общественных организаций. Размер </a:t>
            </a:r>
            <a:r>
              <a:rPr lang="ru-RU" b="1" i="1" dirty="0" smtClean="0">
                <a:solidFill>
                  <a:srgbClr val="002060"/>
                </a:solidFill>
              </a:rPr>
              <a:t>флага составил </a:t>
            </a:r>
            <a:r>
              <a:rPr lang="ru-RU" b="1" i="1" dirty="0">
                <a:solidFill>
                  <a:srgbClr val="002060"/>
                </a:solidFill>
              </a:rPr>
              <a:t>2542 </a:t>
            </a:r>
            <a:r>
              <a:rPr lang="ru-RU" b="1" i="1" dirty="0" smtClean="0">
                <a:solidFill>
                  <a:srgbClr val="002060"/>
                </a:solidFill>
              </a:rPr>
              <a:t>квадратных метра. </a:t>
            </a:r>
            <a:r>
              <a:rPr lang="ru-RU" b="1" i="1" dirty="0">
                <a:solidFill>
                  <a:srgbClr val="002060"/>
                </a:solidFill>
              </a:rPr>
              <a:t>Благодаря этому масштабный </a:t>
            </a:r>
            <a:r>
              <a:rPr lang="ru-RU" b="1" i="1" dirty="0" err="1">
                <a:solidFill>
                  <a:srgbClr val="002060"/>
                </a:solidFill>
              </a:rPr>
              <a:t>флешмоб</a:t>
            </a:r>
            <a:r>
              <a:rPr lang="ru-RU" b="1" i="1" dirty="0">
                <a:solidFill>
                  <a:srgbClr val="002060"/>
                </a:solidFill>
              </a:rPr>
              <a:t> попал в Книгу рекордов России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62"/>
          <a:stretch/>
        </p:blipFill>
        <p:spPr bwMode="auto">
          <a:xfrm>
            <a:off x="4671392" y="2139702"/>
            <a:ext cx="4293096" cy="2861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8" y="915566"/>
            <a:ext cx="2381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4035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95486"/>
            <a:ext cx="799270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22 августа 2020 года в честь Дня российского флага парашютисты развернули в небе над Подмосковьем российский флаг размером с футбольное поле — его площадь </a:t>
            </a:r>
            <a:r>
              <a:rPr lang="ru-RU" b="1" i="1" dirty="0" smtClean="0">
                <a:solidFill>
                  <a:srgbClr val="002060"/>
                </a:solidFill>
              </a:rPr>
              <a:t>составила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5000 </a:t>
            </a:r>
            <a:r>
              <a:rPr lang="ru-RU" b="1" i="1" dirty="0">
                <a:solidFill>
                  <a:srgbClr val="002060"/>
                </a:solidFill>
              </a:rPr>
              <a:t>м². Приглашённые эксперты книги «Гиннесс. Мировые рекорды» зафиксировали рекорд, но отказались официально его регистрировать из-за санкций </a:t>
            </a:r>
            <a:r>
              <a:rPr lang="ru-RU" b="1" i="1" dirty="0" smtClean="0">
                <a:solidFill>
                  <a:srgbClr val="002060"/>
                </a:solidFill>
              </a:rPr>
              <a:t>в </a:t>
            </a:r>
            <a:r>
              <a:rPr lang="ru-RU" b="1" i="1" dirty="0">
                <a:solidFill>
                  <a:srgbClr val="002060"/>
                </a:solidFill>
              </a:rPr>
              <a:t>отношении России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139702"/>
            <a:ext cx="4347683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945" y="2061085"/>
            <a:ext cx="4065692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347614"/>
            <a:ext cx="5061181" cy="379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7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693" y="1915001"/>
            <a:ext cx="4104569" cy="2757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92956" y="181014"/>
            <a:ext cx="78488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В 2013 году День российского флага отпраздновали с размахом. Причем «размахивали» </a:t>
            </a:r>
            <a:r>
              <a:rPr lang="ru-RU" b="1" i="1" dirty="0" err="1">
                <a:solidFill>
                  <a:srgbClr val="002060"/>
                </a:solidFill>
              </a:rPr>
              <a:t>триколором</a:t>
            </a:r>
            <a:r>
              <a:rPr lang="ru-RU" b="1" i="1" dirty="0">
                <a:solidFill>
                  <a:srgbClr val="002060"/>
                </a:solidFill>
              </a:rPr>
              <a:t> не где-нибудь, а в открытом космосе. Российские космонавты Федор </a:t>
            </a:r>
            <a:r>
              <a:rPr lang="ru-RU" b="1" i="1" dirty="0" err="1">
                <a:solidFill>
                  <a:srgbClr val="002060"/>
                </a:solidFill>
              </a:rPr>
              <a:t>Юрчихин</a:t>
            </a:r>
            <a:r>
              <a:rPr lang="ru-RU" b="1" i="1" dirty="0">
                <a:solidFill>
                  <a:srgbClr val="002060"/>
                </a:solidFill>
              </a:rPr>
              <a:t> и Александр </a:t>
            </a:r>
            <a:r>
              <a:rPr lang="ru-RU" b="1" i="1" dirty="0" err="1">
                <a:solidFill>
                  <a:srgbClr val="002060"/>
                </a:solidFill>
              </a:rPr>
              <a:t>Мисуркин</a:t>
            </a:r>
            <a:r>
              <a:rPr lang="ru-RU" b="1" i="1" dirty="0">
                <a:solidFill>
                  <a:srgbClr val="002060"/>
                </a:solidFill>
              </a:rPr>
              <a:t> развернули флаг страны перед тем, как зайти внутрь орбитальной станции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5001"/>
            <a:ext cx="3955942" cy="263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1556">
            <a:off x="7389330" y="3297211"/>
            <a:ext cx="1145615" cy="63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08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2906538"/>
            <a:ext cx="1800200" cy="216024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83568" y="195486"/>
            <a:ext cx="8136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В Кабардино-Балкарии в </a:t>
            </a:r>
            <a:r>
              <a:rPr lang="ru-RU" b="1" i="1" dirty="0" smtClean="0">
                <a:solidFill>
                  <a:srgbClr val="002060"/>
                </a:solidFill>
              </a:rPr>
              <a:t>2016 году </a:t>
            </a:r>
            <a:r>
              <a:rPr lang="ru-RU" b="1" i="1" dirty="0">
                <a:solidFill>
                  <a:srgbClr val="002060"/>
                </a:solidFill>
              </a:rPr>
              <a:t>был развёрнут </a:t>
            </a:r>
            <a:r>
              <a:rPr lang="ru-RU" b="1" i="1" dirty="0" smtClean="0">
                <a:solidFill>
                  <a:srgbClr val="002060"/>
                </a:solidFill>
              </a:rPr>
              <a:t>большой </a:t>
            </a:r>
            <a:r>
              <a:rPr lang="ru-RU" b="1" i="1" dirty="0">
                <a:solidFill>
                  <a:srgbClr val="002060"/>
                </a:solidFill>
              </a:rPr>
              <a:t>флаг России. </a:t>
            </a:r>
            <a:r>
              <a:rPr lang="ru-RU" b="1" i="1" dirty="0" err="1">
                <a:solidFill>
                  <a:srgbClr val="002060"/>
                </a:solidFill>
              </a:rPr>
              <a:t>Триколор</a:t>
            </a:r>
            <a:r>
              <a:rPr lang="ru-RU" b="1" i="1" dirty="0">
                <a:solidFill>
                  <a:srgbClr val="002060"/>
                </a:solidFill>
              </a:rPr>
              <a:t> был разложен на снежном склоне </a:t>
            </a:r>
            <a:r>
              <a:rPr lang="ru-RU" b="1" i="1" dirty="0" smtClean="0">
                <a:solidFill>
                  <a:srgbClr val="002060"/>
                </a:solidFill>
              </a:rPr>
              <a:t>Эльбруса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>
                <a:solidFill>
                  <a:srgbClr val="002060"/>
                </a:solidFill>
              </a:rPr>
              <a:t>на высоте почти </a:t>
            </a:r>
            <a:r>
              <a:rPr lang="ru-RU" b="1" i="1" dirty="0" smtClean="0">
                <a:solidFill>
                  <a:srgbClr val="002060"/>
                </a:solidFill>
              </a:rPr>
              <a:t>5 </a:t>
            </a:r>
            <a:r>
              <a:rPr lang="ru-RU" b="1" i="1" dirty="0">
                <a:solidFill>
                  <a:srgbClr val="002060"/>
                </a:solidFill>
              </a:rPr>
              <a:t>тысяч метров. Общая площадь полотна составляет 960 квадратных метров. Его длина — 40 метров, </a:t>
            </a:r>
            <a:endParaRPr lang="ru-RU" b="1" i="1" dirty="0" smtClean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а </a:t>
            </a:r>
            <a:r>
              <a:rPr lang="ru-RU" b="1" i="1" dirty="0">
                <a:solidFill>
                  <a:srgbClr val="002060"/>
                </a:solidFill>
              </a:rPr>
              <a:t>ширина — 24 метра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054" b="10050"/>
          <a:stretch/>
        </p:blipFill>
        <p:spPr bwMode="auto">
          <a:xfrm>
            <a:off x="5419094" y="3450215"/>
            <a:ext cx="3366963" cy="1664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807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9462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2 августа 2007 года исследователь Арктики и Антарктики Артур Чилингаров вместе с другими семью исследователями водрузил титановый флаг России на дно океана, на глубину 4302 метра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555136"/>
            <a:ext cx="3333791" cy="2212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45" y="2295111"/>
            <a:ext cx="3240360" cy="2430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2894773" y="1295732"/>
            <a:ext cx="3209342" cy="2496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165679"/>
            <a:ext cx="1296144" cy="9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93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15"/>
          <a:stretch/>
        </p:blipFill>
        <p:spPr bwMode="auto">
          <a:xfrm>
            <a:off x="379899" y="0"/>
            <a:ext cx="8419349" cy="4993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59632" y="123478"/>
            <a:ext cx="694791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Но наверное самый необычный флаг создала сама природа. Удачливому фотографу удалось запечатлеть красное маковое поле на фоне синих заснеженных вершин и светлого прозрачного неба. Цвета природы слились воедино и образовали российский </a:t>
            </a:r>
            <a:r>
              <a:rPr lang="ru-RU" b="1" i="1" dirty="0" err="1">
                <a:solidFill>
                  <a:srgbClr val="002060"/>
                </a:solidFill>
              </a:rPr>
              <a:t>триколор</a:t>
            </a:r>
            <a:endParaRPr lang="ru-RU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96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714"/>
            <a:ext cx="9144000" cy="5145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" y="-21626"/>
            <a:ext cx="2483768" cy="1372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99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" y="-1"/>
            <a:ext cx="9124798" cy="5242025"/>
          </a:xfrm>
          <a:prstGeom prst="rect">
            <a:avLst/>
          </a:prstGeom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19" y="217217"/>
            <a:ext cx="1820693" cy="229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750" y="1362307"/>
            <a:ext cx="2016224" cy="2677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189" y="217218"/>
            <a:ext cx="1651510" cy="2448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200" b="996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202" y="2619473"/>
            <a:ext cx="2419654" cy="2419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665915"/>
            <a:ext cx="1779392" cy="2397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82896" y="134727"/>
            <a:ext cx="53912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О символах России вы можете прочитать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 в книгах, которые имеются в Медведевской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центральной библиотеке</a:t>
            </a:r>
          </a:p>
        </p:txBody>
      </p:sp>
    </p:spTree>
    <p:extLst>
      <p:ext uri="{BB962C8B-B14F-4D97-AF65-F5344CB8AC3E}">
        <p14:creationId xmlns:p14="http://schemas.microsoft.com/office/powerpoint/2010/main" val="61415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926</TotalTime>
  <Words>1033</Words>
  <Application>Microsoft Office PowerPoint</Application>
  <PresentationFormat>Экран (16:9)</PresentationFormat>
  <Paragraphs>74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user</cp:lastModifiedBy>
  <cp:revision>57</cp:revision>
  <dcterms:created xsi:type="dcterms:W3CDTF">2022-08-11T11:54:41Z</dcterms:created>
  <dcterms:modified xsi:type="dcterms:W3CDTF">2022-08-19T11:21:33Z</dcterms:modified>
</cp:coreProperties>
</file>