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81" r:id="rId3"/>
    <p:sldId id="284" r:id="rId4"/>
    <p:sldId id="286" r:id="rId5"/>
    <p:sldId id="287" r:id="rId6"/>
    <p:sldId id="288" r:id="rId7"/>
    <p:sldId id="290" r:id="rId8"/>
    <p:sldId id="314" r:id="rId9"/>
    <p:sldId id="305" r:id="rId10"/>
    <p:sldId id="316" r:id="rId11"/>
    <p:sldId id="315" r:id="rId12"/>
    <p:sldId id="319" r:id="rId13"/>
    <p:sldId id="296" r:id="rId14"/>
    <p:sldId id="304" r:id="rId15"/>
    <p:sldId id="299" r:id="rId16"/>
    <p:sldId id="320" r:id="rId17"/>
    <p:sldId id="291" r:id="rId18"/>
    <p:sldId id="293" r:id="rId19"/>
    <p:sldId id="307" r:id="rId20"/>
    <p:sldId id="310" r:id="rId21"/>
    <p:sldId id="303" r:id="rId22"/>
    <p:sldId id="309" r:id="rId23"/>
    <p:sldId id="321" r:id="rId24"/>
    <p:sldId id="312" r:id="rId25"/>
  </p:sldIdLst>
  <p:sldSz cx="9906000" cy="6858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9999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20DE39-68F3-46DF-A870-1168E7C699F5}" type="datetimeFigureOut">
              <a:rPr lang="ru-RU" smtClean="0"/>
              <a:pPr>
                <a:defRPr/>
              </a:pPr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9BDBD2-0BDD-4F63-9F75-24536E4044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BC0FA3-F98C-48B9-8D78-973262E0DB9D}" type="datetimeFigureOut">
              <a:rPr lang="ru-RU" smtClean="0"/>
              <a:pPr>
                <a:defRPr/>
              </a:pPr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F42187-12B5-44A1-82A1-32302AA9FB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34520F-B580-40B3-904D-179ED10C8312}" type="datetimeFigureOut">
              <a:rPr lang="ru-RU" smtClean="0"/>
              <a:pPr>
                <a:defRPr/>
              </a:pPr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C555E-12BC-42BB-84A8-2FC45BCE19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237061-B41D-4D03-9313-26045E4A05C5}" type="datetimeFigureOut">
              <a:rPr lang="ru-RU" smtClean="0"/>
              <a:pPr>
                <a:defRPr/>
              </a:pPr>
              <a:t>06.08.2021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1F2232-4791-4428-94F6-7F2F97833D9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0443C-4696-4473-8E33-F37FC2FAA916}" type="datetimeFigureOut">
              <a:rPr lang="ru-RU" smtClean="0"/>
              <a:pPr>
                <a:defRPr/>
              </a:pPr>
              <a:t>06.08.2021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426803-DE0E-4B41-9195-D5ECF2CE3D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B83A6-8FA4-451A-94AD-79A8DF6DFF1E}" type="datetimeFigureOut">
              <a:rPr lang="ru-RU" smtClean="0"/>
              <a:pPr>
                <a:defRPr/>
              </a:pPr>
              <a:t>06.08.2021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EEBC8E-AC74-424C-987A-3AC1F58C92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332DEE-F446-4DE5-A2B9-00CB863B731B}" type="datetimeFigureOut">
              <a:rPr lang="ru-RU" smtClean="0"/>
              <a:pPr>
                <a:defRPr/>
              </a:pPr>
              <a:t>06.08.2021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FBA98-A409-4B0E-9027-95D4924F12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5B429C-4324-4DE3-B886-4E3939E0DD5F}" type="datetimeFigureOut">
              <a:rPr lang="ru-RU" smtClean="0"/>
              <a:pPr>
                <a:defRPr/>
              </a:pPr>
              <a:t>06.08.2021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C6EB9-9926-4086-842E-EDFC624CDA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EF3B50-839D-4143-9738-2ED42F7B6AA2}" type="datetimeFigureOut">
              <a:rPr lang="ru-RU" smtClean="0"/>
              <a:pPr>
                <a:defRPr/>
              </a:pPr>
              <a:t>06.08.2021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00D563-097C-4B67-A973-71BB1A21E5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915B3C-B0E9-4784-AA38-9EE8058B9FFA}" type="datetimeFigureOut">
              <a:rPr lang="ru-RU" smtClean="0"/>
              <a:pPr>
                <a:defRPr/>
              </a:pPr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CB6C15-C5AB-40FB-8C8B-6C93921702D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8F3815-5741-43AB-8D6B-77FC0CBE391D}" type="datetimeFigureOut">
              <a:rPr lang="ru-RU" smtClean="0"/>
              <a:pPr>
                <a:defRPr/>
              </a:pPr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5ECC7C-F861-4BD5-85D7-48AE6E086A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601475-0D99-46D2-A8DA-E8B00E5DA8C5}" type="datetimeFigureOut">
              <a:rPr lang="ru-RU" smtClean="0"/>
              <a:pPr>
                <a:defRPr/>
              </a:pPr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22952A5-80FE-462C-BE1C-6B5B46B01D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aif.ru/society/history/oryol_i_romantik_v_chyom_kosmonavt_2_okazalsya_pervym" TargetMode="External"/><Relationship Id="rId3" Type="http://schemas.openxmlformats.org/officeDocument/2006/relationships/hyperlink" Target="https://warheroes.ru/hero/hero.asp?Hero_id=638" TargetMode="External"/><Relationship Id="rId7" Type="http://schemas.openxmlformats.org/officeDocument/2006/relationships/hyperlink" Target="https://staff-online.ru/german-titov-kosmonavt-biografiya-licnaya-jizn-kratko-samoye-vajnoye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en.yandex.ru/media/id/5e897a64e366851eb08e19a4/kosmonavt-2-german-titov-5f5a533c8279b409468d98fb" TargetMode="External"/><Relationship Id="rId5" Type="http://schemas.openxmlformats.org/officeDocument/2006/relationships/hyperlink" Target="http://www.muzeytitova.ru/virtual-tour/semnadtsat-kosmicheskikh-zor/" TargetMode="External"/><Relationship Id="rId4" Type="http://schemas.openxmlformats.org/officeDocument/2006/relationships/hyperlink" Target="https://www.roscosmos.ru/31697/" TargetMode="External"/><Relationship Id="rId9" Type="http://schemas.openxmlformats.org/officeDocument/2006/relationships/hyperlink" Target="https://itexts.net/avtor-german-stepanovich-titov/164241-700000-kilometrov-v-kosmose-polnaya-versiya-s-ill-german-titov/read/page-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img-fotki.yandex.ru/get/9760/40029848.2b5/0_bed7d_4cb3257f_orig.png"/>
          <p:cNvPicPr>
            <a:picLocks noChangeAspect="1" noChangeArrowheads="1"/>
          </p:cNvPicPr>
          <p:nvPr/>
        </p:nvPicPr>
        <p:blipFill>
          <a:blip r:embed="rId2" cstate="print"/>
          <a:srcRect r="18750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41987" name="Rectangle 3"/>
          <p:cNvSpPr>
            <a:spLocks noGrp="1"/>
          </p:cNvSpPr>
          <p:nvPr>
            <p:ph idx="1"/>
          </p:nvPr>
        </p:nvSpPr>
        <p:spPr>
          <a:xfrm>
            <a:off x="1568624" y="692696"/>
            <a:ext cx="6753200" cy="2376264"/>
          </a:xfrm>
        </p:spPr>
        <p:txBody>
          <a:bodyPr>
            <a:normAutofit/>
          </a:bodyPr>
          <a:lstStyle/>
          <a:p>
            <a:pPr marL="609600" indent="-609600" algn="ctr">
              <a:lnSpc>
                <a:spcPct val="90000"/>
              </a:lnSpc>
              <a:buFont typeface="Arial" charset="0"/>
              <a:buNone/>
            </a:pPr>
            <a:r>
              <a:rPr lang="ru-RU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sz="72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Герман Титов.</a:t>
            </a:r>
          </a:p>
          <a:p>
            <a:pPr marL="609600" indent="-609600" algn="ctr">
              <a:lnSpc>
                <a:spcPct val="90000"/>
              </a:lnSpc>
              <a:buFont typeface="Arial" charset="0"/>
              <a:buNone/>
            </a:pPr>
            <a:r>
              <a:rPr lang="ru-RU" sz="6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Космонавт №2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5385048" y="4924325"/>
            <a:ext cx="424847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  60-летию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первого  длительного космического  полета</a:t>
            </a:r>
            <a:endPara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304928" y="692696"/>
            <a:ext cx="489654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</a:rPr>
              <a:t>Герман Степанович Титов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</a:rPr>
              <a:t>(1935 – 2000)</a:t>
            </a:r>
          </a:p>
          <a:p>
            <a:pPr algn="ctr"/>
            <a:r>
              <a:rPr lang="ru-RU" sz="2400" b="1" dirty="0" smtClean="0">
                <a:latin typeface="Candara" pitchFamily="34" charset="0"/>
              </a:rPr>
              <a:t>родился 11 сентября 1935 года </a:t>
            </a:r>
          </a:p>
          <a:p>
            <a:pPr algn="ctr"/>
            <a:r>
              <a:rPr lang="ru-RU" sz="2400" b="1" dirty="0" smtClean="0">
                <a:latin typeface="Candara" pitchFamily="34" charset="0"/>
              </a:rPr>
              <a:t>в селе Верх-Жилино </a:t>
            </a:r>
            <a:r>
              <a:rPr lang="ru-RU" sz="2400" b="1" dirty="0" err="1" smtClean="0">
                <a:latin typeface="Candara" pitchFamily="34" charset="0"/>
              </a:rPr>
              <a:t>Косихинского</a:t>
            </a:r>
            <a:r>
              <a:rPr lang="ru-RU" sz="2400" b="1" dirty="0" smtClean="0">
                <a:latin typeface="Candara" pitchFamily="34" charset="0"/>
              </a:rPr>
              <a:t> района </a:t>
            </a:r>
            <a:r>
              <a:rPr lang="ru-RU" sz="2400" b="1" dirty="0" err="1" smtClean="0">
                <a:latin typeface="Candara" pitchFamily="34" charset="0"/>
              </a:rPr>
              <a:t>Западно-Сибирского</a:t>
            </a:r>
            <a:r>
              <a:rPr lang="ru-RU" sz="2400" b="1" dirty="0" smtClean="0">
                <a:latin typeface="Candara" pitchFamily="34" charset="0"/>
              </a:rPr>
              <a:t> края (ныне Алтайского края). 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11" name="Picture 2" descr="Титов Герман Степанови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552" y="548680"/>
            <a:ext cx="3096344" cy="46376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578" name="Picture 2" descr="http://altlib.ru/wp-content/uploads/2018/04/Titov-Stepan-Pavlovich.jpg"/>
          <p:cNvPicPr>
            <a:picLocks noChangeAspect="1" noChangeArrowheads="1"/>
          </p:cNvPicPr>
          <p:nvPr/>
        </p:nvPicPr>
        <p:blipFill>
          <a:blip r:embed="rId4" cstate="print"/>
          <a:srcRect l="2312" r="2900" b="2900"/>
          <a:stretch>
            <a:fillRect/>
          </a:stretch>
        </p:blipFill>
        <p:spPr bwMode="auto">
          <a:xfrm>
            <a:off x="6825208" y="3356992"/>
            <a:ext cx="2214246" cy="302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432720" y="5373216"/>
            <a:ext cx="4520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Отец -  алтайский просветитель, </a:t>
            </a:r>
          </a:p>
          <a:p>
            <a:pPr algn="ctr"/>
            <a:r>
              <a:rPr lang="ru-RU" sz="2000" b="1" dirty="0" smtClean="0">
                <a:latin typeface="Candara" pitchFamily="34" charset="0"/>
              </a:rPr>
              <a:t>Заслуженный учитель РСФСР </a:t>
            </a:r>
          </a:p>
          <a:p>
            <a:pPr algn="ctr"/>
            <a:r>
              <a:rPr lang="ru-RU" sz="2000" b="1" dirty="0" smtClean="0">
                <a:latin typeface="Candara" pitchFamily="34" charset="0"/>
              </a:rPr>
              <a:t>Степан Павлович Титов (1910—1993)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76536" y="620688"/>
            <a:ext cx="446449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ru-RU" sz="2400" b="1" dirty="0" smtClean="0">
                <a:latin typeface="Candara" pitchFamily="34" charset="0"/>
              </a:rPr>
              <a:t>В 1950 году окончил 7 классов школы в селе Полковниково,    в 1953 году – 10 классов школы в селе </a:t>
            </a:r>
            <a:r>
              <a:rPr lang="ru-RU" sz="2400" b="1" dirty="0" err="1" smtClean="0">
                <a:latin typeface="Candara" pitchFamily="34" charset="0"/>
              </a:rPr>
              <a:t>Налобиха</a:t>
            </a:r>
            <a:r>
              <a:rPr lang="ru-RU" sz="2400" b="1" dirty="0" smtClean="0">
                <a:latin typeface="Candara" pitchFamily="34" charset="0"/>
              </a:rPr>
              <a:t> (</a:t>
            </a:r>
            <a:r>
              <a:rPr lang="ru-RU" sz="2400" b="1" dirty="0" err="1" smtClean="0">
                <a:latin typeface="Candara" pitchFamily="34" charset="0"/>
              </a:rPr>
              <a:t>Косихинский</a:t>
            </a:r>
            <a:r>
              <a:rPr lang="ru-RU" sz="2400" b="1" dirty="0" smtClean="0">
                <a:latin typeface="Candara" pitchFamily="34" charset="0"/>
              </a:rPr>
              <a:t> район).</a:t>
            </a:r>
            <a:endParaRPr lang="ru-RU" sz="2400" b="1" dirty="0">
              <a:latin typeface="Candara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776536" y="2996952"/>
            <a:ext cx="482453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ru-RU" sz="2400" b="1" dirty="0" smtClean="0">
                <a:latin typeface="Candara" pitchFamily="34" charset="0"/>
              </a:rPr>
              <a:t>В 1955 году Титов окончил 9-ю Военную авиационную школу летчиков в городе Кустанай (Казахстан). Через два года окончил Сталинградское военное авиационное училище лётчиков (Новосибирск), получил диплом   с отличием и квалификацию «военный лётчик».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23554" name="Picture 2" descr="Герман Титов – курсант авиационного училища. &#10;Иллюстрация из книги Г. С. Титова «700 000 километров в космосе» &#10;(Москва: издательство «Правда», 1961 г.)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1112" y="980728"/>
            <a:ext cx="3062601" cy="43924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5817096" y="5445224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Герман Титов – курсант авиационного училища</a:t>
            </a:r>
            <a:endParaRPr lang="ru-RU" b="1" dirty="0">
              <a:latin typeface="Candara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632520" y="620688"/>
            <a:ext cx="49685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С 1957 по 1960 годы Титов служил</a:t>
            </a:r>
          </a:p>
          <a:p>
            <a:r>
              <a:rPr lang="ru-RU" sz="2400" b="1" dirty="0" smtClean="0">
                <a:latin typeface="Candara" pitchFamily="34" charset="0"/>
              </a:rPr>
              <a:t>в Ленинградском военном округе, </a:t>
            </a:r>
            <a:r>
              <a:rPr lang="ru-RU" sz="2400" b="1" dirty="0" smtClean="0">
                <a:latin typeface="Candara" pitchFamily="34" charset="0"/>
              </a:rPr>
              <a:t>26-й истребительный авиаполк. </a:t>
            </a:r>
            <a:endParaRPr lang="ru-RU" sz="2400" b="1" dirty="0" smtClean="0">
              <a:latin typeface="Candara" pitchFamily="34" charset="0"/>
            </a:endParaRPr>
          </a:p>
          <a:p>
            <a:r>
              <a:rPr lang="ru-RU" sz="2400" b="1" dirty="0" smtClean="0">
                <a:latin typeface="Candara" pitchFamily="34" charset="0"/>
              </a:rPr>
              <a:t>За годы службы совершил </a:t>
            </a:r>
            <a:endParaRPr lang="ru-RU" sz="2400" b="1" dirty="0" smtClean="0">
              <a:latin typeface="Candara" pitchFamily="34" charset="0"/>
            </a:endParaRPr>
          </a:p>
          <a:p>
            <a:r>
              <a:rPr lang="ru-RU" sz="2400" b="1" dirty="0" smtClean="0">
                <a:latin typeface="Candara" pitchFamily="34" charset="0"/>
              </a:rPr>
              <a:t>более </a:t>
            </a:r>
            <a:r>
              <a:rPr lang="ru-RU" sz="2400" b="1" dirty="0" smtClean="0">
                <a:latin typeface="Candara" pitchFamily="34" charset="0"/>
              </a:rPr>
              <a:t>800 полётов на различных самолётах и большое количество парашютных прыжков.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3" name="Picture 2" descr="Военный лётчик Титов. &#10;Иллюстрация из книги Г. С. Титова «700 000 километров в космосе»&#10;(Москва: издательство «Правда», 1961 г.)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3932" y="1196752"/>
            <a:ext cx="3749115" cy="4608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532" name="Picture 4" descr="Герман Титов в кабине самолёта во время службы в истребительном авиационном полку. 1957 год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3429000"/>
            <a:ext cx="4320480" cy="28690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0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32520" y="1052736"/>
            <a:ext cx="44644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7 марта 1960 года приказом Главкома ВВС №267 зачислен слушателем-космонавтом </a:t>
            </a:r>
          </a:p>
          <a:p>
            <a:r>
              <a:rPr lang="ru-RU" sz="2400" b="1" dirty="0" smtClean="0">
                <a:latin typeface="Candara" pitchFamily="34" charset="0"/>
              </a:rPr>
              <a:t>в отряд космонавтов ЦПК ВВС.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2520" y="3212976"/>
            <a:ext cx="4953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С октября 1960 года проходил подготовку в составе первой шестёрки космонавтов, отобранных для первого космического полёта.</a:t>
            </a:r>
          </a:p>
        </p:txBody>
      </p:sp>
      <p:pic>
        <p:nvPicPr>
          <p:cNvPr id="21506" name="Picture 2" descr="путь титова к космосу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4501" y="534394"/>
            <a:ext cx="3904963" cy="26785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8" name="Picture 4" descr="https://pbs.twimg.com/media/DXqp8vxXUAAWDE_.jpg"/>
          <p:cNvPicPr>
            <a:picLocks noChangeAspect="1" noChangeArrowheads="1"/>
          </p:cNvPicPr>
          <p:nvPr/>
        </p:nvPicPr>
        <p:blipFill>
          <a:blip r:embed="rId4" cstate="print"/>
          <a:srcRect t="12281"/>
          <a:stretch>
            <a:fillRect/>
          </a:stretch>
        </p:blipFill>
        <p:spPr bwMode="auto">
          <a:xfrm>
            <a:off x="5241031" y="3429000"/>
            <a:ext cx="3914735" cy="2867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920552" y="5733256"/>
            <a:ext cx="42484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latin typeface="Candara" pitchFamily="34" charset="0"/>
              </a:rPr>
              <a:t>Космонавты  Юрий Гагарин,  Герман Титов, Андриян Николаев,  Павел Попович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32520" y="620688"/>
            <a:ext cx="54726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12 апреля 1961 года Герман Титов был дублёром Юрия Гагарина - пилота космического корабля «Восток», первого космонавта планеты.</a:t>
            </a:r>
          </a:p>
        </p:txBody>
      </p:sp>
      <p:pic>
        <p:nvPicPr>
          <p:cNvPr id="20484" name="Picture 4" descr="https://manager.building-tech.org/uploads/208880158_0_382_2714_1909_1920x0_80_0_0_2bd76f201856af8a89b2c5a24d145843_1445d75d40.jpg"/>
          <p:cNvPicPr>
            <a:picLocks noChangeAspect="1" noChangeArrowheads="1"/>
          </p:cNvPicPr>
          <p:nvPr/>
        </p:nvPicPr>
        <p:blipFill>
          <a:blip r:embed="rId3" cstate="print"/>
          <a:srcRect l="29497" r="21753"/>
          <a:stretch>
            <a:fillRect/>
          </a:stretch>
        </p:blipFill>
        <p:spPr bwMode="auto">
          <a:xfrm>
            <a:off x="5601072" y="1196752"/>
            <a:ext cx="3744416" cy="4320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482" name="Picture 2" descr="https://nash-aleksandrov.ru/storage/cache/images/69/69b6a38c822b66027b261135b4fddd3b_4804_1000_1000_re111090.jpeg"/>
          <p:cNvPicPr>
            <a:picLocks noChangeAspect="1" noChangeArrowheads="1"/>
          </p:cNvPicPr>
          <p:nvPr/>
        </p:nvPicPr>
        <p:blipFill>
          <a:blip r:embed="rId4" cstate="print"/>
          <a:srcRect t="1357" r="1233" b="2286"/>
          <a:stretch>
            <a:fillRect/>
          </a:stretch>
        </p:blipFill>
        <p:spPr bwMode="auto">
          <a:xfrm>
            <a:off x="704528" y="2636912"/>
            <a:ext cx="5184576" cy="33771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808984" y="548680"/>
            <a:ext cx="4464496" cy="294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</a:rPr>
              <a:t>6 августа 1961 года </a:t>
            </a:r>
            <a:r>
              <a:rPr lang="ru-RU" sz="2400" b="1" dirty="0" smtClean="0">
                <a:latin typeface="Candara" pitchFamily="34" charset="0"/>
              </a:rPr>
              <a:t>Герман Титов на корабле “Восток-2” совершил </a:t>
            </a:r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</a:rPr>
              <a:t>второй в истории космический полет</a:t>
            </a:r>
            <a:r>
              <a:rPr lang="ru-RU" sz="2400" b="1" dirty="0" smtClean="0">
                <a:latin typeface="Candara" pitchFamily="34" charset="0"/>
              </a:rPr>
              <a:t>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ru-RU" sz="1000" b="1" dirty="0" smtClean="0">
              <a:latin typeface="Candara" pitchFamily="34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latin typeface="Candara" pitchFamily="34" charset="0"/>
              </a:rPr>
              <a:t>Он </a:t>
            </a:r>
            <a:r>
              <a:rPr lang="ru-RU" sz="2400" b="1" dirty="0" smtClean="0">
                <a:latin typeface="Candara" pitchFamily="34" charset="0"/>
              </a:rPr>
              <a:t>длился 1 сутки 1 час и 18 минут. Это был первый в мире полет в космос длительностью более суток.</a:t>
            </a:r>
          </a:p>
        </p:txBody>
      </p:sp>
      <p:pic>
        <p:nvPicPr>
          <p:cNvPr id="8" name="Picture 2" descr="Г.С. Титов, 1961 го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973812"/>
            <a:ext cx="3672408" cy="4903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434" name="Picture 2" descr="http://vnikitskom.ru/wp-content/uploads/114-374-5093-16-D005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12772" y="3501008"/>
            <a:ext cx="1768420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6" name="Picture 4" descr="https://detectivebookshop.ru/image/books_covers/10057578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41232" y="3493022"/>
            <a:ext cx="2232248" cy="2888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48544" y="692696"/>
            <a:ext cx="871296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latin typeface="Candara" pitchFamily="34" charset="0"/>
              </a:rPr>
              <a:t>«Восток-2» сделал 17 оборотов вокруг Земли, пролетев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latin typeface="Candara" pitchFamily="34" charset="0"/>
              </a:rPr>
              <a:t>более 700 тысяч километров.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ru-RU" sz="2400" b="1" dirty="0" smtClean="0">
              <a:latin typeface="Candara" pitchFamily="34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latin typeface="Candara" pitchFamily="34" charset="0"/>
              </a:rPr>
              <a:t>Титову удалось сделать фотографии Земли, поесть и поспать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latin typeface="Candara" pitchFamily="34" charset="0"/>
              </a:rPr>
              <a:t>в космосе, а также испытать ручное управление ракетой.  </a:t>
            </a:r>
          </a:p>
        </p:txBody>
      </p:sp>
      <p:pic>
        <p:nvPicPr>
          <p:cNvPr id="38916" name="Picture 4" descr="https://phototass1.cdnvideo.ru/width/1020_b9261fa1/tass/m2/uploads/i/20160806/43064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0952" y="2996952"/>
            <a:ext cx="4709653" cy="302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560512" y="3356992"/>
            <a:ext cx="3888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Суточный полет Германа Титова позволил сделать главный вывод: </a:t>
            </a:r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</a:rPr>
              <a:t>ЧЕЛОВЕК МОЖЕТ ЖИТЬ И РАБОТАТЬ В НЕВЕСОМОСТИ!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32520" y="5733256"/>
            <a:ext cx="45365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 charset="0"/>
              <a:buNone/>
            </a:pPr>
            <a:r>
              <a:rPr lang="ru-RU" sz="2000" b="1" dirty="0" smtClean="0">
                <a:latin typeface="Candara" pitchFamily="34" charset="0"/>
              </a:rPr>
              <a:t>Снимок </a:t>
            </a:r>
            <a:r>
              <a:rPr lang="ru-RU" sz="2000" b="1" dirty="0" smtClean="0">
                <a:latin typeface="Candara" pitchFamily="34" charset="0"/>
              </a:rPr>
              <a:t>Земли через иллюминатор космического корабля</a:t>
            </a:r>
            <a:endParaRPr lang="ru-RU" sz="2000" b="1" dirty="0" smtClean="0">
              <a:latin typeface="Candara" pitchFamily="34" charset="0"/>
            </a:endParaRPr>
          </a:p>
        </p:txBody>
      </p:sp>
      <p:pic>
        <p:nvPicPr>
          <p:cNvPr id="17414" name="Picture 6" descr="Снимок Земли, сделанный Германом Титовым в космосе. &#10;Иллюстрация из книги Г. С. Титова «700 000 километров в космосе» &#10;(Москва: издательство «Правда», 1961 г.)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1032" y="576355"/>
            <a:ext cx="4032448" cy="57329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32520" y="332656"/>
            <a:ext cx="41044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Записи, сделанные </a:t>
            </a:r>
            <a:r>
              <a:rPr lang="ru-RU" sz="2000" b="1" dirty="0" smtClean="0">
                <a:latin typeface="Candara" pitchFamily="34" charset="0"/>
              </a:rPr>
              <a:t>Германом Титовым в космосе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16388" name="Picture 4" descr="https://itexts.net/files/online_html/164241/photo_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0592" y="1124744"/>
            <a:ext cx="2855117" cy="43924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52600" y="5085184"/>
            <a:ext cx="345638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Candara" pitchFamily="34" charset="0"/>
              </a:rPr>
              <a:t>Москва, 6 августа 1961 </a:t>
            </a:r>
            <a:r>
              <a:rPr lang="ru-RU" sz="2000" b="1" dirty="0" smtClean="0">
                <a:latin typeface="Candara" pitchFamily="34" charset="0"/>
              </a:rPr>
              <a:t>г. </a:t>
            </a:r>
            <a:r>
              <a:rPr lang="ru-RU" sz="2000" b="1" dirty="0" smtClean="0">
                <a:latin typeface="Candara" pitchFamily="34" charset="0"/>
              </a:rPr>
              <a:t>Первые сообщения </a:t>
            </a:r>
            <a:endParaRPr lang="ru-RU" sz="2000" b="1" dirty="0" smtClean="0">
              <a:latin typeface="Candara" pitchFamily="34" charset="0"/>
            </a:endParaRPr>
          </a:p>
          <a:p>
            <a:pPr algn="r"/>
            <a:r>
              <a:rPr lang="ru-RU" sz="2000" b="1" dirty="0" smtClean="0">
                <a:latin typeface="Candara" pitchFamily="34" charset="0"/>
              </a:rPr>
              <a:t>о </a:t>
            </a:r>
            <a:r>
              <a:rPr lang="ru-RU" sz="2000" b="1" dirty="0" smtClean="0">
                <a:latin typeface="Candara" pitchFamily="34" charset="0"/>
              </a:rPr>
              <a:t>полёте Германа Титова</a:t>
            </a:r>
            <a:endParaRPr lang="ru-RU" sz="2000" b="1" dirty="0">
              <a:latin typeface="Candara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72480" y="3853497"/>
            <a:ext cx="489654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В координационно-вычислительном пункте во время полёта космического корабля «Восток-2»</a:t>
            </a:r>
          </a:p>
        </p:txBody>
      </p:sp>
      <p:pic>
        <p:nvPicPr>
          <p:cNvPr id="37890" name="Picture 2" descr="https://itexts.net/files/online_html/164241/photo_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7016" y="620688"/>
            <a:ext cx="4296718" cy="56166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2" descr="https://itexts.net/files/online_html/164241/photo_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520" y="620688"/>
            <a:ext cx="4106333" cy="31516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76536" y="980728"/>
            <a:ext cx="3888432" cy="1671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dirty="0" smtClean="0">
                <a:latin typeface="Candara" pitchFamily="34" charset="0"/>
              </a:rPr>
              <a:t>Спускаемый аппарат приземлился 7 августа вблизи города Красный Кут (Саратовская область). </a:t>
            </a:r>
            <a:r>
              <a:rPr lang="ru-RU" b="1" dirty="0" smtClean="0">
                <a:latin typeface="Candara" pitchFamily="34" charset="0"/>
              </a:rPr>
              <a:t/>
            </a:r>
            <a:br>
              <a:rPr lang="ru-RU" b="1" dirty="0" smtClean="0">
                <a:latin typeface="Candara" pitchFamily="34" charset="0"/>
              </a:rPr>
            </a:br>
            <a:endParaRPr lang="ru-RU" b="1" dirty="0" smtClean="0">
              <a:latin typeface="Candar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25208" y="4869160"/>
            <a:ext cx="27363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Германа Титова встречают жители Саратовской области</a:t>
            </a:r>
          </a:p>
        </p:txBody>
      </p:sp>
      <p:pic>
        <p:nvPicPr>
          <p:cNvPr id="15362" name="Picture 2" descr="https://itexts.net/files/online_html/164241/photo_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2185" y="548680"/>
            <a:ext cx="4393303" cy="3207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410" name="Picture 2" descr="https://static1-repo.aif.ru/1/57/1619530/7b18897add49e3e00b5fc49aabc9f5a1.jpg"/>
          <p:cNvPicPr>
            <a:picLocks noChangeAspect="1" noChangeArrowheads="1"/>
          </p:cNvPicPr>
          <p:nvPr/>
        </p:nvPicPr>
        <p:blipFill>
          <a:blip r:embed="rId4" cstate="print"/>
          <a:srcRect r="6298"/>
          <a:stretch>
            <a:fillRect/>
          </a:stretch>
        </p:blipFill>
        <p:spPr bwMode="auto">
          <a:xfrm>
            <a:off x="560512" y="3501008"/>
            <a:ext cx="6120680" cy="2782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AutoShape 2" descr="https://img0.liveinternet.ru/images/foto/c/0/490/4258490/f_204550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2" descr="https://itexts.net/files/online_html/164241/photo_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548680"/>
            <a:ext cx="9073008" cy="5704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AutoShape 2" descr="https://img0.liveinternet.ru/images/foto/c/0/490/4258490/f_204550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592960" y="481896"/>
            <a:ext cx="48965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Указом Президиума Верховного Совета СССР от </a:t>
            </a:r>
            <a:r>
              <a:rPr lang="ru-RU" sz="2000" b="1" dirty="0" smtClean="0">
                <a:latin typeface="Candara" pitchFamily="34" charset="0"/>
              </a:rPr>
              <a:t>9 </a:t>
            </a:r>
            <a:r>
              <a:rPr lang="ru-RU" sz="2000" b="1" dirty="0" smtClean="0">
                <a:latin typeface="Candara" pitchFamily="34" charset="0"/>
              </a:rPr>
              <a:t>августа 1961 г.</a:t>
            </a:r>
            <a:r>
              <a:rPr lang="ru-RU" sz="2000" dirty="0" smtClean="0"/>
              <a:t> </a:t>
            </a:r>
            <a:r>
              <a:rPr lang="ru-RU" sz="2000" b="1" dirty="0" smtClean="0">
                <a:latin typeface="Candara" pitchFamily="34" charset="0"/>
              </a:rPr>
              <a:t>за </a:t>
            </a:r>
            <a:r>
              <a:rPr lang="ru-RU" sz="2000" b="1" dirty="0" smtClean="0">
                <a:latin typeface="Candara" pitchFamily="34" charset="0"/>
              </a:rPr>
              <a:t>успешное осуществление космического полёта и проявленные при этом мужество и героизм майору Г.С. Титову </a:t>
            </a:r>
            <a:r>
              <a:rPr lang="ru-RU" sz="2000" b="1" dirty="0" smtClean="0">
                <a:latin typeface="Candara" pitchFamily="34" charset="0"/>
              </a:rPr>
              <a:t>присвоено </a:t>
            </a:r>
            <a:r>
              <a:rPr lang="ru-RU" sz="2000" b="1" dirty="0" smtClean="0">
                <a:latin typeface="Candara" pitchFamily="34" charset="0"/>
              </a:rPr>
              <a:t>звание Героя Советского Союза.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16388" name="Picture 4" descr="http://www.muzeytitova.ru/upload/resize_cache/altasib.imagepreview/iblock/5/144/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0" y="764704"/>
            <a:ext cx="3681294" cy="54269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338" name="Picture 2" descr="https://itexts.net/files/online_html/164241/photo_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536" y="2636912"/>
            <a:ext cx="2717736" cy="3528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7473280" y="5229200"/>
            <a:ext cx="19937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Торжественная </a:t>
            </a:r>
            <a:endParaRPr lang="ru-RU" sz="2000" b="1" dirty="0" smtClean="0">
              <a:latin typeface="Candara" pitchFamily="34" charset="0"/>
            </a:endParaRPr>
          </a:p>
          <a:p>
            <a:r>
              <a:rPr lang="ru-RU" sz="2000" b="1" dirty="0" smtClean="0">
                <a:latin typeface="Candara" pitchFamily="34" charset="0"/>
              </a:rPr>
              <a:t>встреча</a:t>
            </a:r>
          </a:p>
          <a:p>
            <a:r>
              <a:rPr lang="ru-RU" sz="2000" b="1" dirty="0" smtClean="0">
                <a:latin typeface="Candara" pitchFamily="34" charset="0"/>
              </a:rPr>
              <a:t>в</a:t>
            </a:r>
            <a:r>
              <a:rPr lang="ru-RU" sz="2000" b="1" dirty="0" smtClean="0">
                <a:latin typeface="Candara" pitchFamily="34" charset="0"/>
              </a:rPr>
              <a:t> Москве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0180" name="AutoShape 4" descr="http://www.sstu.ru/upload/iblock/42a/26489073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2" descr="Памятный знак на месте приземления (общий вид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409" y="764704"/>
            <a:ext cx="4400583" cy="3384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4" descr="Памятный знак на месте приземлен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7016" y="764704"/>
            <a:ext cx="4324480" cy="3384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064568" y="4298320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Памятный знак на месте приземления Г.С. Титова после выполнения космического полёта 7 августа 1961 года был установлен в 10 км южнее города Красный Кут Саратовской области. Скульпторы Г.А. </a:t>
            </a:r>
            <a:r>
              <a:rPr lang="ru-RU" sz="2400" b="1" dirty="0" err="1" smtClean="0">
                <a:latin typeface="Candara" pitchFamily="34" charset="0"/>
              </a:rPr>
              <a:t>Тугушев</a:t>
            </a:r>
            <a:r>
              <a:rPr lang="ru-RU" sz="2400" b="1" dirty="0" smtClean="0">
                <a:latin typeface="Candara" pitchFamily="34" charset="0"/>
              </a:rPr>
              <a:t> и В.Д. Харитонов. Открыт в 1981 году.</a:t>
            </a: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266" name="AutoShape 2" descr="https://cdn.fishki.net/upload/post/2018/07/25/2660290/19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808984" y="1052736"/>
            <a:ext cx="46085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После полета Герман </a:t>
            </a:r>
            <a:r>
              <a:rPr lang="ru-RU" sz="2000" b="1" dirty="0" smtClean="0">
                <a:latin typeface="Candara" pitchFamily="34" charset="0"/>
              </a:rPr>
              <a:t>Степанович продолжил службу в отряде космонавтов. Он </a:t>
            </a:r>
            <a:r>
              <a:rPr lang="ru-RU" sz="2000" b="1" dirty="0" smtClean="0">
                <a:latin typeface="Candara" pitchFamily="34" charset="0"/>
              </a:rPr>
              <a:t>надеялся </a:t>
            </a:r>
            <a:r>
              <a:rPr lang="ru-RU" sz="2000" b="1" dirty="0" smtClean="0">
                <a:latin typeface="Candara" pitchFamily="34" charset="0"/>
              </a:rPr>
              <a:t>вновь отправиться в </a:t>
            </a:r>
            <a:r>
              <a:rPr lang="ru-RU" sz="2000" b="1" dirty="0" smtClean="0">
                <a:latin typeface="Candara" pitchFamily="34" charset="0"/>
              </a:rPr>
              <a:t>космос, но </a:t>
            </a:r>
            <a:r>
              <a:rPr lang="ru-RU" sz="2000" b="1" dirty="0" smtClean="0">
                <a:latin typeface="Candara" pitchFamily="34" charset="0"/>
              </a:rPr>
              <a:t>второго космического полёта не последовало.</a:t>
            </a:r>
          </a:p>
          <a:p>
            <a:endParaRPr lang="ru-RU" sz="2000" b="1" dirty="0" smtClean="0">
              <a:latin typeface="Candara" pitchFamily="34" charset="0"/>
            </a:endParaRPr>
          </a:p>
          <a:p>
            <a:r>
              <a:rPr lang="ru-RU" sz="2000" b="1" dirty="0" smtClean="0">
                <a:latin typeface="Candara" pitchFamily="34" charset="0"/>
              </a:rPr>
              <a:t>Титов </a:t>
            </a:r>
            <a:r>
              <a:rPr lang="ru-RU" sz="2000" b="1" dirty="0" smtClean="0">
                <a:latin typeface="Candara" pitchFamily="34" charset="0"/>
              </a:rPr>
              <a:t>остался в авиации. Он входил </a:t>
            </a:r>
            <a:endParaRPr lang="ru-RU" sz="2000" b="1" dirty="0" smtClean="0">
              <a:latin typeface="Candara" pitchFamily="34" charset="0"/>
            </a:endParaRPr>
          </a:p>
          <a:p>
            <a:r>
              <a:rPr lang="ru-RU" sz="2000" b="1" dirty="0" smtClean="0">
                <a:latin typeface="Candara" pitchFamily="34" charset="0"/>
              </a:rPr>
              <a:t>в </a:t>
            </a:r>
            <a:r>
              <a:rPr lang="ru-RU" sz="2000" b="1" dirty="0" smtClean="0">
                <a:latin typeface="Candara" pitchFamily="34" charset="0"/>
              </a:rPr>
              <a:t>группу подготовки космических полетов по программе «Спираль», участвовал в испытаниях самолётов МиГ-21, Су-7, Су-9, Су-11, Як-28 и других, возглавлял ряд государственных комиссий по испытаниям ракетно-космических систем.</a:t>
            </a:r>
            <a:endParaRPr lang="ru-RU" sz="2000" b="1" dirty="0" smtClean="0">
              <a:latin typeface="Candara" pitchFamily="34" charset="0"/>
            </a:endParaRPr>
          </a:p>
        </p:txBody>
      </p:sp>
      <p:pic>
        <p:nvPicPr>
          <p:cNvPr id="12" name="Picture 2" descr="Г.С. Титов, 1975 го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1196752"/>
            <a:ext cx="4052354" cy="36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344488" y="486916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Генерал-майор авиации </a:t>
            </a:r>
            <a:endParaRPr lang="ru-RU" sz="2000" b="1" dirty="0" smtClean="0">
              <a:latin typeface="Candara" pitchFamily="34" charset="0"/>
            </a:endParaRPr>
          </a:p>
          <a:p>
            <a:pPr algn="ctr"/>
            <a:r>
              <a:rPr lang="ru-RU" sz="2000" b="1" dirty="0" smtClean="0">
                <a:latin typeface="Candara" pitchFamily="34" charset="0"/>
              </a:rPr>
              <a:t>Герман </a:t>
            </a:r>
            <a:r>
              <a:rPr lang="ru-RU" sz="2000" b="1" dirty="0" smtClean="0">
                <a:latin typeface="Candara" pitchFamily="34" charset="0"/>
              </a:rPr>
              <a:t>Степанович Титов, 1975 г.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266" name="AutoShape 2" descr="https://cdn.fishki.net/upload/post/2018/07/25/2660290/19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808984" y="1052736"/>
            <a:ext cx="46085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В 1968 году он окончил Военно-воздушную инженерную академию имени Н. Е. Жуковского, а в 1972 году – Военную академию Генерального штаба Вооруженных сил СССР. </a:t>
            </a:r>
            <a:endParaRPr lang="ru-RU" sz="2000" b="1" dirty="0" smtClean="0">
              <a:latin typeface="Candara" pitchFamily="34" charset="0"/>
            </a:endParaRPr>
          </a:p>
          <a:p>
            <a:endParaRPr lang="ru-RU" sz="2000" b="1" dirty="0" smtClean="0">
              <a:latin typeface="Candara" pitchFamily="34" charset="0"/>
            </a:endParaRPr>
          </a:p>
          <a:p>
            <a:r>
              <a:rPr lang="ru-RU" sz="2000" b="1" dirty="0" smtClean="0">
                <a:latin typeface="Candara" pitchFamily="34" charset="0"/>
              </a:rPr>
              <a:t>Герман </a:t>
            </a:r>
            <a:r>
              <a:rPr lang="ru-RU" sz="2000" b="1" dirty="0" smtClean="0">
                <a:latin typeface="Candara" pitchFamily="34" charset="0"/>
              </a:rPr>
              <a:t>Степанович защитил кандидатскую и докторскую диссертации. Много лет отдал службе в военно-космической отрасли и аппарате Министерства обороны страны. В октябре 1991 года был уволен в запас в звании генерал-полковника авиации.</a:t>
            </a:r>
            <a:endParaRPr lang="ru-RU" sz="2000" b="1" dirty="0" smtClean="0">
              <a:latin typeface="Candar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3008" y="54452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Генерал-полковник </a:t>
            </a:r>
            <a:r>
              <a:rPr lang="ru-RU" b="1" dirty="0" smtClean="0">
                <a:latin typeface="Candara" pitchFamily="34" charset="0"/>
              </a:rPr>
              <a:t>авиации </a:t>
            </a:r>
            <a:endParaRPr lang="ru-RU" b="1" dirty="0" smtClean="0">
              <a:latin typeface="Candara" pitchFamily="34" charset="0"/>
            </a:endParaRPr>
          </a:p>
          <a:p>
            <a:pPr algn="ctr"/>
            <a:r>
              <a:rPr lang="ru-RU" b="1" dirty="0" smtClean="0">
                <a:latin typeface="Candara" pitchFamily="34" charset="0"/>
              </a:rPr>
              <a:t>Герман </a:t>
            </a:r>
            <a:r>
              <a:rPr lang="ru-RU" b="1" dirty="0" smtClean="0">
                <a:latin typeface="Candara" pitchFamily="34" charset="0"/>
              </a:rPr>
              <a:t>Степанович Титов, </a:t>
            </a:r>
            <a:r>
              <a:rPr lang="ru-RU" b="1" dirty="0" smtClean="0">
                <a:latin typeface="Candara" pitchFamily="34" charset="0"/>
              </a:rPr>
              <a:t> </a:t>
            </a:r>
          </a:p>
          <a:p>
            <a:pPr algn="ctr"/>
            <a:r>
              <a:rPr lang="ru-RU" b="1" dirty="0" smtClean="0">
                <a:latin typeface="Candara" pitchFamily="34" charset="0"/>
              </a:rPr>
              <a:t>начало 1990-х </a:t>
            </a:r>
            <a:r>
              <a:rPr lang="ru-RU" b="1" dirty="0" smtClean="0">
                <a:latin typeface="Candara" pitchFamily="34" charset="0"/>
              </a:rPr>
              <a:t>г.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41986" name="Picture 2" descr="Г.С. Титов, начало 1990-х год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9240" y="692696"/>
            <a:ext cx="3579478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48544" y="717664"/>
            <a:ext cx="432048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С супругой Тамарой </a:t>
            </a:r>
            <a:r>
              <a:rPr lang="ru-RU" sz="2000" b="1" dirty="0" smtClean="0">
                <a:latin typeface="Candara" pitchFamily="34" charset="0"/>
              </a:rPr>
              <a:t>Васильевной Титов</a:t>
            </a:r>
            <a:r>
              <a:rPr lang="ru-RU" sz="2000" b="1" dirty="0" smtClean="0">
                <a:latin typeface="Candara" pitchFamily="34" charset="0"/>
              </a:rPr>
              <a:t> прожил 43 года, перенёс с ней потерю сына (умер в </a:t>
            </a:r>
            <a:r>
              <a:rPr lang="ru-RU" sz="2000" b="1" dirty="0" smtClean="0">
                <a:latin typeface="Candara" pitchFamily="34" charset="0"/>
              </a:rPr>
              <a:t>младенчестве </a:t>
            </a:r>
            <a:r>
              <a:rPr lang="ru-RU" sz="2000" b="1" dirty="0" smtClean="0">
                <a:latin typeface="Candara" pitchFamily="34" charset="0"/>
              </a:rPr>
              <a:t>во время его подготовки к полёту) </a:t>
            </a:r>
            <a:endParaRPr lang="ru-RU" sz="2000" b="1" dirty="0" smtClean="0">
              <a:latin typeface="Candara" pitchFamily="34" charset="0"/>
            </a:endParaRPr>
          </a:p>
          <a:p>
            <a:r>
              <a:rPr lang="ru-RU" sz="2000" b="1" dirty="0" smtClean="0">
                <a:latin typeface="Candara" pitchFamily="34" charset="0"/>
              </a:rPr>
              <a:t>и </a:t>
            </a:r>
            <a:r>
              <a:rPr lang="ru-RU" sz="2000" b="1" dirty="0" smtClean="0">
                <a:latin typeface="Candara" pitchFamily="34" charset="0"/>
              </a:rPr>
              <a:t>вырастил двух </a:t>
            </a:r>
            <a:r>
              <a:rPr lang="ru-RU" sz="2000" b="1" dirty="0" smtClean="0">
                <a:latin typeface="Candara" pitchFamily="34" charset="0"/>
              </a:rPr>
              <a:t>дочерей. </a:t>
            </a:r>
            <a:r>
              <a:rPr lang="ru-RU" sz="2000" b="1" dirty="0" smtClean="0">
                <a:latin typeface="Candara" pitchFamily="34" charset="0"/>
              </a:rPr>
              <a:t> </a:t>
            </a:r>
            <a:endParaRPr lang="ru-RU" sz="2000" b="1" dirty="0" smtClean="0">
              <a:latin typeface="Candara" pitchFamily="34" charset="0"/>
            </a:endParaRPr>
          </a:p>
        </p:txBody>
      </p:sp>
      <p:pic>
        <p:nvPicPr>
          <p:cNvPr id="13314" name="Picture 2" descr="Герман Титов и его жена Тамара  на прогулке в Речном порту. Июнь 1961 год."/>
          <p:cNvPicPr>
            <a:picLocks noChangeAspect="1" noChangeArrowheads="1"/>
          </p:cNvPicPr>
          <p:nvPr/>
        </p:nvPicPr>
        <p:blipFill>
          <a:blip r:embed="rId3" cstate="print"/>
          <a:srcRect b="5886"/>
          <a:stretch>
            <a:fillRect/>
          </a:stretch>
        </p:blipFill>
        <p:spPr bwMode="auto">
          <a:xfrm>
            <a:off x="5457056" y="548680"/>
            <a:ext cx="3782734" cy="3816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266" name="Picture 2" descr="http://www.muzeytitova.ru/upload/resize_cache/altasib.imagepreview/iblock/5/144/36_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520" y="2747325"/>
            <a:ext cx="5040560" cy="35619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673080" y="4581128"/>
            <a:ext cx="35283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Семья Титовых ( слева направо) Тамара Васильевна (жена), Степан Павлович (отец), Александра Михайловна ( мать), Герман Степанович, </a:t>
            </a:r>
            <a:r>
              <a:rPr lang="ru-RU" b="1" dirty="0" smtClean="0">
                <a:latin typeface="Candara" pitchFamily="34" charset="0"/>
              </a:rPr>
              <a:t>дочери </a:t>
            </a:r>
            <a:r>
              <a:rPr lang="ru-RU" b="1" dirty="0" smtClean="0">
                <a:latin typeface="Candara" pitchFamily="34" charset="0"/>
              </a:rPr>
              <a:t>Галина и Татьяна</a:t>
            </a:r>
            <a:endParaRPr lang="ru-RU" dirty="0">
              <a:latin typeface="Candara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04528" y="620688"/>
            <a:ext cx="511256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Титов </a:t>
            </a:r>
            <a:r>
              <a:rPr lang="ru-RU" sz="2000" b="1" dirty="0" smtClean="0">
                <a:latin typeface="Candara" pitchFamily="34" charset="0"/>
              </a:rPr>
              <a:t>Герман Степанович скончался </a:t>
            </a:r>
            <a:endParaRPr lang="ru-RU" sz="2000" b="1" dirty="0" smtClean="0">
              <a:latin typeface="Candara" pitchFamily="34" charset="0"/>
            </a:endParaRPr>
          </a:p>
          <a:p>
            <a:r>
              <a:rPr lang="ru-RU" sz="2000" b="1" dirty="0" smtClean="0">
                <a:latin typeface="Candara" pitchFamily="34" charset="0"/>
              </a:rPr>
              <a:t>20 </a:t>
            </a:r>
            <a:r>
              <a:rPr lang="ru-RU" sz="2000" b="1" dirty="0" smtClean="0">
                <a:latin typeface="Candara" pitchFamily="34" charset="0"/>
              </a:rPr>
              <a:t>сентября 2000 года, на 65 году жизни</a:t>
            </a:r>
            <a:r>
              <a:rPr lang="ru-RU" sz="2000" b="1" dirty="0" smtClean="0">
                <a:latin typeface="Candara" pitchFamily="34" charset="0"/>
              </a:rPr>
              <a:t>.</a:t>
            </a:r>
            <a:r>
              <a:rPr lang="ru-RU" sz="2000" b="1" dirty="0" smtClean="0">
                <a:latin typeface="Candara" pitchFamily="34" charset="0"/>
              </a:rPr>
              <a:t> </a:t>
            </a:r>
            <a:endParaRPr lang="ru-RU" sz="2000" b="1" dirty="0" smtClean="0">
              <a:latin typeface="Candara" pitchFamily="34" charset="0"/>
            </a:endParaRPr>
          </a:p>
          <a:p>
            <a:r>
              <a:rPr lang="ru-RU" sz="2000" b="1" dirty="0" smtClean="0">
                <a:latin typeface="Candara" pitchFamily="34" charset="0"/>
              </a:rPr>
              <a:t>Похороны прошли на Новодевичьем кладбище города Москвы.</a:t>
            </a:r>
          </a:p>
        </p:txBody>
      </p:sp>
      <p:pic>
        <p:nvPicPr>
          <p:cNvPr id="10242" name="Picture 2" descr="https://progulkipomoskve.ru/foto1/mogila1/mogtitovgerm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7096" y="537158"/>
            <a:ext cx="3456384" cy="57721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2" descr="Г.С. Титов, конец 1990-х год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0752" y="2204864"/>
            <a:ext cx="2736304" cy="41102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0" y="5229200"/>
            <a:ext cx="2576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latin typeface="Candara" pitchFamily="34" charset="0"/>
              </a:rPr>
              <a:t>Генерал-полковник </a:t>
            </a:r>
            <a:endParaRPr lang="ru-RU" sz="1600" b="1" dirty="0" smtClean="0">
              <a:latin typeface="Candara" pitchFamily="34" charset="0"/>
            </a:endParaRPr>
          </a:p>
          <a:p>
            <a:pPr algn="r"/>
            <a:r>
              <a:rPr lang="ru-RU" sz="1600" b="1" dirty="0" smtClean="0">
                <a:latin typeface="Candara" pitchFamily="34" charset="0"/>
              </a:rPr>
              <a:t>а</a:t>
            </a:r>
            <a:r>
              <a:rPr lang="ru-RU" sz="1600" b="1" dirty="0" smtClean="0">
                <a:latin typeface="Candara" pitchFamily="34" charset="0"/>
              </a:rPr>
              <a:t>виации Г.С. </a:t>
            </a:r>
            <a:r>
              <a:rPr lang="ru-RU" sz="1600" b="1" dirty="0" smtClean="0">
                <a:latin typeface="Candara" pitchFamily="34" charset="0"/>
              </a:rPr>
              <a:t>Титов, </a:t>
            </a:r>
            <a:endParaRPr lang="ru-RU" sz="1600" b="1" dirty="0" smtClean="0">
              <a:latin typeface="Candara" pitchFamily="34" charset="0"/>
            </a:endParaRPr>
          </a:p>
          <a:p>
            <a:pPr algn="r"/>
            <a:r>
              <a:rPr lang="ru-RU" sz="1600" b="1" dirty="0" smtClean="0">
                <a:latin typeface="Candara" pitchFamily="34" charset="0"/>
              </a:rPr>
              <a:t>конец </a:t>
            </a:r>
            <a:r>
              <a:rPr lang="ru-RU" sz="1600" b="1" dirty="0" smtClean="0">
                <a:latin typeface="Candara" pitchFamily="34" charset="0"/>
              </a:rPr>
              <a:t>1990-х гг.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32520" y="476672"/>
            <a:ext cx="45365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Память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о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 Германе Титове </a:t>
            </a:r>
            <a:endParaRPr lang="ru-RU" sz="2800" b="1" dirty="0" smtClean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2052" name="AutoShape 4" descr="http://www.sstu.ru/upload/iblock/4e4/1391503576_gagari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://www.sstu.ru/upload/iblock/4e4/1391503576_gagari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20552" y="1268760"/>
            <a:ext cx="43924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В честь Г.С. Титова названа малая планета 13010 ГЕРМАНТИТОВ, которая открыта 29 августа 1986 г. Л.В. Журавлевой в Крымской астрофизической обсерватории.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8194" name="Picture 2" descr="http://www.muzeytitova.ru/upload/resize_cache/altasib.imagepreview/iblock/5/144/43_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9064" y="548680"/>
            <a:ext cx="3816424" cy="52680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6" name="Picture 4" descr="http://nia-altay24.ru/images/1a/aeroport_2_big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3140968"/>
            <a:ext cx="4824536" cy="32179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632520" y="404664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andara" pitchFamily="34" charset="0"/>
              </a:rPr>
              <a:t>Алтайский государственный мемориальный музей Г.С. Титова расположен в селе Полковниково (Алтайский край) и посвящен космонавту и его семье. </a:t>
            </a:r>
          </a:p>
        </p:txBody>
      </p:sp>
      <p:pic>
        <p:nvPicPr>
          <p:cNvPr id="8194" name="Picture 2" descr="https://avatars.mds.yandex.net/get-altay/247136/2a0000015b861f9b26281dbc90be96263b27/X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6896" y="3078172"/>
            <a:ext cx="5376664" cy="33026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8" name="Picture 6" descr="http://v.900igr.net:10/datai/astronomija/Titov/0004-005-Altajskij-gosudarstvennyj-memorialnyj-muzej-G.S.-Titova-byvshaj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1700808"/>
            <a:ext cx="3960440" cy="29721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488504" y="4797152"/>
            <a:ext cx="352839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sz="2000" b="1" dirty="0" smtClean="0">
                <a:latin typeface="Candara" pitchFamily="34" charset="0"/>
              </a:rPr>
              <a:t>Здание школы-семилетки, 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sz="2000" b="1" dirty="0" smtClean="0">
                <a:latin typeface="Candara" pitchFamily="34" charset="0"/>
              </a:rPr>
              <a:t>где учился Г.С. Титов</a:t>
            </a:r>
            <a:br>
              <a:rPr lang="ru-RU" sz="2000" b="1" dirty="0" smtClean="0">
                <a:latin typeface="Candara" pitchFamily="34" charset="0"/>
              </a:rPr>
            </a:br>
            <a:endParaRPr lang="ru-RU" sz="2000" b="1" dirty="0" smtClean="0">
              <a:latin typeface="Candara" pitchFamily="34" charset="0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5025008" y="2276872"/>
            <a:ext cx="42484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sz="2000" b="1" dirty="0" smtClean="0">
                <a:latin typeface="Candara" pitchFamily="34" charset="0"/>
              </a:rPr>
              <a:t>Современный музейный комплекс был открыт в 2011 году</a:t>
            </a:r>
            <a:br>
              <a:rPr lang="ru-RU" sz="2000" b="1" dirty="0" smtClean="0">
                <a:latin typeface="Candara" pitchFamily="34" charset="0"/>
              </a:rPr>
            </a:br>
            <a:endParaRPr lang="ru-RU" sz="2000" b="1" dirty="0" smtClean="0">
              <a:latin typeface="Candara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04528" y="548680"/>
            <a:ext cx="482453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Имя Г.С. Титова присвоено кратеру </a:t>
            </a:r>
          </a:p>
          <a:p>
            <a:r>
              <a:rPr lang="ru-RU" sz="2000" b="1" dirty="0" smtClean="0">
                <a:latin typeface="Candara" pitchFamily="34" charset="0"/>
              </a:rPr>
              <a:t>на обратной стороне Луны, острову и подводной горе в Тихом океане, горе </a:t>
            </a:r>
          </a:p>
          <a:p>
            <a:r>
              <a:rPr lang="ru-RU" sz="2000" b="1" dirty="0" smtClean="0">
                <a:latin typeface="Candara" pitchFamily="34" charset="0"/>
              </a:rPr>
              <a:t>в Антарктиде, </a:t>
            </a:r>
            <a:r>
              <a:rPr lang="ru-RU" sz="2000" b="1" dirty="0" smtClean="0">
                <a:latin typeface="Candara" pitchFamily="34" charset="0"/>
              </a:rPr>
              <a:t>Главному испытательному центру </a:t>
            </a:r>
            <a:r>
              <a:rPr lang="ru-RU" sz="2000" b="1" dirty="0" smtClean="0">
                <a:latin typeface="Candara" pitchFamily="34" charset="0"/>
              </a:rPr>
              <a:t>испытаний и управления космическими </a:t>
            </a:r>
            <a:r>
              <a:rPr lang="ru-RU" sz="2000" b="1" dirty="0" smtClean="0">
                <a:latin typeface="Candara" pitchFamily="34" charset="0"/>
              </a:rPr>
              <a:t>средствами.</a:t>
            </a:r>
            <a:r>
              <a:rPr lang="ru-RU" sz="2000" b="1" dirty="0" smtClean="0">
                <a:latin typeface="Candara" pitchFamily="34" charset="0"/>
              </a:rPr>
              <a:t/>
            </a:r>
            <a:br>
              <a:rPr lang="ru-RU" sz="2000" b="1" dirty="0" smtClean="0">
                <a:latin typeface="Candara" pitchFamily="34" charset="0"/>
              </a:rPr>
            </a:br>
            <a:endParaRPr lang="ru-RU" sz="2000" b="1" dirty="0" smtClean="0">
              <a:latin typeface="Candara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24808" y="2636912"/>
            <a:ext cx="252028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Кратер Титов. Название присвоено в 1970 г.</a:t>
            </a:r>
            <a:r>
              <a:rPr lang="ru-RU" sz="1600" b="1" dirty="0" smtClean="0">
                <a:latin typeface="Candara" pitchFamily="34" charset="0"/>
              </a:rPr>
              <a:t/>
            </a:r>
            <a:br>
              <a:rPr lang="ru-RU" sz="1600" b="1" dirty="0" smtClean="0">
                <a:latin typeface="Candara" pitchFamily="34" charset="0"/>
              </a:rPr>
            </a:br>
            <a:endParaRPr lang="ru-RU" sz="1600" b="1" dirty="0" smtClean="0">
              <a:latin typeface="Candara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808984" y="5557765"/>
            <a:ext cx="324036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Информационная доска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1600" b="1" dirty="0" smtClean="0">
                <a:latin typeface="Candara" pitchFamily="34" charset="0"/>
              </a:rPr>
              <a:t>в  г. Химки Московской области</a:t>
            </a:r>
            <a:endParaRPr lang="ru-RU" sz="1600" b="1" dirty="0" smtClean="0">
              <a:latin typeface="Candara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953000" y="4049777"/>
            <a:ext cx="475252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Во многих городах России и других стран </a:t>
            </a:r>
            <a:r>
              <a:rPr lang="ru-RU" sz="2000" b="1" dirty="0" smtClean="0">
                <a:latin typeface="Candara" pitchFamily="34" charset="0"/>
              </a:rPr>
              <a:t>улицы</a:t>
            </a:r>
            <a:r>
              <a:rPr lang="ru-RU" sz="2000" b="1" dirty="0" smtClean="0">
                <a:latin typeface="Candara" pitchFamily="34" charset="0"/>
              </a:rPr>
              <a:t>, </a:t>
            </a:r>
            <a:r>
              <a:rPr lang="ru-RU" sz="2000" b="1" dirty="0" smtClean="0">
                <a:latin typeface="Candara" pitchFamily="34" charset="0"/>
              </a:rPr>
              <a:t>парки</a:t>
            </a:r>
            <a:r>
              <a:rPr lang="ru-RU" sz="2000" b="1" dirty="0" smtClean="0">
                <a:latin typeface="Candara" pitchFamily="34" charset="0"/>
              </a:rPr>
              <a:t>, клубы и школы </a:t>
            </a:r>
            <a:r>
              <a:rPr lang="ru-RU" sz="2000" b="1" dirty="0" smtClean="0">
                <a:latin typeface="Candara" pitchFamily="34" charset="0"/>
              </a:rPr>
              <a:t>названы именем Г.С. Титова.</a:t>
            </a:r>
            <a:r>
              <a:rPr lang="ru-RU" sz="2000" b="1" dirty="0" smtClean="0">
                <a:latin typeface="Candara" pitchFamily="34" charset="0"/>
              </a:rPr>
              <a:t/>
            </a:r>
            <a:br>
              <a:rPr lang="ru-RU" sz="2000" b="1" dirty="0" smtClean="0">
                <a:latin typeface="Candara" pitchFamily="34" charset="0"/>
              </a:rPr>
            </a:br>
            <a:endParaRPr lang="ru-RU" sz="2000" b="1" dirty="0" smtClean="0">
              <a:latin typeface="Candara" pitchFamily="34" charset="0"/>
            </a:endParaRPr>
          </a:p>
        </p:txBody>
      </p:sp>
      <p:pic>
        <p:nvPicPr>
          <p:cNvPr id="5122" name="Picture 2" descr="Информационная доска в Химк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0" y="3501008"/>
            <a:ext cx="4041884" cy="28477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4" name="Picture 4" descr="Снимок зонда Lunar Reconnaissance Orbiter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7096" y="476672"/>
            <a:ext cx="3168352" cy="31683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448944" y="4929786"/>
            <a:ext cx="46805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Памятник, установленный </a:t>
            </a:r>
            <a:r>
              <a:rPr lang="ru-RU" b="1" dirty="0" smtClean="0">
                <a:latin typeface="Candara" pitchFamily="34" charset="0"/>
              </a:rPr>
              <a:t>в городе Краснознаменск Московской области </a:t>
            </a:r>
            <a:endParaRPr lang="ru-RU" b="1" dirty="0" smtClean="0">
              <a:latin typeface="Candara" pitchFamily="34" charset="0"/>
            </a:endParaRPr>
          </a:p>
          <a:p>
            <a:r>
              <a:rPr lang="ru-RU" b="1" dirty="0" smtClean="0">
                <a:latin typeface="Candara" pitchFamily="34" charset="0"/>
              </a:rPr>
              <a:t>в </a:t>
            </a:r>
            <a:r>
              <a:rPr lang="ru-RU" b="1" dirty="0" smtClean="0">
                <a:latin typeface="Candara" pitchFamily="34" charset="0"/>
              </a:rPr>
              <a:t>сквере Титова. </a:t>
            </a:r>
            <a:r>
              <a:rPr lang="ru-RU" b="1" dirty="0" smtClean="0">
                <a:latin typeface="Candara" pitchFamily="34" charset="0"/>
              </a:rPr>
              <a:t>Скульптор С.А. Щербаков. </a:t>
            </a:r>
            <a:r>
              <a:rPr lang="ru-RU" b="1" dirty="0" smtClean="0">
                <a:latin typeface="Candara" pitchFamily="34" charset="0"/>
              </a:rPr>
              <a:t>Открыт 4 октября 2012 </a:t>
            </a:r>
            <a:r>
              <a:rPr lang="ru-RU" b="1" dirty="0" smtClean="0">
                <a:latin typeface="Candara" pitchFamily="34" charset="0"/>
              </a:rPr>
              <a:t>года </a:t>
            </a:r>
            <a:endParaRPr lang="ru-RU" b="1" dirty="0" smtClean="0">
              <a:latin typeface="Candara" pitchFamily="34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736976" y="3962207"/>
            <a:ext cx="3816424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b="1" dirty="0" smtClean="0">
                <a:latin typeface="Candara" pitchFamily="34" charset="0"/>
              </a:rPr>
              <a:t>Бюст Г.С. Титова </a:t>
            </a:r>
            <a:r>
              <a:rPr lang="ru-RU" b="1" dirty="0" smtClean="0">
                <a:latin typeface="Candara" pitchFamily="34" charset="0"/>
              </a:rPr>
              <a:t> в </a:t>
            </a:r>
            <a:r>
              <a:rPr lang="ru-RU" b="1" dirty="0" smtClean="0">
                <a:latin typeface="Candara" pitchFamily="34" charset="0"/>
              </a:rPr>
              <a:t>с. Полковниково</a:t>
            </a:r>
            <a:br>
              <a:rPr lang="ru-RU" b="1" dirty="0" smtClean="0">
                <a:latin typeface="Candara" pitchFamily="34" charset="0"/>
              </a:rPr>
            </a:br>
            <a:endParaRPr lang="ru-RU" b="1" dirty="0" smtClean="0">
              <a:latin typeface="Candara" pitchFamily="34" charset="0"/>
            </a:endParaRPr>
          </a:p>
        </p:txBody>
      </p:sp>
      <p:pic>
        <p:nvPicPr>
          <p:cNvPr id="6146" name="Picture 2" descr="https://biwork.ru/uploads/news/main_imgs/28836_900x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0872" y="764704"/>
            <a:ext cx="5602222" cy="3112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 descr="Памятник в Краснознаменск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1113362"/>
            <a:ext cx="3686501" cy="50125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016896" y="860514"/>
            <a:ext cx="547260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latin typeface="Candara" pitchFamily="34" charset="0"/>
              </a:rPr>
              <a:t>«...проносясь над континентами </a:t>
            </a:r>
            <a:r>
              <a:rPr lang="ru-RU" sz="2000" b="1" i="1" dirty="0" smtClean="0">
                <a:latin typeface="Candara" pitchFamily="34" charset="0"/>
              </a:rPr>
              <a:t>в буквальном </a:t>
            </a:r>
            <a:r>
              <a:rPr lang="ru-RU" sz="2000" b="1" i="1" dirty="0" smtClean="0">
                <a:latin typeface="Candara" pitchFamily="34" charset="0"/>
              </a:rPr>
              <a:t>смысле слова, я тогда впервые подумал и ощутил, что планета наша очень маленькая. И представилась она мне подобно песчинке в океане Вселенной. На песчинке этой живут люди разных национальностей, объединённые в различные социальные системы, поклоняющиеся разным богам. Живут со своими радостями, заботами. И я физически ощутил необходимость братства и дружбы между людьми на всей планете или, выражаясь языком наших дипломатов, необходимость мирного </a:t>
            </a:r>
            <a:r>
              <a:rPr lang="ru-RU" sz="2000" b="1" i="1" dirty="0" smtClean="0">
                <a:latin typeface="Candara" pitchFamily="34" charset="0"/>
              </a:rPr>
              <a:t>сосуществования».</a:t>
            </a:r>
          </a:p>
          <a:p>
            <a:endParaRPr lang="ru-RU" sz="2000" b="1" dirty="0" smtClean="0">
              <a:latin typeface="Candara" pitchFamily="34" charset="0"/>
            </a:endParaRPr>
          </a:p>
          <a:p>
            <a:pPr algn="r"/>
            <a:r>
              <a:rPr lang="ru-RU" sz="2000" b="1" dirty="0" smtClean="0">
                <a:latin typeface="Candara" pitchFamily="34" charset="0"/>
              </a:rPr>
              <a:t>Г.С.Титов </a:t>
            </a:r>
            <a:r>
              <a:rPr lang="ru-RU" sz="2000" b="1" dirty="0" smtClean="0">
                <a:latin typeface="Candara" pitchFamily="34" charset="0"/>
              </a:rPr>
              <a:t>«</a:t>
            </a:r>
            <a:r>
              <a:rPr lang="ru-RU" sz="2000" b="1" dirty="0" err="1" smtClean="0">
                <a:latin typeface="Candara" pitchFamily="34" charset="0"/>
              </a:rPr>
              <a:t>Голубая</a:t>
            </a:r>
            <a:r>
              <a:rPr lang="ru-RU" sz="2000" b="1" dirty="0" smtClean="0">
                <a:latin typeface="Candara" pitchFamily="34" charset="0"/>
              </a:rPr>
              <a:t> моя планета»</a:t>
            </a:r>
            <a:r>
              <a:rPr lang="ru-RU" sz="2000" b="1" i="1" dirty="0" smtClean="0">
                <a:latin typeface="Candara" pitchFamily="34" charset="0"/>
              </a:rPr>
              <a:t> </a:t>
            </a:r>
            <a:endParaRPr lang="ru-RU" sz="2000" b="1" i="1" dirty="0" smtClean="0">
              <a:latin typeface="Candara" pitchFamily="34" charset="0"/>
            </a:endParaRPr>
          </a:p>
        </p:txBody>
      </p:sp>
      <p:pic>
        <p:nvPicPr>
          <p:cNvPr id="43010" name="Picture 2" descr="https://avatars.mds.yandex.net/get-zen_doc/2993437/pub_5ec24d7707fc79033f5374aa_5ec2c93478a3a1382f4d6d4e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572" y="836712"/>
            <a:ext cx="3376375" cy="4320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3012" name="Picture 4" descr="Изображение автограф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24208">
            <a:off x="956242" y="5344745"/>
            <a:ext cx="1980429" cy="159672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22530" name="Picture 2" descr="https://kartinkinaden.ru/uploads/posts/2020-07/1593809171_22-p-fon-dlya-prezentatsii-kosmos-25.jpg"/>
            <p:cNvPicPr>
              <a:picLocks noChangeAspect="1" noChangeArrowheads="1"/>
            </p:cNvPicPr>
            <p:nvPr/>
          </p:nvPicPr>
          <p:blipFill>
            <a:blip r:embed="rId2" cstate="print"/>
            <a:srcRect l="3213" t="786" r="4293" b="2868"/>
            <a:stretch>
              <a:fillRect/>
            </a:stretch>
          </p:blipFill>
          <p:spPr bwMode="auto">
            <a:xfrm>
              <a:off x="0" y="-1"/>
              <a:ext cx="9906000" cy="6858001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72479" y="260648"/>
              <a:ext cx="9361040" cy="6336704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Содержимое 2"/>
          <p:cNvSpPr txBox="1">
            <a:spLocks/>
          </p:cNvSpPr>
          <p:nvPr/>
        </p:nvSpPr>
        <p:spPr>
          <a:xfrm>
            <a:off x="560512" y="1556792"/>
            <a:ext cx="8706172" cy="45259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ndara" pitchFamily="34" charset="0"/>
                <a:hlinkClick r:id="rId3"/>
              </a:rPr>
              <a:t>https://</a:t>
            </a:r>
            <a:r>
              <a:rPr lang="en-US" sz="2400" dirty="0" smtClean="0">
                <a:latin typeface="Candara" pitchFamily="34" charset="0"/>
                <a:hlinkClick r:id="rId3"/>
              </a:rPr>
              <a:t>warheroes.ru/hero/hero.asp?Hero_id=638</a:t>
            </a:r>
            <a:endParaRPr lang="ru-RU" sz="2400" dirty="0" smtClean="0">
              <a:latin typeface="Candara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ndara" pitchFamily="34" charset="0"/>
                <a:hlinkClick r:id="rId4"/>
              </a:rPr>
              <a:t>https://www.roscosmos.ru/31697</a:t>
            </a:r>
            <a:r>
              <a:rPr lang="en-US" sz="2400" dirty="0" smtClean="0">
                <a:latin typeface="Candara" pitchFamily="34" charset="0"/>
                <a:hlinkClick r:id="rId4"/>
              </a:rPr>
              <a:t>/</a:t>
            </a:r>
            <a:endParaRPr lang="ru-RU" sz="2400" dirty="0" smtClean="0">
              <a:latin typeface="Candara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ndara" pitchFamily="34" charset="0"/>
                <a:hlinkClick r:id="rId5"/>
              </a:rPr>
              <a:t>http://www.muzeytitova.ru/virtual-tour/semnadtsat-kosmicheskikh-zor</a:t>
            </a:r>
            <a:r>
              <a:rPr lang="en-US" sz="2400" dirty="0" smtClean="0">
                <a:latin typeface="Candara" pitchFamily="34" charset="0"/>
                <a:hlinkClick r:id="rId5"/>
              </a:rPr>
              <a:t>/</a:t>
            </a:r>
            <a:r>
              <a:rPr lang="ru-RU" sz="2400" dirty="0" smtClean="0">
                <a:latin typeface="Candara" pitchFamily="34" charset="0"/>
              </a:rPr>
              <a:t>  </a:t>
            </a:r>
            <a:endParaRPr lang="ru-RU" sz="2400" dirty="0" smtClean="0">
              <a:latin typeface="Candara" pitchFamily="34" charset="0"/>
            </a:endParaRPr>
          </a:p>
          <a:p>
            <a:pPr lv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ndara" pitchFamily="34" charset="0"/>
                <a:cs typeface="+mn-cs"/>
                <a:hlinkClick r:id="rId6"/>
              </a:rPr>
              <a:t>https://zen.yandex.ru/media/id/5e897a64e366851eb08e19a4/kosmonavt-2-german-titov-5f5a533c8279b409468d98fb</a:t>
            </a:r>
            <a:r>
              <a:rPr lang="ru-RU" sz="2400" dirty="0" smtClean="0">
                <a:latin typeface="Candara" pitchFamily="34" charset="0"/>
                <a:cs typeface="+mn-cs"/>
              </a:rPr>
              <a:t> </a:t>
            </a:r>
          </a:p>
          <a:p>
            <a:pPr lv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ndara" pitchFamily="34" charset="0"/>
                <a:cs typeface="+mn-cs"/>
                <a:hlinkClick r:id="rId7"/>
              </a:rPr>
              <a:t>https://staff-online.ru/german-titov-kosmonavt-biografiya-licnaya-jizn-kratko-samoye-vajnoye/</a:t>
            </a:r>
            <a:endParaRPr lang="ru-RU" sz="2400" dirty="0" smtClean="0">
              <a:latin typeface="Candara" pitchFamily="34" charset="0"/>
              <a:cs typeface="+mn-cs"/>
            </a:endParaRPr>
          </a:p>
          <a:p>
            <a:pPr lv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ndara" pitchFamily="34" charset="0"/>
                <a:cs typeface="+mn-cs"/>
                <a:hlinkClick r:id="rId8"/>
              </a:rPr>
              <a:t>https://</a:t>
            </a:r>
            <a:r>
              <a:rPr lang="en-US" sz="2400" dirty="0" smtClean="0">
                <a:latin typeface="Candara" pitchFamily="34" charset="0"/>
                <a:cs typeface="+mn-cs"/>
                <a:hlinkClick r:id="rId8"/>
              </a:rPr>
              <a:t>aif.ru/society/history/oryol_i_romantik_v_chyom_kosmonavt_2_okazalsya_pervym</a:t>
            </a:r>
            <a:endParaRPr lang="ru-RU" sz="2400" dirty="0" smtClean="0">
              <a:latin typeface="Candara" pitchFamily="34" charset="0"/>
              <a:cs typeface="+mn-cs"/>
            </a:endParaRPr>
          </a:p>
          <a:p>
            <a:pPr lv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ndara" pitchFamily="34" charset="0"/>
                <a:cs typeface="+mn-cs"/>
                <a:hlinkClick r:id="rId9"/>
              </a:rPr>
              <a:t>https://</a:t>
            </a:r>
            <a:r>
              <a:rPr lang="en-US" sz="2400" dirty="0" smtClean="0">
                <a:latin typeface="Candara" pitchFamily="34" charset="0"/>
                <a:cs typeface="+mn-cs"/>
                <a:hlinkClick r:id="rId9"/>
              </a:rPr>
              <a:t>itexts.net/avtor-german-stepanovich-titov/164241-700000-kilometrov-v-kosmose-polnaya-versiya-s-ill-german-titov/read/page-7.html</a:t>
            </a:r>
            <a:r>
              <a:rPr lang="ru-RU" sz="2400" dirty="0" smtClean="0">
                <a:latin typeface="Candara" pitchFamily="34" charset="0"/>
                <a:cs typeface="+mn-cs"/>
              </a:rPr>
              <a:t> </a:t>
            </a:r>
            <a:r>
              <a:rPr lang="ru-RU" sz="2400" dirty="0" smtClean="0">
                <a:latin typeface="Candara" pitchFamily="34" charset="0"/>
                <a:cs typeface="+mn-cs"/>
              </a:rPr>
              <a:t> 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cs typeface="+mn-cs"/>
              </a:rPr>
              <a:t>   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Candara" pitchFamily="34" charset="0"/>
                <a:ea typeface="+mn-ea"/>
                <a:cs typeface="Arial" charset="0"/>
              </a:rPr>
              <a:t>Источники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978</TotalTime>
  <Words>823</Words>
  <Application>Microsoft Office PowerPoint</Application>
  <PresentationFormat>Лист A4 (210x297 мм)</PresentationFormat>
  <Paragraphs>92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Источники</vt:lpstr>
    </vt:vector>
  </TitlesOfParts>
  <Company>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ТЕХПРОМ</cp:lastModifiedBy>
  <cp:revision>182</cp:revision>
  <dcterms:created xsi:type="dcterms:W3CDTF">2011-03-07T06:15:37Z</dcterms:created>
  <dcterms:modified xsi:type="dcterms:W3CDTF">2021-08-06T09:57:41Z</dcterms:modified>
</cp:coreProperties>
</file>