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1" r:id="rId3"/>
    <p:sldId id="257" r:id="rId4"/>
    <p:sldId id="258" r:id="rId5"/>
    <p:sldId id="260" r:id="rId6"/>
    <p:sldId id="261" r:id="rId7"/>
    <p:sldId id="263" r:id="rId8"/>
    <p:sldId id="267" r:id="rId9"/>
    <p:sldId id="264" r:id="rId10"/>
    <p:sldId id="283" r:id="rId11"/>
    <p:sldId id="284" r:id="rId12"/>
    <p:sldId id="288" r:id="rId13"/>
    <p:sldId id="286" r:id="rId14"/>
    <p:sldId id="289" r:id="rId15"/>
    <p:sldId id="272" r:id="rId16"/>
    <p:sldId id="285" r:id="rId17"/>
    <p:sldId id="287" r:id="rId18"/>
    <p:sldId id="290" r:id="rId19"/>
    <p:sldId id="279" r:id="rId20"/>
    <p:sldId id="291" r:id="rId21"/>
    <p:sldId id="282" r:id="rId22"/>
    <p:sldId id="265" r:id="rId23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2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robert-louis-stevenson.org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tories-of-success.ru/pisatel/roberta-lyuisa-stivensona" TargetMode="External"/><Relationship Id="rId5" Type="http://schemas.openxmlformats.org/officeDocument/2006/relationships/hyperlink" Target="http://stivenson.ru/" TargetMode="External"/><Relationship Id="rId4" Type="http://schemas.openxmlformats.org/officeDocument/2006/relationships/hyperlink" Target="https://www.labirint.ru/screenshot/goods/451006/23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s://avatars.mds.yandex.net/get-pdb/2303218/67002145-e058-4178-a786-42c253490397/s1200?webp=false"/>
          <p:cNvPicPr>
            <a:picLocks noChangeAspect="1" noChangeArrowheads="1"/>
          </p:cNvPicPr>
          <p:nvPr/>
        </p:nvPicPr>
        <p:blipFill>
          <a:blip r:embed="rId2" cstate="print"/>
          <a:srcRect t="1516" b="4928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08584" y="1961405"/>
            <a:ext cx="7488832" cy="2403699"/>
          </a:xfrm>
        </p:spPr>
        <p:txBody>
          <a:bodyPr>
            <a:prstTxWarp prst="textPlain">
              <a:avLst/>
            </a:prstTxWarp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8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itchFamily="66" charset="0"/>
              </a:rPr>
              <a:t>СОЧИНИТЕЛЬ  ИСТОРИЙ</a:t>
            </a:r>
            <a:endParaRPr lang="ru-RU" sz="88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stral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32520" y="260648"/>
            <a:ext cx="8568952" cy="72008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ln w="19050">
                  <a:noFill/>
                </a:ln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170 лет со дня рождения Р.Л. Стивенсона</a:t>
            </a:r>
            <a:endParaRPr lang="ru-RU" sz="3600" b="1" dirty="0">
              <a:ln w="19050">
                <a:noFill/>
              </a:ln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avatars.mds.yandex.net/get-pdb/2303218/67002145-e058-4178-a786-42c253490397/s1200?webp=false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10000"/>
          </a:blip>
          <a:srcRect t="1516" b="4928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32920" y="848467"/>
            <a:ext cx="5040560" cy="600953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dirty="0" smtClean="0">
                <a:latin typeface="Arial Narrow" pitchFamily="34" charset="0"/>
              </a:rPr>
              <a:t>Вот как жить хотел бы я,</a:t>
            </a:r>
          </a:p>
          <a:p>
            <a:pPr>
              <a:buNone/>
            </a:pPr>
            <a:r>
              <a:rPr lang="ru-RU" dirty="0" smtClean="0">
                <a:latin typeface="Arial Narrow" pitchFamily="34" charset="0"/>
              </a:rPr>
              <a:t>Нужно мне немного:</a:t>
            </a:r>
          </a:p>
          <a:p>
            <a:pPr>
              <a:buNone/>
            </a:pPr>
            <a:r>
              <a:rPr lang="ru-RU" dirty="0" smtClean="0">
                <a:latin typeface="Arial Narrow" pitchFamily="34" charset="0"/>
              </a:rPr>
              <a:t>Свод небес, да шум ручья,</a:t>
            </a:r>
          </a:p>
          <a:p>
            <a:pPr>
              <a:buNone/>
            </a:pPr>
            <a:r>
              <a:rPr lang="ru-RU" dirty="0" smtClean="0">
                <a:latin typeface="Arial Narrow" pitchFamily="34" charset="0"/>
              </a:rPr>
              <a:t>Да еще дорога.</a:t>
            </a:r>
          </a:p>
          <a:p>
            <a:pPr>
              <a:buNone/>
            </a:pPr>
            <a:r>
              <a:rPr lang="ru-RU" dirty="0" smtClean="0">
                <a:latin typeface="Arial Narrow" pitchFamily="34" charset="0"/>
              </a:rPr>
              <a:t>Спать на листьях, есть и пить,</a:t>
            </a:r>
          </a:p>
          <a:p>
            <a:pPr>
              <a:buNone/>
            </a:pPr>
            <a:r>
              <a:rPr lang="ru-RU" dirty="0" smtClean="0">
                <a:latin typeface="Arial Narrow" pitchFamily="34" charset="0"/>
              </a:rPr>
              <a:t>Хлеб макая в реки, -</a:t>
            </a:r>
          </a:p>
          <a:p>
            <a:pPr>
              <a:buNone/>
            </a:pPr>
            <a:r>
              <a:rPr lang="ru-RU" dirty="0" smtClean="0">
                <a:latin typeface="Arial Narrow" pitchFamily="34" charset="0"/>
              </a:rPr>
              <a:t>Вот какою жизнью жить</a:t>
            </a:r>
          </a:p>
          <a:p>
            <a:pPr>
              <a:buNone/>
            </a:pPr>
            <a:r>
              <a:rPr lang="ru-RU" dirty="0" smtClean="0">
                <a:latin typeface="Arial Narrow" pitchFamily="34" charset="0"/>
              </a:rPr>
              <a:t>Я хочу вовеки.</a:t>
            </a:r>
          </a:p>
          <a:p>
            <a:pPr>
              <a:buNone/>
            </a:pPr>
            <a:endParaRPr lang="ru-RU" sz="1800" dirty="0" smtClean="0">
              <a:latin typeface="Arial Narrow" pitchFamily="34" charset="0"/>
            </a:endParaRPr>
          </a:p>
          <a:p>
            <a:pPr algn="r">
              <a:buNone/>
            </a:pPr>
            <a:r>
              <a:rPr lang="ru-RU" dirty="0" smtClean="0">
                <a:latin typeface="Arial Narrow" pitchFamily="34" charset="0"/>
              </a:rPr>
              <a:t>Р.Л. Стивенсон </a:t>
            </a:r>
            <a:endParaRPr lang="ru-RU" dirty="0">
              <a:latin typeface="Arial Narrow" pitchFamily="34" charset="0"/>
            </a:endParaRPr>
          </a:p>
        </p:txBody>
      </p:sp>
      <p:pic>
        <p:nvPicPr>
          <p:cNvPr id="2054" name="Picture 6" descr="https://images.fineartamerica.com/images-medium-large/robert-louis-stevenson-granger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8504" y="1052736"/>
            <a:ext cx="3672408" cy="40454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avatars.mds.yandex.net/get-pdb/2303218/67002145-e058-4178-a786-42c253490397/s1200?webp=false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10000"/>
          </a:blip>
          <a:srcRect t="1516" b="4928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16024"/>
            <a:ext cx="8915400" cy="1556792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  <a:latin typeface="Arial Narrow" pitchFamily="34" charset="0"/>
              </a:rPr>
              <a:t>Роберт Льюис Стивенсон</a:t>
            </a:r>
            <a:br>
              <a:rPr lang="ru-RU" sz="4800" b="1" dirty="0" smtClean="0">
                <a:solidFill>
                  <a:srgbClr val="C00000"/>
                </a:solidFill>
                <a:latin typeface="Arial Narrow" pitchFamily="34" charset="0"/>
              </a:rPr>
            </a:br>
            <a:r>
              <a:rPr lang="ru-RU" sz="4800" b="1" dirty="0" smtClean="0">
                <a:solidFill>
                  <a:srgbClr val="C00000"/>
                </a:solidFill>
                <a:latin typeface="Arial Narrow" pitchFamily="34" charset="0"/>
              </a:rPr>
              <a:t>(1850 - 1894)</a:t>
            </a:r>
            <a:endParaRPr lang="ru-RU" sz="4800" b="1" dirty="0">
              <a:solidFill>
                <a:srgbClr val="C00000"/>
              </a:solidFill>
              <a:latin typeface="Arial Narrow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32920" y="2420888"/>
            <a:ext cx="5256584" cy="324036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3600" dirty="0" smtClean="0">
                <a:latin typeface="Arial Narrow" pitchFamily="34" charset="0"/>
              </a:rPr>
              <a:t>английский писатель</a:t>
            </a:r>
          </a:p>
          <a:p>
            <a:pPr>
              <a:buFont typeface="Wingdings" pitchFamily="2" charset="2"/>
              <a:buChar char="ü"/>
            </a:pPr>
            <a:r>
              <a:rPr lang="ru-RU" sz="3600" dirty="0" smtClean="0">
                <a:latin typeface="Arial Narrow" pitchFamily="34" charset="0"/>
              </a:rPr>
              <a:t>литературный критик</a:t>
            </a:r>
          </a:p>
          <a:p>
            <a:pPr>
              <a:buFont typeface="Wingdings" pitchFamily="2" charset="2"/>
              <a:buChar char="ü"/>
            </a:pPr>
            <a:r>
              <a:rPr lang="ru-RU" sz="3600" dirty="0" smtClean="0">
                <a:latin typeface="Arial Narrow" pitchFamily="34" charset="0"/>
              </a:rPr>
              <a:t>поэт</a:t>
            </a:r>
          </a:p>
          <a:p>
            <a:pPr marL="0" indent="0">
              <a:buFont typeface="Wingdings" pitchFamily="2" charset="2"/>
              <a:buChar char="ü"/>
            </a:pPr>
            <a:r>
              <a:rPr lang="ru-RU" sz="3600" dirty="0" smtClean="0">
                <a:latin typeface="Arial Narrow" pitchFamily="34" charset="0"/>
              </a:rPr>
              <a:t>основоположник и теоретик неоромантизма</a:t>
            </a:r>
          </a:p>
        </p:txBody>
      </p:sp>
      <p:pic>
        <p:nvPicPr>
          <p:cNvPr id="8194" name="Picture 2" descr="https://upload.wikimedia.org/wikipedia/commons/7/7a/Robert_Louis_Stevenson_by_Henry_Walter_Barnett_b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6536" y="2060848"/>
            <a:ext cx="3238883" cy="43204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avatars.mds.yandex.net/get-pdb/2303218/67002145-e058-4178-a786-42c253490397/s1200?webp=false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10000"/>
          </a:blip>
          <a:srcRect t="1516" b="4928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44888" y="836712"/>
            <a:ext cx="5616624" cy="41764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 smtClean="0">
                <a:latin typeface="Arial Narrow" pitchFamily="34" charset="0"/>
              </a:rPr>
              <a:t>Роберт Льюис Стивенсон родился 13 ноября 1850 г. в Эдинбурге.</a:t>
            </a:r>
          </a:p>
          <a:p>
            <a:pPr marL="0" indent="0">
              <a:buNone/>
            </a:pPr>
            <a:r>
              <a:rPr lang="ru-RU" dirty="0" smtClean="0">
                <a:latin typeface="Arial Narrow" pitchFamily="34" charset="0"/>
              </a:rPr>
              <a:t>Отец и дед Роберта – строители маяков, изобретатели. Близость   к морю, паруса и волны, суровые рифы – все это впоследствии скажется на творчестве писателя.</a:t>
            </a:r>
            <a:endParaRPr lang="ru-RU" dirty="0">
              <a:latin typeface="Arial Narrow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4488" y="5589240"/>
            <a:ext cx="360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Arial Narrow" pitchFamily="34" charset="0"/>
              </a:rPr>
              <a:t>7-летний Роберт Льюис </a:t>
            </a:r>
            <a:r>
              <a:rPr lang="ru-RU" sz="2000" dirty="0" smtClean="0">
                <a:latin typeface="Arial Narrow" pitchFamily="34" charset="0"/>
              </a:rPr>
              <a:t>с </a:t>
            </a:r>
            <a:r>
              <a:rPr lang="ru-RU" sz="2000" dirty="0" smtClean="0">
                <a:latin typeface="Arial Narrow" pitchFamily="34" charset="0"/>
              </a:rPr>
              <a:t>отцом Томасом Стивенсоном</a:t>
            </a:r>
            <a:endParaRPr lang="ru-RU" sz="2000" dirty="0">
              <a:latin typeface="Arial Narrow" pitchFamily="34" charset="0"/>
            </a:endParaRPr>
          </a:p>
        </p:txBody>
      </p:sp>
      <p:pic>
        <p:nvPicPr>
          <p:cNvPr id="6" name="Picture 2" descr="http://robert-louis-stevenson.org/wp-content/uploads/rls-aged-seven-with-fath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512" y="980728"/>
            <a:ext cx="3170763" cy="43994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8678" name="Picture 6" descr="https://ds05.infourok.ru/uploads/ex/03f9/00123ff0-a10ab2b8/hello_html_m1d230bb7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97016" y="4365104"/>
            <a:ext cx="2738381" cy="24208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avatars.mds.yandex.net/get-pdb/2303218/67002145-e058-4178-a786-42c253490397/s1200?webp=false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10000"/>
          </a:blip>
          <a:srcRect t="1516" b="4928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5300" y="1600201"/>
            <a:ext cx="474573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Arial Narrow" pitchFamily="34" charset="0"/>
              </a:rPr>
              <a:t>Он был единственным ребенком в семье, крайне болезненным. У него развился туберкулез, и он никогда не чувствовал себя вполне здоровым.</a:t>
            </a:r>
            <a:endParaRPr lang="ru-RU" dirty="0">
              <a:latin typeface="Arial Narrow" pitchFamily="34" charset="0"/>
            </a:endParaRPr>
          </a:p>
        </p:txBody>
      </p:sp>
      <p:pic>
        <p:nvPicPr>
          <p:cNvPr id="5122" name="Picture 2" descr="http://robert-louis-stevenson.org/wp-content/uploads/rls-aged-fiv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85048" y="1124744"/>
            <a:ext cx="3716459" cy="46920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avatars.mds.yandex.net/get-pdb/2303218/67002145-e058-4178-a786-42c253490397/s1200?webp=false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10000"/>
          </a:blip>
          <a:srcRect t="1516" b="4928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60512" y="116633"/>
            <a:ext cx="9073008" cy="367240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Arial Narrow" pitchFamily="34" charset="0"/>
              </a:rPr>
              <a:t>Поездки по Шотландии во время летних каникул оставили глубокий след в душе мальчика: истории         о кораблекрушениях, рассказы о безжалостных бурунах, горных вершинах питали воображение будущего писателя. Стивенсон страстно полюбил родной край, его природу и историю. Позже он напишет о Шотландии рассказы и очерки, стихотворения и романы.</a:t>
            </a:r>
          </a:p>
          <a:p>
            <a:pPr marL="0" indent="0">
              <a:buNone/>
            </a:pPr>
            <a:endParaRPr lang="ru-RU" dirty="0">
              <a:latin typeface="Arial Narrow" pitchFamily="34" charset="0"/>
            </a:endParaRPr>
          </a:p>
        </p:txBody>
      </p:sp>
      <p:pic>
        <p:nvPicPr>
          <p:cNvPr id="24578" name="Picture 2" descr="https://get.pxhere.com/photo/landscape-sea-nature-rock-wilderness-mountain-cloud-sky-hill-valley-mountain-range-cliff-highland-terrain-ridge-cool-image-alps-plateau-scotland-fell-i-loch-isleofskye-oldmanofstorr-thestorr-landform-geographical-feature-mountainous-landforms-267685.jpg"/>
          <p:cNvPicPr>
            <a:picLocks noChangeAspect="1" noChangeArrowheads="1"/>
          </p:cNvPicPr>
          <p:nvPr/>
        </p:nvPicPr>
        <p:blipFill>
          <a:blip r:embed="rId3" cstate="print"/>
          <a:srcRect t="24955" b="8499"/>
          <a:stretch>
            <a:fillRect/>
          </a:stretch>
        </p:blipFill>
        <p:spPr bwMode="auto">
          <a:xfrm>
            <a:off x="0" y="3717032"/>
            <a:ext cx="9906000" cy="31683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avatars.mds.yandex.net/get-pdb/2303218/67002145-e058-4178-a786-42c253490397/s1200?webp=false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10000"/>
          </a:blip>
          <a:srcRect t="1516" b="4928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6496" y="764704"/>
            <a:ext cx="5112568" cy="427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 smtClean="0">
                <a:latin typeface="Arial Narrow" pitchFamily="34" charset="0"/>
              </a:rPr>
              <a:t>В 1867-1873 гг. Стивенсон учился в Эдинбургском университете. Он изучал юриспруденцию по настоянию отца, крайне огорченного отказом сына продолжить семейную традицию и стать инженером.</a:t>
            </a:r>
            <a:endParaRPr lang="ru-RU" dirty="0">
              <a:latin typeface="Arial Narrow" pitchFamily="34" charset="0"/>
            </a:endParaRPr>
          </a:p>
        </p:txBody>
      </p:sp>
      <p:pic>
        <p:nvPicPr>
          <p:cNvPr id="2050" name="Picture 2" descr="http://robert-louis-stevenson.org/wp-content/uploads/university-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33120" y="476672"/>
            <a:ext cx="3466997" cy="49230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6537176" y="5589240"/>
            <a:ext cx="22333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Arial Narrow" pitchFamily="34" charset="0"/>
              </a:rPr>
              <a:t>В студенческие годы</a:t>
            </a:r>
            <a:endParaRPr lang="ru-RU" sz="2000" dirty="0">
              <a:latin typeface="Arial Narrow" pitchFamily="34" charset="0"/>
            </a:endParaRPr>
          </a:p>
        </p:txBody>
      </p:sp>
      <p:pic>
        <p:nvPicPr>
          <p:cNvPr id="24580" name="Picture 4" descr="http://www.sozvezdie.su/uploads/news/680_1_big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71481" y="4293096"/>
            <a:ext cx="3513567" cy="25649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avatars.mds.yandex.net/get-pdb/2303218/67002145-e058-4178-a786-42c253490397/s1200?webp=false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10000"/>
          </a:blip>
          <a:srcRect t="1516" b="4928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24578" name="Picture 2" descr="http://robert-louis-stevenson.org/wp-content/uploads/university-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512" y="908720"/>
            <a:ext cx="3871663" cy="48675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Содержимое 2"/>
          <p:cNvSpPr txBox="1">
            <a:spLocks/>
          </p:cNvSpPr>
          <p:nvPr/>
        </p:nvSpPr>
        <p:spPr>
          <a:xfrm>
            <a:off x="4592960" y="476672"/>
            <a:ext cx="5112568" cy="4277071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Были сданы выпускные экзамены и получено звание адвоката. Но адвокатской практикой Стивенсон заниматься не стал. </a:t>
            </a:r>
            <a:r>
              <a:rPr lang="ru-RU" sz="3200" dirty="0" smtClean="0">
                <a:latin typeface="Arial Narrow" pitchFamily="34" charset="0"/>
              </a:rPr>
              <a:t>Самым главным для него становится литературная деятельность.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pic>
        <p:nvPicPr>
          <p:cNvPr id="23556" name="Picture 4" descr="https://avatars.mds.yandex.net/get-pdb/2126134/7ff1c75c-baf5-4974-a4fd-b8bab8efbc5a/s1200?webp=fals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01072" y="4063428"/>
            <a:ext cx="2887266" cy="26779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avatars.mds.yandex.net/get-pdb/2303218/67002145-e058-4178-a786-42c253490397/s1200?webp=false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10000"/>
          </a:blip>
          <a:srcRect t="1516" b="4928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36976" y="1124744"/>
            <a:ext cx="4896544" cy="446449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>
                <a:latin typeface="Arial Narrow" pitchFamily="34" charset="0"/>
              </a:rPr>
              <a:t>Первыми публикациями Стивенсона были путевые очерки, которые он написал во Франции, куда уехал        по настоянию врачей. </a:t>
            </a:r>
          </a:p>
          <a:p>
            <a:pPr marL="0" indent="0">
              <a:buNone/>
            </a:pPr>
            <a:r>
              <a:rPr lang="ru-RU" dirty="0" smtClean="0">
                <a:latin typeface="Arial Narrow" pitchFamily="34" charset="0"/>
              </a:rPr>
              <a:t>Он был превосходным путешественником, обладал зорким взглядом, даром сходиться с людьми.</a:t>
            </a:r>
            <a:endParaRPr lang="ru-RU" dirty="0">
              <a:latin typeface="Arial Narrow" pitchFamily="34" charset="0"/>
            </a:endParaRPr>
          </a:p>
        </p:txBody>
      </p:sp>
      <p:pic>
        <p:nvPicPr>
          <p:cNvPr id="5" name="Picture 2" descr="http://robert-louis-stevenson.org/wp-content/uploads/rls-187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512" y="580618"/>
            <a:ext cx="3928742" cy="5259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784648" y="6053226"/>
            <a:ext cx="13933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Arial Narrow" pitchFamily="34" charset="0"/>
              </a:rPr>
              <a:t>Фото 1879 г.</a:t>
            </a:r>
            <a:endParaRPr lang="ru-RU" sz="2000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avatars.mds.yandex.net/get-pdb/2303218/67002145-e058-4178-a786-42c253490397/s1200?webp=false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10000"/>
          </a:blip>
          <a:srcRect t="1516" b="4928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64968" y="792088"/>
            <a:ext cx="5040560" cy="594928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>
                <a:latin typeface="Arial Narrow" pitchFamily="34" charset="0"/>
              </a:rPr>
              <a:t>В 1880 году Стивенсон женился на </a:t>
            </a:r>
            <a:r>
              <a:rPr lang="ru-RU" dirty="0" err="1" smtClean="0">
                <a:latin typeface="Arial Narrow" pitchFamily="34" charset="0"/>
              </a:rPr>
              <a:t>Фанни</a:t>
            </a:r>
            <a:r>
              <a:rPr lang="ru-RU" dirty="0" smtClean="0">
                <a:latin typeface="Arial Narrow" pitchFamily="34" charset="0"/>
              </a:rPr>
              <a:t> Осборн, которая была его музой и соратницей.</a:t>
            </a:r>
          </a:p>
          <a:p>
            <a:pPr marL="0" indent="0">
              <a:buNone/>
            </a:pPr>
            <a:r>
              <a:rPr lang="ru-RU" dirty="0" smtClean="0">
                <a:latin typeface="Arial Narrow" pitchFamily="34" charset="0"/>
              </a:rPr>
              <a:t>Ради её он пересек в трюме океан, преодолел двухнедельный путь в американском поезде без спального вагона, испытывая лишения и нужду.</a:t>
            </a:r>
          </a:p>
          <a:p>
            <a:pPr marL="0" indent="0">
              <a:buNone/>
            </a:pPr>
            <a:r>
              <a:rPr lang="ru-RU" dirty="0" smtClean="0">
                <a:latin typeface="Arial Narrow" pitchFamily="34" charset="0"/>
              </a:rPr>
              <a:t>Дочь </a:t>
            </a:r>
            <a:r>
              <a:rPr lang="ru-RU" dirty="0" err="1" smtClean="0">
                <a:latin typeface="Arial Narrow" pitchFamily="34" charset="0"/>
              </a:rPr>
              <a:t>Фанни</a:t>
            </a:r>
            <a:r>
              <a:rPr lang="ru-RU" dirty="0" smtClean="0">
                <a:latin typeface="Arial Narrow" pitchFamily="34" charset="0"/>
              </a:rPr>
              <a:t> </a:t>
            </a:r>
            <a:r>
              <a:rPr lang="ru-RU" dirty="0" err="1" smtClean="0">
                <a:latin typeface="Arial Narrow" pitchFamily="34" charset="0"/>
              </a:rPr>
              <a:t>Изабэль</a:t>
            </a:r>
            <a:r>
              <a:rPr lang="ru-RU" dirty="0" smtClean="0">
                <a:latin typeface="Arial Narrow" pitchFamily="34" charset="0"/>
              </a:rPr>
              <a:t> впоследствии писала произведения Стивенсона под диктовку. Сын </a:t>
            </a:r>
            <a:r>
              <a:rPr lang="ru-RU" dirty="0" err="1" smtClean="0">
                <a:latin typeface="Arial Narrow" pitchFamily="34" charset="0"/>
              </a:rPr>
              <a:t>Фанни</a:t>
            </a:r>
            <a:r>
              <a:rPr lang="ru-RU" dirty="0" smtClean="0">
                <a:latin typeface="Arial Narrow" pitchFamily="34" charset="0"/>
              </a:rPr>
              <a:t> Ллойд был первым слушателем книг писателя, позже стал сам стал писателем и соавтором Р.Л. Стивенсона. </a:t>
            </a:r>
            <a:endParaRPr lang="ru-RU" dirty="0">
              <a:latin typeface="Arial Narrow" pitchFamily="34" charset="0"/>
            </a:endParaRPr>
          </a:p>
        </p:txBody>
      </p:sp>
      <p:pic>
        <p:nvPicPr>
          <p:cNvPr id="5" name="Picture 2" descr="http://robert-louis-stevenson.org/wp-content/uploads/phoca_thumb_l_fann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8504" y="980728"/>
            <a:ext cx="3893335" cy="50131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avatars.mds.yandex.net/get-pdb/2303218/67002145-e058-4178-a786-42c253490397/s1200?webp=false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10000"/>
          </a:blip>
          <a:srcRect t="1516" b="4928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2480" y="188640"/>
            <a:ext cx="9561512" cy="283691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smtClean="0">
                <a:latin typeface="Arial Narrow" pitchFamily="34" charset="0"/>
              </a:rPr>
              <a:t>С 1881 года начинается расцвет творческой жизни Стивенсона. Журнал «Young </a:t>
            </a:r>
            <a:r>
              <a:rPr lang="ru-RU" dirty="0" err="1" smtClean="0">
                <a:latin typeface="Arial Narrow" pitchFamily="34" charset="0"/>
              </a:rPr>
              <a:t>Folks</a:t>
            </a:r>
            <a:r>
              <a:rPr lang="ru-RU" dirty="0" smtClean="0">
                <a:latin typeface="Arial Narrow" pitchFamily="34" charset="0"/>
              </a:rPr>
              <a:t>» публикует «Остров сокровищ» по главам. Однако славу и успех писателю принесла следующая публикация, в том же журнале — исторический роман «Чёрная стрела». Роман «Остров сокровищ» был оценен читателями после публикации в виде книги.</a:t>
            </a:r>
            <a:endParaRPr lang="ru-RU" dirty="0">
              <a:latin typeface="Arial Narrow" pitchFamily="34" charset="0"/>
            </a:endParaRPr>
          </a:p>
        </p:txBody>
      </p:sp>
      <p:pic>
        <p:nvPicPr>
          <p:cNvPr id="5" name="Picture 2" descr="http://robert-louis-stevenson.org/wp-content/uploads/phoca_thumb_l_ti-2-frontispiec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3093" y="3068960"/>
            <a:ext cx="2399667" cy="35550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0962" name="Picture 2" descr="https://upload.wikimedia.org/wikipedia/commons/3/33/Treasure-island0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36776" y="3068960"/>
            <a:ext cx="2592288" cy="35477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0964" name="Picture 4" descr="https://cdn1.ozone.ru/multimedia/101060507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36798">
            <a:off x="5792865" y="2728876"/>
            <a:ext cx="2005283" cy="25475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66" name="Picture 6" descr="https://cdn1.ozone.ru/multimedia/102704270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322054">
            <a:off x="7731301" y="3853609"/>
            <a:ext cx="1776327" cy="2711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avatars.mds.yandex.net/get-pdb/2303218/67002145-e058-4178-a786-42c253490397/s1200?webp=false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10000"/>
          </a:blip>
          <a:srcRect t="1516" b="4928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704528" y="476672"/>
            <a:ext cx="8640960" cy="2808312"/>
          </a:xfrm>
        </p:spPr>
        <p:txBody>
          <a:bodyPr>
            <a:normAutofit/>
          </a:bodyPr>
          <a:lstStyle/>
          <a:p>
            <a:pPr marL="0" indent="0">
              <a:buNone/>
              <a:tabLst>
                <a:tab pos="3678238" algn="l"/>
              </a:tabLst>
            </a:pPr>
            <a:r>
              <a:rPr lang="ru-RU" sz="2800" dirty="0" smtClean="0">
                <a:latin typeface="Arial Narrow" pitchFamily="34" charset="0"/>
              </a:rPr>
              <a:t>В 1885 году был выпущен переработанный сборник стихов для детей «Детский цветник стихов». Стивенсон по сей день в Англии считается лучшим детским поэтом. На русский язык стихи Стивенсона переводили В. Брюсов, О. Мандельштам, В. Ходасевич, С. Маршак, Н. Чуковский.</a:t>
            </a:r>
          </a:p>
        </p:txBody>
      </p:sp>
      <p:pic>
        <p:nvPicPr>
          <p:cNvPr id="1026" name="Picture 2" descr="https://i.pinimg.com/736x/fd/9b/36/fd9b36ba42b2661df396e967e484feb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6536" y="2852936"/>
            <a:ext cx="2664296" cy="36497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Содержимое 5"/>
          <p:cNvSpPr txBox="1">
            <a:spLocks/>
          </p:cNvSpPr>
          <p:nvPr/>
        </p:nvSpPr>
        <p:spPr>
          <a:xfrm>
            <a:off x="5961112" y="3356992"/>
            <a:ext cx="3816424" cy="2808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>
                <a:tab pos="3678238" algn="l"/>
              </a:tabLst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Широко известна у нас, благодаря блестящему</a:t>
            </a:r>
            <a:r>
              <a:rPr kumimoji="0" lang="ru-RU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переводу С. Маршака, баллада Стивенсона «Вересковый мед».</a:t>
            </a: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pic>
        <p:nvPicPr>
          <p:cNvPr id="1028" name="Picture 4" descr="https://cdn1.ozone.ru/multimedia/102185328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56856" y="3212976"/>
            <a:ext cx="2149747" cy="29182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avatars.mds.yandex.net/get-pdb/2303218/67002145-e058-4178-a786-42c253490397/s1200?webp=false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10000"/>
          </a:blip>
          <a:srcRect t="1516" b="4928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632520" y="260648"/>
            <a:ext cx="8928992" cy="2808312"/>
          </a:xfrm>
        </p:spPr>
        <p:txBody>
          <a:bodyPr>
            <a:normAutofit/>
          </a:bodyPr>
          <a:lstStyle/>
          <a:p>
            <a:pPr marL="0" indent="0">
              <a:buNone/>
              <a:tabLst>
                <a:tab pos="3678238" algn="l"/>
              </a:tabLst>
            </a:pPr>
            <a:r>
              <a:rPr lang="ru-RU" sz="2800" dirty="0" smtClean="0">
                <a:latin typeface="Arial Narrow" pitchFamily="34" charset="0"/>
              </a:rPr>
              <a:t>Проблема добра и зла в человеческой натуре раскрывается       в повести «Странная история доктора </a:t>
            </a:r>
            <a:r>
              <a:rPr lang="ru-RU" sz="2800" dirty="0" err="1" smtClean="0">
                <a:latin typeface="Arial Narrow" pitchFamily="34" charset="0"/>
              </a:rPr>
              <a:t>Джекила</a:t>
            </a:r>
            <a:r>
              <a:rPr lang="ru-RU" sz="2800" dirty="0" smtClean="0">
                <a:latin typeface="Arial Narrow" pitchFamily="34" charset="0"/>
              </a:rPr>
              <a:t> и мистера </a:t>
            </a:r>
            <a:r>
              <a:rPr lang="ru-RU" sz="2800" dirty="0" err="1" smtClean="0">
                <a:latin typeface="Arial Narrow" pitchFamily="34" charset="0"/>
              </a:rPr>
              <a:t>Хайда</a:t>
            </a:r>
            <a:r>
              <a:rPr lang="ru-RU" sz="2800" dirty="0" smtClean="0">
                <a:latin typeface="Arial Narrow" pitchFamily="34" charset="0"/>
              </a:rPr>
              <a:t>» (1986) на теме двойственного существования главного героя. Книга имела грандиозный успех у читателей, тот успех, ради которого Стивенсон трудился всю свою жизнь.</a:t>
            </a:r>
            <a:endParaRPr lang="ru-RU" sz="2800" dirty="0" smtClean="0">
              <a:latin typeface="Arial Narrow" pitchFamily="34" charset="0"/>
            </a:endParaRPr>
          </a:p>
        </p:txBody>
      </p:sp>
      <p:pic>
        <p:nvPicPr>
          <p:cNvPr id="15362" name="Picture 2" descr="https://cdn1.ozone.ru/s3/multimedia-b/600821927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351009">
            <a:off x="1274011" y="2649742"/>
            <a:ext cx="2485597" cy="38884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364" name="Picture 4" descr="https://nyc3.digitaloceanspaces.com/sffaudio-usa/pictures/images12/ClassicsIllustratedStrangeCaseOfDrJekyllAndMrHyde56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64968" y="2636912"/>
            <a:ext cx="4265949" cy="38884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avatars.mds.yandex.net/get-pdb/2303218/67002145-e058-4178-a786-42c253490397/s1200?webp=false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10000"/>
          </a:blip>
          <a:srcRect t="1516" b="4928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32520" y="3717032"/>
            <a:ext cx="8490148" cy="283691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smtClean="0">
                <a:latin typeface="Arial Narrow" pitchFamily="34" charset="0"/>
              </a:rPr>
              <a:t>Перу Стивенсона принадлежат романы «Похищенный» (1886), «Владетель </a:t>
            </a:r>
            <a:r>
              <a:rPr lang="ru-RU" dirty="0" err="1" smtClean="0">
                <a:latin typeface="Arial Narrow" pitchFamily="34" charset="0"/>
              </a:rPr>
              <a:t>Баллантрэ</a:t>
            </a:r>
            <a:r>
              <a:rPr lang="ru-RU" dirty="0" smtClean="0">
                <a:latin typeface="Arial Narrow" pitchFamily="34" charset="0"/>
              </a:rPr>
              <a:t>» (1889), «Катриона» (1893). В этих приключенческих книгах автор часто использует исторический материал как фон, на котором он изображает острые драматические ситуации и характеры мужественных людей.</a:t>
            </a:r>
            <a:endParaRPr lang="ru-RU" dirty="0">
              <a:latin typeface="Arial Narrow" pitchFamily="34" charset="0"/>
            </a:endParaRPr>
          </a:p>
        </p:txBody>
      </p:sp>
      <p:pic>
        <p:nvPicPr>
          <p:cNvPr id="44036" name="Picture 4" descr="https://alifba.ru/storage/img/products/51933/978-5-389-11063-2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49837" y="404664"/>
            <a:ext cx="2111275" cy="3168352"/>
          </a:xfrm>
          <a:prstGeom prst="rect">
            <a:avLst/>
          </a:prstGeom>
          <a:noFill/>
        </p:spPr>
      </p:pic>
      <p:pic>
        <p:nvPicPr>
          <p:cNvPr id="44038" name="Picture 6" descr="https://cdn1.ozone.ru/multimedia/c1200/1028267155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48544" y="548680"/>
            <a:ext cx="2232248" cy="2956149"/>
          </a:xfrm>
          <a:prstGeom prst="rect">
            <a:avLst/>
          </a:prstGeom>
          <a:noFill/>
        </p:spPr>
      </p:pic>
      <p:pic>
        <p:nvPicPr>
          <p:cNvPr id="44040" name="Picture 8" descr="https://i.pinimg.com/736x/d2/a6/3c/d2a63c528af1cc18c75ee8a367cb301f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93160" y="404664"/>
            <a:ext cx="2664296" cy="30733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avatars.mds.yandex.net/get-pdb/2303218/67002145-e058-4178-a786-42c253490397/s1200?webp=false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10000"/>
          </a:blip>
          <a:srcRect t="1516" b="4928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29698" name="Picture 2" descr="http://robert-louis-stevenson.org/wp-content/uploads/148-cc-schooner-yacht-casco-ls448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520" y="2564904"/>
            <a:ext cx="3799924" cy="3600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630975" y="6237312"/>
            <a:ext cx="16658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Arial Narrow" pitchFamily="34" charset="0"/>
              </a:rPr>
              <a:t>Шхуна «Каско»</a:t>
            </a:r>
            <a:endParaRPr lang="ru-RU" sz="2000" dirty="0">
              <a:latin typeface="Arial Narrow" pitchFamily="34" charset="0"/>
            </a:endParaRPr>
          </a:p>
        </p:txBody>
      </p:sp>
      <p:pic>
        <p:nvPicPr>
          <p:cNvPr id="29700" name="Picture 4" descr="http://robert-louis-stevenson.org/wp-content/uploads/2016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8984" y="2564904"/>
            <a:ext cx="4392488" cy="35691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Содержимое 2"/>
          <p:cNvSpPr txBox="1">
            <a:spLocks/>
          </p:cNvSpPr>
          <p:nvPr/>
        </p:nvSpPr>
        <p:spPr>
          <a:xfrm>
            <a:off x="560512" y="260648"/>
            <a:ext cx="8784976" cy="2836911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20000"/>
              </a:spcBef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В 1888 году семья наняла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яхту «Каско» и несколько месяцев плавала по южным морям. </a:t>
            </a:r>
            <a:r>
              <a:rPr lang="ru-RU" sz="3200" dirty="0" smtClean="0">
                <a:latin typeface="Arial Narrow" pitchFamily="34" charset="0"/>
              </a:rPr>
              <a:t>Записи из этого путешествия были впоследствии опубликованы в 1896 году в книге «В южных морях».</a:t>
            </a:r>
            <a:endParaRPr lang="ru-RU" sz="3200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avatars.mds.yandex.net/get-pdb/2303218/67002145-e058-4178-a786-42c253490397/s1200?webp=false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10000"/>
          </a:blip>
          <a:srcRect t="1516" b="4928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6" name="Содержимое 2"/>
          <p:cNvSpPr txBox="1">
            <a:spLocks/>
          </p:cNvSpPr>
          <p:nvPr/>
        </p:nvSpPr>
        <p:spPr>
          <a:xfrm>
            <a:off x="704528" y="116632"/>
            <a:ext cx="8784976" cy="3240360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20000"/>
              </a:spcBef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С 1890 года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Стивенсон жил на острове Уполу, одном из островов Самоа. Он изучал местный фольклор, дружил с жителями, принимал участие в их судьбе, работал физически и много времени проводил за письменным столом. Островитяне чтили Стивенсона, </a:t>
            </a:r>
            <a:r>
              <a:rPr lang="ru-RU" sz="3200" dirty="0" smtClean="0">
                <a:latin typeface="Arial Narrow" pitchFamily="34" charset="0"/>
              </a:rPr>
              <a:t>называли Тузиталой – Сказителем.</a:t>
            </a:r>
            <a:endParaRPr lang="ru-RU" sz="3200" dirty="0">
              <a:latin typeface="Arial Narrow" pitchFamily="34" charset="0"/>
            </a:endParaRPr>
          </a:p>
        </p:txBody>
      </p:sp>
      <p:pic>
        <p:nvPicPr>
          <p:cNvPr id="7" name="Picture 2" descr="http://robert-louis-stevenson.org/wp-content/uploads/1975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32920" y="3212976"/>
            <a:ext cx="4560256" cy="34291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2" descr="http://robert-louis-stevenson.org/wp-content/uploads/last-group-phot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08584" y="3186540"/>
            <a:ext cx="2527524" cy="34554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avatars.mds.yandex.net/get-pdb/2303218/67002145-e058-4178-a786-42c253490397/s1200?webp=false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10000"/>
          </a:blip>
          <a:srcRect t="1516" b="4928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632520" y="260648"/>
            <a:ext cx="9145016" cy="2808312"/>
          </a:xfrm>
        </p:spPr>
        <p:txBody>
          <a:bodyPr>
            <a:normAutofit/>
          </a:bodyPr>
          <a:lstStyle/>
          <a:p>
            <a:pPr marL="0" indent="0">
              <a:buNone/>
              <a:tabLst>
                <a:tab pos="3678238" algn="l"/>
              </a:tabLst>
            </a:pPr>
            <a:r>
              <a:rPr lang="ru-RU" dirty="0" smtClean="0">
                <a:latin typeface="Arial Narrow" pitchFamily="34" charset="0"/>
              </a:rPr>
              <a:t>На островах Самоа Стивенсон продолжал писать произведения. Его последний </a:t>
            </a:r>
            <a:r>
              <a:rPr lang="ru-RU" dirty="0" smtClean="0">
                <a:latin typeface="Arial Narrow" pitchFamily="34" charset="0"/>
              </a:rPr>
              <a:t>роман </a:t>
            </a:r>
            <a:r>
              <a:rPr lang="ru-RU" dirty="0" smtClean="0">
                <a:latin typeface="Arial Narrow" pitchFamily="34" charset="0"/>
              </a:rPr>
              <a:t>«Уир Гермистон», </a:t>
            </a:r>
            <a:r>
              <a:rPr lang="ru-RU" dirty="0" smtClean="0">
                <a:latin typeface="Arial Narrow" pitchFamily="34" charset="0"/>
              </a:rPr>
              <a:t>на который автор рассчитывал как на лучшую свою книгу, остался </a:t>
            </a:r>
            <a:r>
              <a:rPr lang="ru-RU" dirty="0" smtClean="0">
                <a:latin typeface="Arial Narrow" pitchFamily="34" charset="0"/>
              </a:rPr>
              <a:t>неоконченным</a:t>
            </a:r>
            <a:r>
              <a:rPr lang="ru-RU" dirty="0" smtClean="0">
                <a:latin typeface="Arial Narrow" pitchFamily="34" charset="0"/>
              </a:rPr>
              <a:t>.</a:t>
            </a:r>
            <a:endParaRPr lang="ru-RU" dirty="0" smtClean="0">
              <a:latin typeface="Arial Narrow" pitchFamily="34" charset="0"/>
            </a:endParaRPr>
          </a:p>
        </p:txBody>
      </p:sp>
      <p:pic>
        <p:nvPicPr>
          <p:cNvPr id="4" name="Picture 2" descr="http://robert-louis-stevenson.org/wp-content/uploads/197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69025" y="2564904"/>
            <a:ext cx="4536503" cy="36237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6393160" y="6269250"/>
            <a:ext cx="21563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Arial Narrow" pitchFamily="34" charset="0"/>
              </a:rPr>
              <a:t>Семья </a:t>
            </a:r>
            <a:r>
              <a:rPr lang="ru-RU" sz="2000" dirty="0" err="1" smtClean="0">
                <a:latin typeface="Arial Narrow" pitchFamily="34" charset="0"/>
              </a:rPr>
              <a:t>Стивенсонов</a:t>
            </a:r>
            <a:endParaRPr lang="ru-RU" sz="2000" dirty="0">
              <a:latin typeface="Arial Narrow" pitchFamily="34" charset="0"/>
            </a:endParaRPr>
          </a:p>
        </p:txBody>
      </p:sp>
      <p:pic>
        <p:nvPicPr>
          <p:cNvPr id="8" name="Picture 4" descr="http://robert-louis-stevenson.org/wp-content/uploads/19737.jpg"/>
          <p:cNvPicPr>
            <a:picLocks noChangeAspect="1" noChangeArrowheads="1"/>
          </p:cNvPicPr>
          <p:nvPr/>
        </p:nvPicPr>
        <p:blipFill>
          <a:blip r:embed="rId4" cstate="print">
            <a:lum contrast="10000"/>
          </a:blip>
          <a:srcRect/>
          <a:stretch>
            <a:fillRect/>
          </a:stretch>
        </p:blipFill>
        <p:spPr bwMode="auto">
          <a:xfrm>
            <a:off x="206789" y="2564904"/>
            <a:ext cx="4890227" cy="36485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1712640" y="6237312"/>
            <a:ext cx="20152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Arial Narrow" pitchFamily="34" charset="0"/>
              </a:rPr>
              <a:t>Деревня на Самоа</a:t>
            </a:r>
            <a:endParaRPr lang="ru-RU" sz="2000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avatars.mds.yandex.net/get-pdb/2303218/67002145-e058-4178-a786-42c253490397/s1200?webp=false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10000"/>
          </a:blip>
          <a:srcRect t="1516" b="4928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736976" y="1196752"/>
            <a:ext cx="4680520" cy="4680520"/>
          </a:xfrm>
        </p:spPr>
        <p:txBody>
          <a:bodyPr>
            <a:normAutofit/>
          </a:bodyPr>
          <a:lstStyle/>
          <a:p>
            <a:pPr marL="0" indent="0">
              <a:buNone/>
              <a:tabLst>
                <a:tab pos="3678238" algn="l"/>
              </a:tabLst>
            </a:pPr>
            <a:r>
              <a:rPr lang="ru-RU" dirty="0" smtClean="0">
                <a:latin typeface="Arial Narrow" pitchFamily="34" charset="0"/>
              </a:rPr>
              <a:t>Стивенсон – человек, бесконечно преданный своему писательскому делу, он не выпускал из рук пера даже тогда, когда недуг приковывал к постели, когда кружилась от слабости голова и терзал кашель.</a:t>
            </a:r>
          </a:p>
        </p:txBody>
      </p:sp>
      <p:pic>
        <p:nvPicPr>
          <p:cNvPr id="4" name="Picture 2" descr="http://robert-louis-stevenson.org/wp-content/uploads/phoca_thumb_l_rls-1885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7181" y="1124744"/>
            <a:ext cx="3499755" cy="43924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avatars.mds.yandex.net/get-pdb/2303218/67002145-e058-4178-a786-42c253490397/s1200?webp=false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10000"/>
          </a:blip>
          <a:srcRect t="1516" b="4928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36866" name="Picture 2" descr="http://robert-louis-stevenson.org/wp-content/uploads/1974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133" y="2311103"/>
            <a:ext cx="5044955" cy="42142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6868" name="Picture 4" descr="http://robert-louis-stevenson.org/wp-content/uploads/2010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33120" y="2311103"/>
            <a:ext cx="3240360" cy="42035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560512" y="260648"/>
            <a:ext cx="9073008" cy="25202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Arial Narrow" pitchFamily="34" charset="0"/>
              </a:rPr>
              <a:t>Умер Р.Л. Стивенсон 3 декабря 1894 года от инсульта.</a:t>
            </a:r>
          </a:p>
          <a:p>
            <a:pPr marL="0" indent="0">
              <a:buNone/>
            </a:pPr>
            <a:r>
              <a:rPr lang="ru-RU" sz="2800" dirty="0" smtClean="0">
                <a:latin typeface="Arial Narrow" pitchFamily="34" charset="0"/>
              </a:rPr>
              <a:t>Его похоронили с почестями на вершине горы </a:t>
            </a:r>
            <a:r>
              <a:rPr lang="ru-RU" sz="2800" dirty="0" err="1" smtClean="0">
                <a:latin typeface="Arial Narrow" pitchFamily="34" charset="0"/>
              </a:rPr>
              <a:t>Веа</a:t>
            </a:r>
            <a:r>
              <a:rPr lang="ru-RU" sz="2800" dirty="0" smtClean="0">
                <a:latin typeface="Arial Narrow" pitchFamily="34" charset="0"/>
              </a:rPr>
              <a:t>, в месте, которое было выбрано самим писателем. Здесь и сейчас лежит камень со строчками из его стихотворения «Завещание».</a:t>
            </a:r>
            <a:endParaRPr lang="ru-RU" sz="2800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avatars.mds.yandex.net/get-pdb/2303218/67002145-e058-4178-a786-42c253490397/s1200?webp=false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10000"/>
          </a:blip>
          <a:srcRect t="1516" b="4928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16496" y="260648"/>
            <a:ext cx="9145016" cy="2808312"/>
          </a:xfrm>
        </p:spPr>
        <p:txBody>
          <a:bodyPr>
            <a:normAutofit/>
          </a:bodyPr>
          <a:lstStyle/>
          <a:p>
            <a:pPr marL="0" indent="0">
              <a:buNone/>
              <a:tabLst>
                <a:tab pos="3678238" algn="l"/>
              </a:tabLst>
            </a:pPr>
            <a:r>
              <a:rPr lang="ru-RU" sz="2800" dirty="0" smtClean="0">
                <a:latin typeface="Arial Narrow" pitchFamily="34" charset="0"/>
              </a:rPr>
              <a:t>После смерти Стивенсона было издано 30 томов его сочинений. Талант его богат и многогранен, он работал в различных жанрах: романы, рассказы, путевые очерки, повести, стихи, эссе, пьесы.</a:t>
            </a:r>
          </a:p>
          <a:p>
            <a:pPr marL="0" indent="0">
              <a:buNone/>
            </a:pPr>
            <a:r>
              <a:rPr lang="ru-RU" sz="2800" dirty="0" smtClean="0">
                <a:latin typeface="Arial Narrow" pitchFamily="34" charset="0"/>
              </a:rPr>
              <a:t>В литературно-критических работах «Этюды о хорошо знакомых людях и книгах» (1882), «Воспоминания и портреты» (1887) и др. Стивенсон создал галерею литературных портретов.</a:t>
            </a:r>
          </a:p>
        </p:txBody>
      </p:sp>
      <p:pic>
        <p:nvPicPr>
          <p:cNvPr id="3074" name="Picture 2" descr="https://xn----7sbkbgtbnydecjr0ixc.xn--p1ai/image/cache/catalog/books/leather-bound/stivensona-sobranie-sochinenij-v-5-tomah-v-kozhanom-pereplete-s-risovannym-obrezom-1200x90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CFFFF"/>
              </a:clrFrom>
              <a:clrTo>
                <a:srgbClr val="FCFFFF">
                  <a:alpha val="0"/>
                </a:srgbClr>
              </a:clrTo>
            </a:clrChange>
          </a:blip>
          <a:srcRect l="12245" r="9694"/>
          <a:stretch>
            <a:fillRect/>
          </a:stretch>
        </p:blipFill>
        <p:spPr bwMode="auto">
          <a:xfrm>
            <a:off x="704528" y="3068960"/>
            <a:ext cx="3672408" cy="3528392"/>
          </a:xfrm>
          <a:prstGeom prst="rect">
            <a:avLst/>
          </a:prstGeom>
          <a:noFill/>
        </p:spPr>
      </p:pic>
      <p:pic>
        <p:nvPicPr>
          <p:cNvPr id="5" name="Picture 4" descr="http://robert-louis-stevenson.org/wp-content/uploads/phoca_thumb_l_rls-drawing-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7136" y="3096344"/>
            <a:ext cx="2344797" cy="36450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4679738" y="6165304"/>
            <a:ext cx="14253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Arial Narrow" pitchFamily="34" charset="0"/>
              </a:rPr>
              <a:t>Автопортрет</a:t>
            </a:r>
            <a:endParaRPr lang="ru-RU" sz="2000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avatars.mds.yandex.net/get-pdb/2303218/67002145-e058-4178-a786-42c253490397/s1200?webp=false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10000"/>
          </a:blip>
          <a:srcRect t="1516" b="4928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08584" y="620688"/>
            <a:ext cx="7914084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b="1" dirty="0" smtClean="0">
                <a:solidFill>
                  <a:srgbClr val="C00000"/>
                </a:solidFill>
                <a:latin typeface="Arial Narrow" pitchFamily="34" charset="0"/>
              </a:rPr>
              <a:t>Стивенсон не написал ни одной скучной страницы…</a:t>
            </a:r>
          </a:p>
          <a:p>
            <a:pPr marL="0" indent="0">
              <a:buNone/>
            </a:pPr>
            <a:r>
              <a:rPr lang="ru-RU" sz="3600" b="1" dirty="0" smtClean="0">
                <a:solidFill>
                  <a:srgbClr val="C00000"/>
                </a:solidFill>
                <a:latin typeface="Arial Narrow" pitchFamily="34" charset="0"/>
              </a:rPr>
              <a:t>Дышите же воздухом его произведений, читайте Стивенсона!</a:t>
            </a:r>
          </a:p>
          <a:p>
            <a:pPr marL="0" indent="0">
              <a:buNone/>
            </a:pPr>
            <a:endParaRPr lang="ru-RU" sz="3600" b="1" dirty="0" smtClean="0">
              <a:solidFill>
                <a:srgbClr val="C00000"/>
              </a:solidFill>
              <a:latin typeface="Arial Narrow" pitchFamily="34" charset="0"/>
            </a:endParaRPr>
          </a:p>
          <a:p>
            <a:pPr marL="0" indent="0" algn="r">
              <a:buNone/>
            </a:pPr>
            <a:r>
              <a:rPr lang="ru-RU" sz="3600" b="1" dirty="0" smtClean="0">
                <a:solidFill>
                  <a:srgbClr val="C00000"/>
                </a:solidFill>
                <a:latin typeface="Arial Narrow" pitchFamily="34" charset="0"/>
              </a:rPr>
              <a:t>Л. Фейхтвангер</a:t>
            </a:r>
            <a:endParaRPr lang="ru-RU" sz="3600" b="1" dirty="0">
              <a:solidFill>
                <a:srgbClr val="C00000"/>
              </a:solidFill>
              <a:latin typeface="Arial Narrow" pitchFamily="34" charset="0"/>
            </a:endParaRPr>
          </a:p>
        </p:txBody>
      </p:sp>
      <p:pic>
        <p:nvPicPr>
          <p:cNvPr id="1026" name="Picture 2" descr="https://img2.labirint.ru/rcimg/71e936f135645698fa5234877d575286/1920x1080/books46/451006/ph_19.jpg?157539750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38854" y="3004212"/>
            <a:ext cx="5730370" cy="36276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avatars.mds.yandex.net/get-pdb/2303218/67002145-e058-4178-a786-42c253490397/s1200?webp=false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10000"/>
          </a:blip>
          <a:srcRect t="1516" b="4928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Arial Narrow" pitchFamily="34" charset="0"/>
              </a:rPr>
              <a:t>Источники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5300" y="1600201"/>
            <a:ext cx="9138220" cy="4525963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Зарубежные писатели : биобиблиогр. словарь для школьников и поступающих в вузы. В 2 ч. Ч. 2 / под ред. Н.П. </a:t>
            </a:r>
            <a:r>
              <a:rPr lang="ru-RU" dirty="0" err="1" smtClean="0"/>
              <a:t>Михальской</a:t>
            </a:r>
            <a:r>
              <a:rPr lang="ru-RU" dirty="0" smtClean="0"/>
              <a:t>. – М. : Дрофа, 2003. – 624 с. </a:t>
            </a:r>
            <a:endParaRPr lang="ru-RU" dirty="0" smtClean="0">
              <a:hlinkClick r:id="rId3"/>
            </a:endParaRPr>
          </a:p>
          <a:p>
            <a:r>
              <a:rPr lang="en-US" dirty="0" smtClean="0">
                <a:hlinkClick r:id="rId3"/>
              </a:rPr>
              <a:t>http://robert-louis-stevenson.org/</a:t>
            </a:r>
            <a:endParaRPr lang="ru-RU" dirty="0" smtClean="0"/>
          </a:p>
          <a:p>
            <a:r>
              <a:rPr lang="en-US" dirty="0" smtClean="0">
                <a:hlinkClick r:id="rId4"/>
              </a:rPr>
              <a:t>https://www.labirint.ru/screenshot/goods/451006/23</a:t>
            </a:r>
            <a:r>
              <a:rPr lang="en-US" dirty="0" smtClean="0">
                <a:hlinkClick r:id="rId4"/>
              </a:rPr>
              <a:t>/</a:t>
            </a:r>
            <a:endParaRPr lang="ru-RU" dirty="0" smtClean="0"/>
          </a:p>
          <a:p>
            <a:r>
              <a:rPr lang="en-US" dirty="0" smtClean="0">
                <a:hlinkClick r:id="rId5"/>
              </a:rPr>
              <a:t>http://stivenson.ru</a:t>
            </a:r>
            <a:r>
              <a:rPr lang="en-US" dirty="0" smtClean="0">
                <a:hlinkClick r:id="rId5"/>
              </a:rPr>
              <a:t>/</a:t>
            </a:r>
            <a:endParaRPr lang="ru-RU" dirty="0" smtClean="0"/>
          </a:p>
          <a:p>
            <a:r>
              <a:rPr lang="en-US" dirty="0" smtClean="0">
                <a:hlinkClick r:id="rId6"/>
              </a:rPr>
              <a:t>https://</a:t>
            </a:r>
            <a:r>
              <a:rPr lang="en-US" dirty="0" smtClean="0">
                <a:hlinkClick r:id="rId6"/>
              </a:rPr>
              <a:t>stories-of-success.ru/pisatel/roberta-lyuisa-stivensona</a:t>
            </a:r>
            <a:r>
              <a:rPr lang="ru-RU" dirty="0" smtClean="0"/>
              <a:t>  </a:t>
            </a:r>
            <a:r>
              <a:rPr lang="ru-RU" dirty="0" smtClean="0"/>
              <a:t>  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</TotalTime>
  <Words>918</Words>
  <Application>Microsoft Office PowerPoint</Application>
  <PresentationFormat>Лист A4 (210x297 мм)</PresentationFormat>
  <Paragraphs>58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СОЧИНИТЕЛЬ  ИСТОРИЙ</vt:lpstr>
      <vt:lpstr>Слайд 2</vt:lpstr>
      <vt:lpstr>Роберт Льюис Стивенсон (1850 - 1894)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ТЕХПРОМ</dc:creator>
  <cp:lastModifiedBy>ТЕХПРОМ</cp:lastModifiedBy>
  <cp:revision>91</cp:revision>
  <dcterms:created xsi:type="dcterms:W3CDTF">2020-11-12T15:55:09Z</dcterms:created>
  <dcterms:modified xsi:type="dcterms:W3CDTF">2020-11-13T16:48:46Z</dcterms:modified>
</cp:coreProperties>
</file>