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8.xml" ContentType="application/vnd.openxmlformats-officedocument.theme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198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Default Extension="png" ContentType="image/png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90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159.xml" ContentType="application/vnd.openxmlformats-officedocument.presentationml.slideLayout+xml"/>
  <Override PartName="/ppt/slides/slide38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62.xml" ContentType="application/vnd.openxmlformats-officedocument.presentationml.slideLayout+xml"/>
  <Default Extension="wmf" ContentType="image/x-wmf"/>
  <Override PartName="/ppt/slides/slide41.xml" ContentType="application/vnd.openxmlformats-officedocument.presentationml.slide+xml"/>
  <Override PartName="/ppt/slideLayouts/slideLayout51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1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Layouts/slideLayout206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20.xml" ContentType="application/vnd.openxmlformats-officedocument.theme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9.xml" ContentType="application/vnd.openxmlformats-officedocument.theme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Default Extension="wdp" ContentType="image/vnd.ms-photo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Default Extension="gif" ContentType="image/gif"/>
  <Override PartName="/ppt/slideLayouts/slideLayout99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7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44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1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20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68" r:id="rId10"/>
    <p:sldMasterId id="2147483780" r:id="rId11"/>
    <p:sldMasterId id="2147483792" r:id="rId12"/>
    <p:sldMasterId id="2147483804" r:id="rId13"/>
    <p:sldMasterId id="2147483816" r:id="rId14"/>
    <p:sldMasterId id="2147483828" r:id="rId15"/>
    <p:sldMasterId id="2147483840" r:id="rId16"/>
    <p:sldMasterId id="2147483852" r:id="rId17"/>
    <p:sldMasterId id="2147483864" r:id="rId18"/>
    <p:sldMasterId id="2147483876" r:id="rId19"/>
  </p:sldMasterIdLst>
  <p:notesMasterIdLst>
    <p:notesMasterId r:id="rId70"/>
  </p:notesMasterIdLst>
  <p:sldIdLst>
    <p:sldId id="256" r:id="rId20"/>
    <p:sldId id="257" r:id="rId21"/>
    <p:sldId id="258" r:id="rId22"/>
    <p:sldId id="259" r:id="rId23"/>
    <p:sldId id="261" r:id="rId24"/>
    <p:sldId id="262" r:id="rId25"/>
    <p:sldId id="266" r:id="rId26"/>
    <p:sldId id="267" r:id="rId27"/>
    <p:sldId id="269" r:id="rId28"/>
    <p:sldId id="268" r:id="rId29"/>
    <p:sldId id="272" r:id="rId30"/>
    <p:sldId id="271" r:id="rId31"/>
    <p:sldId id="270" r:id="rId32"/>
    <p:sldId id="274" r:id="rId33"/>
    <p:sldId id="275" r:id="rId34"/>
    <p:sldId id="300" r:id="rId35"/>
    <p:sldId id="276" r:id="rId36"/>
    <p:sldId id="277" r:id="rId37"/>
    <p:sldId id="278" r:id="rId38"/>
    <p:sldId id="280" r:id="rId39"/>
    <p:sldId id="299" r:id="rId40"/>
    <p:sldId id="273" r:id="rId41"/>
    <p:sldId id="282" r:id="rId42"/>
    <p:sldId id="284" r:id="rId43"/>
    <p:sldId id="283" r:id="rId44"/>
    <p:sldId id="286" r:id="rId45"/>
    <p:sldId id="287" r:id="rId46"/>
    <p:sldId id="288" r:id="rId47"/>
    <p:sldId id="293" r:id="rId48"/>
    <p:sldId id="290" r:id="rId49"/>
    <p:sldId id="291" r:id="rId50"/>
    <p:sldId id="292" r:id="rId51"/>
    <p:sldId id="294" r:id="rId52"/>
    <p:sldId id="295" r:id="rId53"/>
    <p:sldId id="303" r:id="rId54"/>
    <p:sldId id="302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7" r:id="rId65"/>
    <p:sldId id="318" r:id="rId66"/>
    <p:sldId id="296" r:id="rId67"/>
    <p:sldId id="297" r:id="rId68"/>
    <p:sldId id="314" r:id="rId6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1392" y="-3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50" Type="http://schemas.openxmlformats.org/officeDocument/2006/relationships/slide" Target="slides/slide31.xml"/><Relationship Id="rId55" Type="http://schemas.openxmlformats.org/officeDocument/2006/relationships/slide" Target="slides/slide36.xml"/><Relationship Id="rId63" Type="http://schemas.openxmlformats.org/officeDocument/2006/relationships/slide" Target="slides/slide44.xml"/><Relationship Id="rId68" Type="http://schemas.openxmlformats.org/officeDocument/2006/relationships/slide" Target="slides/slide49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0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slide" Target="slides/slide34.xml"/><Relationship Id="rId58" Type="http://schemas.openxmlformats.org/officeDocument/2006/relationships/slide" Target="slides/slide39.xml"/><Relationship Id="rId66" Type="http://schemas.openxmlformats.org/officeDocument/2006/relationships/slide" Target="slides/slide47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slide" Target="slides/slide38.xml"/><Relationship Id="rId61" Type="http://schemas.openxmlformats.org/officeDocument/2006/relationships/slide" Target="slides/slide42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slide" Target="slides/slide33.xml"/><Relationship Id="rId60" Type="http://schemas.openxmlformats.org/officeDocument/2006/relationships/slide" Target="slides/slide41.xml"/><Relationship Id="rId65" Type="http://schemas.openxmlformats.org/officeDocument/2006/relationships/slide" Target="slides/slide46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slide" Target="slides/slide37.xml"/><Relationship Id="rId64" Type="http://schemas.openxmlformats.org/officeDocument/2006/relationships/slide" Target="slides/slide45.xml"/><Relationship Id="rId69" Type="http://schemas.openxmlformats.org/officeDocument/2006/relationships/slide" Target="slides/slide5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2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slide" Target="slides/slide40.xml"/><Relationship Id="rId67" Type="http://schemas.openxmlformats.org/officeDocument/2006/relationships/slide" Target="slides/slide48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slide" Target="slides/slide35.xml"/><Relationship Id="rId62" Type="http://schemas.openxmlformats.org/officeDocument/2006/relationships/slide" Target="slides/slide43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3ABB2-9975-4473-A170-62D495355182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B7CF6-6279-4B6C-8869-0680E00186C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4056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0495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9591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7325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3856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4820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3701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3527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8024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4590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2659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1609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4345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8778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1599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7412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3537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9154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6444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5379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100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2988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8055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1530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3714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5095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0800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7514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0643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7821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791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7613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066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9093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9697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3951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0389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854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5055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5286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9921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5482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3385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7953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8721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110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7137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0553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3391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00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4747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082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5118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6384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6162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1659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297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9013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1959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1369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1987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4851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9438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3996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5647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6151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3530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55584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2899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8949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6649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36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7727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0595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0300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8735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60938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8533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9898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952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0290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3484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2357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8826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721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1267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3147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3041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1207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6906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4375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419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3915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0189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0507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7197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6322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3669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9301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5657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4071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9345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2418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5977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743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2962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2817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3686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7955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6139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3268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8394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901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5417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834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7957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1264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2458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7087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9567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8043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9437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8003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2649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5483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8894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4072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2368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5000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7479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128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8753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2806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3893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5634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2983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6386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7851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5959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7956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5824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243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1666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799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1991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3320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5535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556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8184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4554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7930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5048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60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2103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722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8562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6314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1505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4521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7071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8007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0233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3055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3000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7030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7260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4341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631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846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3408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1957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8901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4799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7285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075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8872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1348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223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8506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6398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0875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6244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096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8482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7057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1747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3321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6496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2229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283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8060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2213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1243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6031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6911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4061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7428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123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682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47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272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1282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51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48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149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637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204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336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0733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41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978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507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473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2558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869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7771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26.10.2020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93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18.jpe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gif"/><Relationship Id="rId4" Type="http://schemas.microsoft.com/office/2007/relationships/hdphoto" Target="../media/hdphoto8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microsoft.com/office/2007/relationships/hdphoto" Target="../media/hdphoto9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microsoft.com/office/2007/relationships/hdphoto" Target="../media/hdphoto10.wdp"/><Relationship Id="rId7" Type="http://schemas.openxmlformats.org/officeDocument/2006/relationships/image" Target="../media/image5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6" Type="http://schemas.microsoft.com/office/2007/relationships/hdphoto" Target="../media/hdphoto11.wdp"/><Relationship Id="rId11" Type="http://schemas.microsoft.com/office/2007/relationships/hdphoto" Target="../media/hdphoto13.wdp"/><Relationship Id="rId5" Type="http://schemas.openxmlformats.org/officeDocument/2006/relationships/image" Target="../media/image57.png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3.gif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9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microsoft.com/office/2007/relationships/hdphoto" Target="../media/hdphoto15.wdp"/><Relationship Id="rId7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06.xml"/><Relationship Id="rId6" Type="http://schemas.microsoft.com/office/2007/relationships/hdphoto" Target="../media/hdphoto16.wdp"/><Relationship Id="rId5" Type="http://schemas.openxmlformats.org/officeDocument/2006/relationships/image" Target="../media/image71.png"/><Relationship Id="rId4" Type="http://schemas.openxmlformats.org/officeDocument/2006/relationships/image" Target="../media/image70.wmf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7.xml"/><Relationship Id="rId4" Type="http://schemas.openxmlformats.org/officeDocument/2006/relationships/image" Target="../media/image63.gif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75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9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50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61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72.xml"/><Relationship Id="rId4" Type="http://schemas.openxmlformats.org/officeDocument/2006/relationships/image" Target="../media/image8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gif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8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9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9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94.xml"/><Relationship Id="rId4" Type="http://schemas.microsoft.com/office/2007/relationships/hdphoto" Target="../media/hdphoto22.wdp"/></Relationships>
</file>

<file path=ppt/slides/_rels/slide48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8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gif"/><Relationship Id="rId2" Type="http://schemas.openxmlformats.org/officeDocument/2006/relationships/image" Target="../media/image93.gif"/><Relationship Id="rId1" Type="http://schemas.openxmlformats.org/officeDocument/2006/relationships/slideLayout" Target="../slideLayouts/slideLayout20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krot.info/uploads/posts/2020-01/1579327492_12-8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91" t="15140" r="-1491" b="-506"/>
          <a:stretch/>
        </p:blipFill>
        <p:spPr bwMode="auto">
          <a:xfrm>
            <a:off x="0" y="-26899"/>
            <a:ext cx="9324528" cy="5203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51720" y="1935719"/>
            <a:ext cx="568792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Сергей Иванович Ожегов </a:t>
            </a:r>
            <a:endParaRPr lang="ru-RU" sz="20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русский лингвист, лексикограф, профессор,</a:t>
            </a:r>
            <a:endParaRPr lang="ru-RU" sz="2000" b="1" dirty="0">
              <a:solidFill>
                <a:schemeClr val="bg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автор </a:t>
            </a:r>
            <a:r>
              <a:rPr lang="ru-RU" sz="2000" b="1" dirty="0">
                <a:solidFill>
                  <a:schemeClr val="bg1"/>
                </a:solidFill>
              </a:rPr>
              <a:t>«Словаря русского языка»</a:t>
            </a:r>
          </a:p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60246" y="699542"/>
            <a:ext cx="7178568" cy="584775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«Он </a:t>
            </a:r>
            <a:r>
              <a:rPr lang="ru-RU" sz="3200" b="1" i="1" dirty="0">
                <a:solidFill>
                  <a:srgbClr val="FF0000"/>
                </a:solidFill>
              </a:rPr>
              <a:t>ожег </a:t>
            </a:r>
            <a:r>
              <a:rPr lang="ru-RU" sz="3200" b="1" i="1" dirty="0" smtClean="0">
                <a:solidFill>
                  <a:srgbClr val="FF0000"/>
                </a:solidFill>
              </a:rPr>
              <a:t>своё </a:t>
            </a:r>
            <a:r>
              <a:rPr lang="ru-RU" sz="3200" b="1" i="1" dirty="0">
                <a:solidFill>
                  <a:srgbClr val="FF0000"/>
                </a:solidFill>
              </a:rPr>
              <a:t>сердце о русское </a:t>
            </a:r>
            <a:r>
              <a:rPr lang="ru-RU" sz="3200" b="1" i="1" dirty="0" smtClean="0">
                <a:solidFill>
                  <a:srgbClr val="FF0000"/>
                </a:solidFill>
              </a:rPr>
              <a:t>слово»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2562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290"/>
          <a:stretch/>
        </p:blipFill>
        <p:spPr bwMode="auto">
          <a:xfrm>
            <a:off x="467544" y="17142"/>
            <a:ext cx="8226222" cy="51646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83768" y="267494"/>
            <a:ext cx="15316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Ноев ковчег</a:t>
            </a:r>
          </a:p>
        </p:txBody>
      </p:sp>
    </p:spTree>
    <p:extLst>
      <p:ext uri="{BB962C8B-B14F-4D97-AF65-F5344CB8AC3E}">
        <p14:creationId xmlns:p14="http://schemas.microsoft.com/office/powerpoint/2010/main" xmlns="" val="3259931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050"/>
          <a:stretch/>
        </p:blipFill>
        <p:spPr bwMode="auto">
          <a:xfrm>
            <a:off x="107504" y="103082"/>
            <a:ext cx="6667500" cy="48665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86520"/>
            <a:ext cx="3393207" cy="30959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44220" y="483518"/>
            <a:ext cx="28215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«Вавилон» - 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это </a:t>
            </a:r>
            <a:r>
              <a:rPr lang="ru-RU" sz="2000" b="1" dirty="0">
                <a:solidFill>
                  <a:srgbClr val="C00000"/>
                </a:solidFill>
              </a:rPr>
              <a:t>значит «смешение»</a:t>
            </a:r>
          </a:p>
        </p:txBody>
      </p:sp>
    </p:spTree>
    <p:extLst>
      <p:ext uri="{BB962C8B-B14F-4D97-AF65-F5344CB8AC3E}">
        <p14:creationId xmlns:p14="http://schemas.microsoft.com/office/powerpoint/2010/main" xmlns="" val="1475588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195" y="1131590"/>
            <a:ext cx="5372917" cy="38934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0046"/>
          <a:stretch/>
        </p:blipFill>
        <p:spPr bwMode="auto">
          <a:xfrm>
            <a:off x="5842718" y="267494"/>
            <a:ext cx="2945285" cy="26642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07653" y="302237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000" b="1" dirty="0">
                <a:solidFill>
                  <a:srgbClr val="C00000"/>
                </a:solidFill>
                <a:latin typeface="Times New Roman"/>
              </a:rPr>
              <a:t>Что может быть в мире  дороже языка?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57131" y="3116348"/>
            <a:ext cx="273226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Эзоп  </a:t>
            </a:r>
            <a:r>
              <a:rPr lang="ru-RU" sz="2000" b="1" dirty="0">
                <a:solidFill>
                  <a:srgbClr val="C00000"/>
                </a:solidFill>
              </a:rPr>
              <a:t>— легендарный древнегреческий 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поэт-баснописец 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5842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99542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7030A0"/>
                </a:solidFill>
              </a:rPr>
              <a:t>Лингвистика-</a:t>
            </a:r>
          </a:p>
          <a:p>
            <a:pPr algn="ctr"/>
            <a:r>
              <a:rPr lang="ru-RU" sz="2400" b="1" i="1" dirty="0">
                <a:solidFill>
                  <a:srgbClr val="7030A0"/>
                </a:solidFill>
              </a:rPr>
              <a:t>н</a:t>
            </a:r>
            <a:r>
              <a:rPr lang="ru-RU" sz="2400" b="1" i="1" dirty="0" smtClean="0">
                <a:solidFill>
                  <a:srgbClr val="7030A0"/>
                </a:solidFill>
              </a:rPr>
              <a:t>аука о языке</a:t>
            </a:r>
            <a:endParaRPr lang="ru-RU" sz="2400" b="1" i="1" dirty="0">
              <a:solidFill>
                <a:srgbClr val="7030A0"/>
              </a:solidFill>
            </a:endParaRPr>
          </a:p>
        </p:txBody>
      </p:sp>
      <p:pic>
        <p:nvPicPr>
          <p:cNvPr id="1032" name="Picture 8" descr="https://fs00.infourok.ru/images/doc/218/712/2/img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874"/>
          <a:stretch/>
        </p:blipFill>
        <p:spPr bwMode="auto">
          <a:xfrm>
            <a:off x="-5922" y="0"/>
            <a:ext cx="7242218" cy="511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346130.selcdn.ru/storage1/include/site_727/section_14/thumbs/nHHcTd_l-9Ay_1200x0_AybP2us9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75731"/>
            <a:ext cx="3761515" cy="506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2200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5976" y="416734"/>
            <a:ext cx="47880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Сергей Иванович Ожегов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(1900—1964)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советский лингвист, лексикограф, доктор филологических наук, </a:t>
            </a:r>
            <a:r>
              <a:rPr lang="ru-RU" sz="2400" b="1" dirty="0" smtClean="0">
                <a:solidFill>
                  <a:srgbClr val="C00000"/>
                </a:solidFill>
              </a:rPr>
              <a:t>профессор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95486"/>
            <a:ext cx="4176464" cy="4666440"/>
          </a:xfrm>
          <a:prstGeom prst="rect">
            <a:avLst/>
          </a:prstGeom>
        </p:spPr>
      </p:pic>
      <p:pic>
        <p:nvPicPr>
          <p:cNvPr id="2055" name="Picture 7" descr="https://ic.pics.livejournal.com/igorteologov/83816316/13470/13470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498811">
            <a:off x="4417254" y="2529348"/>
            <a:ext cx="1565929" cy="234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58604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6" name="Picture 12" descr="https://s-t-o-l.com/wp-content/uploads/2017/05/Poselok-rabochimi-i-sluzhashhimi-fabriki-Kuvshinovyh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886" b="3682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55976" y="196278"/>
            <a:ext cx="3723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с</a:t>
            </a:r>
            <a:r>
              <a:rPr lang="ru-RU" sz="2000" b="1" dirty="0" smtClean="0">
                <a:solidFill>
                  <a:srgbClr val="C00000"/>
                </a:solidFill>
              </a:rPr>
              <a:t>. Каменное Тверской губернии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2450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upload.wikimedia.org/wikipedia/commons/thumb/1/1d/%D0%9A%D1%83%D0%B2%D1%88%D0%B8%D0%BD%D0%BE%D0%B2%D0%BE._1-%D1%8F_%D0%9E%D0%BA%D1%82%D1%8F%D0%B1%D1%80%D1%8C%D1%81%D0%BA%D0%B0%D1%8F_%D1%83%D0%BB._-_02.jpg/1200px-%D0%9A%D1%83%D0%B2%D1%88%D0%B8%D0%BD%D0%BE%D0%B2%D0%BE._1-%D1%8F_%D0%9E%D0%BA%D1%82%D1%8F%D0%B1%D1%80%D1%8C%D1%81%D0%BA%D0%B0%D1%8F_%D1%83%D0%BB._-_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102"/>
          <a:stretch/>
        </p:blipFill>
        <p:spPr bwMode="auto">
          <a:xfrm>
            <a:off x="-4917" y="0"/>
            <a:ext cx="914891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sun9-65.userapi.com/c847016/v847016762/1a7c05/v2mT8x-NKF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625" t="20871" r="21813" b="9222"/>
          <a:stretch/>
        </p:blipFill>
        <p:spPr bwMode="auto">
          <a:xfrm>
            <a:off x="2260398" y="627534"/>
            <a:ext cx="488263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7803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rexstar.ru/uploads/content/file7f138a379549de1786d1277f3a099e9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6612"/>
            <a:ext cx="331632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https://ozon-st.cdn.ngenix.net/multimedia/c600/102667943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6" name="Picture 8" descr="https://ozon-st.cdn.ngenix.net/multimedia/c600/10266794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83518"/>
            <a:ext cx="1768252" cy="250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img01litfund.ru/images/lots/68/68-052-1503-10-V70492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9423" y="915566"/>
            <a:ext cx="160759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99992" y="3881214"/>
            <a:ext cx="4176464" cy="707886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Павский </a:t>
            </a:r>
            <a:r>
              <a:rPr lang="ru-RU" sz="2000" b="1" dirty="0" smtClean="0">
                <a:solidFill>
                  <a:srgbClr val="C00000"/>
                </a:solidFill>
              </a:rPr>
              <a:t>Герасим Петрович –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протоиерей</a:t>
            </a:r>
            <a:r>
              <a:rPr lang="ru-RU" sz="2000" b="1" dirty="0">
                <a:solidFill>
                  <a:srgbClr val="C00000"/>
                </a:solidFill>
              </a:rPr>
              <a:t>, выдающийся </a:t>
            </a:r>
            <a:r>
              <a:rPr lang="ru-RU" sz="2000" b="1" dirty="0" smtClean="0">
                <a:solidFill>
                  <a:srgbClr val="C00000"/>
                </a:solidFill>
              </a:rPr>
              <a:t>филолог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7217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tvernews.ru/uploads/CzfF95msE5YRqcUSs4w87Nqi6qNEH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478"/>
            <a:ext cx="6516216" cy="4895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tatic.mk.ru/upload/entities/2020/05/07/10/articlesImages/image/7e/f6/c8/1e/998bc91abf7ed41743c605aee6906d9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27" r="10477"/>
          <a:stretch/>
        </p:blipFill>
        <p:spPr bwMode="auto">
          <a:xfrm>
            <a:off x="6012160" y="555687"/>
            <a:ext cx="2902998" cy="403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2793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zen_doc/1548443/pub_5d16061f1b553600ad16a7a1_5d170076d7427500ad004883/scale_120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79" b="5760"/>
          <a:stretch/>
        </p:blipFill>
        <p:spPr bwMode="auto">
          <a:xfrm>
            <a:off x="-16025" y="-2"/>
            <a:ext cx="9160025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344601" y="267494"/>
            <a:ext cx="2448272" cy="3235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3394" y="128970"/>
            <a:ext cx="3056862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Учеба в Санкт-Петербурге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6429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50" b="3845"/>
          <a:stretch/>
        </p:blipFill>
        <p:spPr>
          <a:xfrm>
            <a:off x="11837" y="-21472"/>
            <a:ext cx="9157259" cy="51649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5736" y="178583"/>
            <a:ext cx="3982052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Санкт-Петербургский университет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8729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edia.elitsy.ru/wp-content/uploads/2019/02/23-%D1%84%D0%B5%D0%B2%D1%80%D0%B0%D0%BB%D1%8F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00"/>
          <a:stretch/>
        </p:blipFill>
        <p:spPr bwMode="auto">
          <a:xfrm>
            <a:off x="16760" y="0"/>
            <a:ext cx="912724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267494"/>
            <a:ext cx="3043782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Бои под Нарвой, 1918 год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1622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kgiop.gov.spb.ru/media/photo/2017/04/06/08._%D0%9F%D0%BB%D0%BE%D1%89%D0%B0%D0%B4%D1%8C_%D0%BF%D0%B5%D1%80%D0%B5%D0%B4_%D0%A2%D0%B5%D1%85%D0%BD%D0%BE%D0%BB%D0%BE%D0%B3%D0%B8%D1%87%D0%B5%D1%81%D0%BA%D0%B8%D0%BC_%D0%B8%D0%BD%D1%81%D1%82%D0%B8%D1%82%D1%83%D1%82%D0%BE%D0%B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818"/>
          <a:stretch/>
        </p:blipFill>
        <p:spPr bwMode="auto">
          <a:xfrm>
            <a:off x="899592" y="210068"/>
            <a:ext cx="7344816" cy="483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31740" y="210068"/>
            <a:ext cx="4680519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1922 </a:t>
            </a:r>
            <a:r>
              <a:rPr lang="ru-RU" sz="2000" b="1" dirty="0" smtClean="0">
                <a:solidFill>
                  <a:srgbClr val="C00000"/>
                </a:solidFill>
              </a:rPr>
              <a:t>год, Ожегов </a:t>
            </a:r>
            <a:r>
              <a:rPr lang="ru-RU" sz="2000" b="1" dirty="0">
                <a:solidFill>
                  <a:srgbClr val="C00000"/>
                </a:solidFill>
              </a:rPr>
              <a:t>возвращается к </a:t>
            </a:r>
            <a:r>
              <a:rPr lang="ru-RU" sz="2000" b="1" dirty="0" smtClean="0">
                <a:solidFill>
                  <a:srgbClr val="C00000"/>
                </a:solidFill>
              </a:rPr>
              <a:t>учебе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5902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g-fotki.yandex.ru/get/9766/97833783.9d7/0_105f21_eb3148e3_XXX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097"/>
          <a:stretch/>
        </p:blipFill>
        <p:spPr bwMode="auto">
          <a:xfrm>
            <a:off x="1232014" y="195486"/>
            <a:ext cx="6840760" cy="478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1516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s00.yaplakal.com/pics/pics_original/2/6/3/1399436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39"/>
          <a:stretch/>
        </p:blipFill>
        <p:spPr bwMode="auto">
          <a:xfrm>
            <a:off x="0" y="-36405"/>
            <a:ext cx="9180512" cy="5179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192133"/>
            <a:ext cx="1912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Москва, 1936 год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3294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.ytimg.com/vi/tH4LbSOXnys/maxresdefault_liv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8504" cy="5123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2998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4.infourok.ru/uploads/ex/0cae/0012aa4d-0f0a3d3b/hello_html_2b1e30d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2524" y="267494"/>
            <a:ext cx="2880320" cy="370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t03.kakprosto.ru/images/article/2019/2/26/343922_5c7546a2b1c835c7546a2b1cd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85439"/>
            <a:ext cx="3004245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4229113"/>
            <a:ext cx="3672408" cy="707886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Дмитрий Николаевич Ушаков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 русский языковед, лингвист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6339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g.gazeta.ru/files3/125/5397125/upload-0004-pic3-700x467-6213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707" b="11877"/>
          <a:stretch/>
        </p:blipFill>
        <p:spPr bwMode="auto">
          <a:xfrm>
            <a:off x="-1" y="0"/>
            <a:ext cx="9144001" cy="513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xn--e1afidkagpn5a.xn--p1ai/upload/iblock/a26/a2656a224cfa71023af2c264e2c4221f.png"/>
          <p:cNvPicPr>
            <a:picLocks noChangeAspect="1" noChangeArrowheads="1"/>
          </p:cNvPicPr>
          <p:nvPr/>
        </p:nvPicPr>
        <p:blipFill rotWithShape="1"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641" b="15506"/>
          <a:stretch/>
        </p:blipFill>
        <p:spPr bwMode="auto">
          <a:xfrm>
            <a:off x="5220072" y="123478"/>
            <a:ext cx="3674415" cy="137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80469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torage.myseldon.com/news_pict_85/85815D5AC86048A3A72BDF1B88548D8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465"/>
          <a:stretch/>
        </p:blipFill>
        <p:spPr bwMode="auto">
          <a:xfrm>
            <a:off x="0" y="0"/>
            <a:ext cx="9144000" cy="514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123478"/>
            <a:ext cx="3530262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Ленинград во время блокады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1063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f/f3/Photo_pronunciation_dictionary_Moscow_1960.jpg/1280px-Photo_pronunciation_dictionary_Moscow_19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1470"/>
            <a:ext cx="9144000" cy="5075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3312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ttps://antique.newbookshop.ru/pict/books_covers/1007165417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128" y="411510"/>
            <a:ext cx="2592288" cy="4161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s://img.labirint.ru/rcimg/4e45803dc44f4ffaddf17c226a5b7a34/1920x1080/comments_pic/1941/origin_4_235b0b8ebc1dac4d53e1588f2346efdc.jpg?157089763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742" t="-238" r="-4582" b="16231"/>
          <a:stretch/>
        </p:blipFill>
        <p:spPr bwMode="auto">
          <a:xfrm flipH="1">
            <a:off x="5220072" y="339502"/>
            <a:ext cx="3235416" cy="38618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7" y="2931790"/>
            <a:ext cx="3915435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5444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www.2do2go.ru/uploads/e12f9a359769055c4ae7c8b06125907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96" b="18226"/>
          <a:stretch/>
        </p:blipFill>
        <p:spPr bwMode="auto">
          <a:xfrm>
            <a:off x="-42904" y="35812"/>
            <a:ext cx="9154840" cy="514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avatars.mds.yandex.net/get-zen_doc/1108048/pub_5d99ea2e1e8e3f00aedd82c4_5dac71f62beb4900ada0a3cd/scale_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478"/>
            <a:ext cx="3528392" cy="345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17481" y="4659982"/>
            <a:ext cx="5290039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1958 </a:t>
            </a:r>
            <a:r>
              <a:rPr lang="ru-RU" sz="2000" b="1" dirty="0" smtClean="0">
                <a:solidFill>
                  <a:srgbClr val="C00000"/>
                </a:solidFill>
              </a:rPr>
              <a:t>год -  </a:t>
            </a:r>
            <a:r>
              <a:rPr lang="ru-RU" sz="2000" b="1" dirty="0" smtClean="0">
                <a:solidFill>
                  <a:srgbClr val="C00000"/>
                </a:solidFill>
              </a:rPr>
              <a:t>справочная служба русского языка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9090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chashnikovo-msu.ru/school/founder/os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9632" y="195486"/>
            <a:ext cx="5569018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10236" y="4711261"/>
            <a:ext cx="4352153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Сергей </a:t>
            </a:r>
            <a:r>
              <a:rPr lang="ru-RU" sz="2000" b="1" dirty="0" smtClean="0">
                <a:solidFill>
                  <a:srgbClr val="C00000"/>
                </a:solidFill>
              </a:rPr>
              <a:t>Сергеевич – </a:t>
            </a:r>
            <a:r>
              <a:rPr lang="ru-RU" sz="2000" b="1" dirty="0" smtClean="0">
                <a:solidFill>
                  <a:srgbClr val="C00000"/>
                </a:solidFill>
              </a:rPr>
              <a:t>сын С.И</a:t>
            </a:r>
            <a:r>
              <a:rPr lang="ru-RU" sz="2000" b="1" dirty="0" smtClean="0">
                <a:solidFill>
                  <a:srgbClr val="C00000"/>
                </a:solidFill>
              </a:rPr>
              <a:t>. Ожегова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6148" name="Picture 4" descr="https://ozon-st.cdn.ngenix.net/multimedia/c600/10132883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7060"/>
            <a:ext cx="154385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i.livelib.ru/workpic/1002500131/200/514f/__Slovar_k_pesam_A._N._Ostrovsk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9502"/>
            <a:ext cx="1616968" cy="246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0882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dn1.ozone.ru/multimedia/10071367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95485"/>
            <a:ext cx="3050307" cy="4457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i2.wp.com/ic.pics.livejournal.com/lisa_rosa/79394771/8572/8572_9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536996">
            <a:off x="2562725" y="2706150"/>
            <a:ext cx="1398609" cy="215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fb.ru/misc/i/gallery/39896/10637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128359">
            <a:off x="5186093" y="2847761"/>
            <a:ext cx="1502856" cy="198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magisteria.ru/data/2016/12/Grigorii-Osipovich-Iosifovich-Vinokur-1896-1947-1.jpe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1260"/>
          <a:stretch/>
        </p:blipFill>
        <p:spPr bwMode="auto">
          <a:xfrm>
            <a:off x="6982022" y="214629"/>
            <a:ext cx="1726666" cy="222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s://www.ruspeach.com/upload/iblock/b9f/b9f5511ed2d47fbcbd80aa298d56e9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4629"/>
            <a:ext cx="186535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5598" y="2815208"/>
            <a:ext cx="1980029" cy="707886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С. П. </a:t>
            </a:r>
            <a:r>
              <a:rPr lang="ru-RU" sz="2000" b="1" dirty="0" smtClean="0">
                <a:solidFill>
                  <a:srgbClr val="C00000"/>
                </a:solidFill>
              </a:rPr>
              <a:t>Обнорский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лингвист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92280" y="2840251"/>
            <a:ext cx="1852045" cy="1015663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Г.О. Винокур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лингвист,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литературовед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0022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10.fotocdn.net/s114/edd016e64869dd63/gallery_m/25696262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860286"/>
            <a:ext cx="2448272" cy="293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t03.kakprosto.ru/images/article/2019/2/26/343922_5c7546a2b1c835c7546a2b1cd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11510"/>
            <a:ext cx="2534832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get-zen_doc/1352765/pub_5dd6a9521d7c9c37ebedc46b_5dd715267a5b19705b2027f7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1510"/>
            <a:ext cx="2520280" cy="384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4430541"/>
            <a:ext cx="3113353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Даль Владимир Иванович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70654" y="4413604"/>
            <a:ext cx="3507883" cy="400110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Ушаков Дмитрий Николаевич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4343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pload.wikimedia.org/wikipedia/commons/thumb/1/19/Natalia_Shvedova.jpg/1200px-Natalia_Shvedov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9478"/>
            <a:ext cx="7344816" cy="461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008" y="4227934"/>
            <a:ext cx="4572000" cy="646331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Наталья Юльевна </a:t>
            </a:r>
            <a:r>
              <a:rPr lang="ru-RU" b="1" dirty="0" smtClean="0">
                <a:solidFill>
                  <a:srgbClr val="C00000"/>
                </a:solidFill>
              </a:rPr>
              <a:t>Шведова - </a:t>
            </a:r>
            <a:r>
              <a:rPr lang="ru-RU" b="1" dirty="0">
                <a:solidFill>
                  <a:srgbClr val="C00000"/>
                </a:solidFill>
              </a:rPr>
              <a:t>лексикограф, языковед, доктор филологических наук</a:t>
            </a:r>
          </a:p>
        </p:txBody>
      </p:sp>
    </p:spTree>
    <p:extLst>
      <p:ext uri="{BB962C8B-B14F-4D97-AF65-F5344CB8AC3E}">
        <p14:creationId xmlns:p14="http://schemas.microsoft.com/office/powerpoint/2010/main" xmlns="" val="129536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bs.twimg.com/media/ELxbM7MW4AAsIhj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35488" y="255066"/>
            <a:ext cx="400744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36512" y="2125265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Урна с 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прахом </a:t>
            </a:r>
            <a:r>
              <a:rPr lang="ru-RU" sz="2000" b="1" dirty="0" smtClean="0">
                <a:solidFill>
                  <a:srgbClr val="C00000"/>
                </a:solidFill>
              </a:rPr>
              <a:t> С.И</a:t>
            </a:r>
            <a:r>
              <a:rPr lang="ru-RU" sz="2000" b="1" dirty="0" smtClean="0">
                <a:solidFill>
                  <a:srgbClr val="C00000"/>
                </a:solidFill>
              </a:rPr>
              <a:t>. Ожегова</a:t>
            </a:r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захоронена </a:t>
            </a:r>
            <a:r>
              <a:rPr lang="ru-RU" sz="2000" b="1" dirty="0">
                <a:solidFill>
                  <a:srgbClr val="C00000"/>
                </a:solidFill>
              </a:rPr>
              <a:t>в стене некрополя Новодевичьего кладбища</a:t>
            </a:r>
          </a:p>
        </p:txBody>
      </p:sp>
    </p:spTree>
    <p:extLst>
      <p:ext uri="{BB962C8B-B14F-4D97-AF65-F5344CB8AC3E}">
        <p14:creationId xmlns:p14="http://schemas.microsoft.com/office/powerpoint/2010/main" xmlns="" val="100434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95486"/>
            <a:ext cx="506068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rgbClr val="C00000"/>
                </a:solidFill>
              </a:rPr>
              <a:t>Знаток  русского языка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970" y="1491630"/>
            <a:ext cx="2855664" cy="3229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8021" y="771550"/>
            <a:ext cx="3048620" cy="384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44332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17764" y="159975"/>
            <a:ext cx="19135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Разминка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4274" y="84181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1.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b="1" i="1" dirty="0" smtClean="0">
                <a:solidFill>
                  <a:srgbClr val="C00000"/>
                </a:solidFill>
              </a:rPr>
              <a:t>Все </a:t>
            </a:r>
            <a:r>
              <a:rPr lang="ru-RU" b="1" i="1" dirty="0">
                <a:solidFill>
                  <a:srgbClr val="C00000"/>
                </a:solidFill>
              </a:rPr>
              <a:t>его любят, а поглядят на него – так каждый морщится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600" b="94400" l="2400" r="99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408" y="0"/>
            <a:ext cx="1707654" cy="1707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89057" y="116498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b="1" i="1" dirty="0">
                <a:solidFill>
                  <a:srgbClr val="C00000"/>
                </a:solidFill>
              </a:rPr>
              <a:t>2. Все меня просят, ждут, а только появлюсь – и прятаться начнут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113" t="23846" r="43424" b="7886"/>
          <a:stretch/>
        </p:blipFill>
        <p:spPr bwMode="auto">
          <a:xfrm>
            <a:off x="1709833" y="236670"/>
            <a:ext cx="1566022" cy="185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84679" y="211405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3. Расколи лёд – возьмёшь серебро, разрежь серебро – возьмёшь золото 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5136" b="93010" l="4064" r="97326">
                        <a14:foregroundMark x1="73262" y1="22825" x2="73262" y2="22825"/>
                        <a14:foregroundMark x1="73262" y1="25535" x2="77112" y2="817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9219" y="1476054"/>
            <a:ext cx="2106543" cy="1579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067944" y="276982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4. В лесу родился, в лесу вырос, в дом пришёл – всех вокруг себя собрал 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1546" b="92736" l="0" r="973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8018" y="2499742"/>
            <a:ext cx="1969652" cy="1313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3229" y="365187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5. У тебя есть, у меня есть, у дуба в поле, у рыбы в море 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9196" y="2739864"/>
            <a:ext cx="2152730" cy="1601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707904" y="4587974"/>
            <a:ext cx="5097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C00000"/>
                </a:solidFill>
              </a:rPr>
              <a:t>6. Четыре братца бегут, друг друга не догонят </a:t>
            </a: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10000" b="90000" l="2429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6967" y="3622980"/>
            <a:ext cx="1820797" cy="1820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7135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723"/>
          <a:stretch/>
        </p:blipFill>
        <p:spPr bwMode="auto">
          <a:xfrm>
            <a:off x="1177985" y="429473"/>
            <a:ext cx="6971220" cy="4542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776" y="-103237"/>
            <a:ext cx="46077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Дама сдавала в багаж…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2" y="3097697"/>
            <a:ext cx="720080" cy="11418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90" y="21658"/>
            <a:ext cx="1121596" cy="119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2988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cdn.vseinet.ru/products/1128/1128029/1_28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438" t="1532" r="17124" b="1883"/>
          <a:stretch/>
        </p:blipFill>
        <p:spPr bwMode="auto">
          <a:xfrm>
            <a:off x="5436096" y="479393"/>
            <a:ext cx="2943442" cy="427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1600460"/>
            <a:ext cx="45365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Валерий кавалерию</a:t>
            </a:r>
            <a:endParaRPr lang="ru-RU" sz="3200" b="1" i="1" dirty="0">
              <a:solidFill>
                <a:srgbClr val="002060"/>
              </a:solidFill>
            </a:endParaRPr>
          </a:p>
          <a:p>
            <a:r>
              <a:rPr lang="ru-RU" sz="3200" b="1" i="1" dirty="0">
                <a:solidFill>
                  <a:srgbClr val="002060"/>
                </a:solidFill>
              </a:rPr>
              <a:t>Раскрасил акварелью.</a:t>
            </a:r>
          </a:p>
          <a:p>
            <a:r>
              <a:rPr lang="ru-RU" sz="3200" b="1" i="1" dirty="0">
                <a:solidFill>
                  <a:srgbClr val="002060"/>
                </a:solidFill>
              </a:rPr>
              <a:t>Карьером </a:t>
            </a:r>
            <a:r>
              <a:rPr lang="ru-RU" sz="3200" b="1" i="1" dirty="0" smtClean="0">
                <a:solidFill>
                  <a:srgbClr val="002060"/>
                </a:solidFill>
              </a:rPr>
              <a:t>кавалерия</a:t>
            </a:r>
            <a:endParaRPr lang="ru-RU" sz="3200" b="1" i="1" dirty="0">
              <a:solidFill>
                <a:srgbClr val="002060"/>
              </a:solidFill>
            </a:endParaRPr>
          </a:p>
          <a:p>
            <a:r>
              <a:rPr lang="ru-RU" sz="3200" b="1" i="1" dirty="0">
                <a:solidFill>
                  <a:srgbClr val="002060"/>
                </a:solidFill>
              </a:rPr>
              <a:t>Скачет у </a:t>
            </a:r>
            <a:r>
              <a:rPr lang="ru-RU" sz="3200" b="1" i="1" dirty="0" smtClean="0">
                <a:solidFill>
                  <a:srgbClr val="002060"/>
                </a:solidFill>
              </a:rPr>
              <a:t>Валерия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489269"/>
            <a:ext cx="37630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u="sng" dirty="0" smtClean="0">
                <a:solidFill>
                  <a:srgbClr val="C00000"/>
                </a:solidFill>
              </a:rPr>
              <a:t>Попробуй</a:t>
            </a:r>
            <a:r>
              <a:rPr lang="ru-RU" sz="3200" i="1" u="sng" dirty="0" smtClean="0">
                <a:solidFill>
                  <a:srgbClr val="C00000"/>
                </a:solidFill>
              </a:rPr>
              <a:t> </a:t>
            </a:r>
            <a:r>
              <a:rPr lang="ru-RU" sz="3200" b="1" i="1" u="sng" dirty="0" smtClean="0">
                <a:solidFill>
                  <a:srgbClr val="C00000"/>
                </a:solidFill>
              </a:rPr>
              <a:t>повтори!</a:t>
            </a:r>
            <a:endParaRPr lang="ru-RU" sz="3200" b="1" i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7394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53392" y="50874"/>
            <a:ext cx="3450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>
                <a:solidFill>
                  <a:srgbClr val="C00000"/>
                </a:solidFill>
              </a:rPr>
              <a:t>Подбери пословицы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2238" y="780428"/>
            <a:ext cx="47829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</a:rPr>
              <a:t>Самый верный друг – это друг в нужде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535881" y="793844"/>
            <a:ext cx="2454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Друг познаётся в беде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334" y="1171660"/>
            <a:ext cx="48860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</a:rPr>
              <a:t>Тонущий хватается за водяной пузырёк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34019" y="1122081"/>
            <a:ext cx="26114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Утопающий хватается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за соломинку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2334" y="157177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</a:rPr>
              <a:t>Рис рассыплешь – собрать можно, слово скажешь – назад не </a:t>
            </a:r>
            <a:r>
              <a:rPr lang="ru-RU" sz="2000" b="1" dirty="0" smtClean="0">
                <a:solidFill>
                  <a:prstClr val="black"/>
                </a:solidFill>
              </a:rPr>
              <a:t>вернёшь </a:t>
            </a: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66566" y="1635274"/>
            <a:ext cx="26789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Слово – не воробей, </a:t>
            </a:r>
          </a:p>
          <a:p>
            <a:r>
              <a:rPr lang="ru-RU" b="1" dirty="0">
                <a:solidFill>
                  <a:srgbClr val="C00000"/>
                </a:solidFill>
              </a:rPr>
              <a:t>вылетит – не поймаешь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8128" y="2281605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</a:rPr>
              <a:t>Кто набирает много дел – ни одного не выполнит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482615" y="2335892"/>
            <a:ext cx="35283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За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srgbClr val="C00000"/>
                </a:solidFill>
              </a:rPr>
              <a:t>двумя зайцами погонишься – </a:t>
            </a:r>
          </a:p>
          <a:p>
            <a:r>
              <a:rPr lang="ru-RU" b="1" dirty="0">
                <a:solidFill>
                  <a:srgbClr val="C00000"/>
                </a:solidFill>
              </a:rPr>
              <a:t>ни одного не поймаешь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2334" y="297267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</a:rPr>
              <a:t>Лучше день подумать, чем целую неделю впустую трудиться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471875" y="3027072"/>
            <a:ext cx="20391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Семь раз отмерь, </a:t>
            </a:r>
          </a:p>
          <a:p>
            <a:r>
              <a:rPr lang="ru-RU" b="1" dirty="0">
                <a:solidFill>
                  <a:srgbClr val="C00000"/>
                </a:solidFill>
              </a:rPr>
              <a:t>один – отрежь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8128" y="3798239"/>
            <a:ext cx="3506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prstClr val="black"/>
                </a:solidFill>
              </a:rPr>
              <a:t>Сын леопарда тоже леопард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400614" y="3771606"/>
            <a:ext cx="30421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Яблоко от яблони недалеко</a:t>
            </a:r>
          </a:p>
          <a:p>
            <a:r>
              <a:rPr lang="ru-RU" b="1" dirty="0">
                <a:solidFill>
                  <a:srgbClr val="C00000"/>
                </a:solidFill>
              </a:rPr>
              <a:t> падает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1387" y="3219823"/>
            <a:ext cx="2534467" cy="1901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00309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3848" y="195486"/>
            <a:ext cx="29416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Значение слова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987574"/>
            <a:ext cx="51125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1. Этой </a:t>
            </a:r>
            <a:r>
              <a:rPr lang="ru-RU" sz="2000" b="1" dirty="0"/>
              <a:t>букве, незаслуженно обиженной, в 2005 году в городе Ульяновске был поставлен памятник. Назовите </a:t>
            </a:r>
            <a:r>
              <a:rPr lang="ru-RU" sz="2000" b="1" dirty="0" smtClean="0"/>
              <a:t>ее</a:t>
            </a:r>
            <a:endParaRPr lang="ru-RU" sz="2000" b="1" dirty="0"/>
          </a:p>
        </p:txBody>
      </p:sp>
      <p:sp>
        <p:nvSpPr>
          <p:cNvPr id="6" name="AutoShape 2" descr="https://ivanov.narzur.ru/wp-content/uploads/2019/02/281505_9001-270x17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https://ivanov.narzur.ru/wp-content/uploads/2019/02/281505_9001-270x17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3" r="10562"/>
          <a:stretch/>
        </p:blipFill>
        <p:spPr bwMode="auto">
          <a:xfrm>
            <a:off x="5436096" y="745921"/>
            <a:ext cx="2376264" cy="173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491880" y="2571750"/>
            <a:ext cx="44687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 Можно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ли сказать: Я поднял тост?</a:t>
            </a:r>
          </a:p>
        </p:txBody>
      </p:sp>
      <p:pic>
        <p:nvPicPr>
          <p:cNvPr id="4102" name="Picture 6" descr="https://i.ytimg.com/vi/t_0JM3Zsd7Y/mq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4555"/>
            <a:ext cx="3048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627784" y="4011910"/>
            <a:ext cx="56166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 Сапфирный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индиго,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васильковый,</a:t>
            </a:r>
          </a:p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Какое из этих слов лишнее? 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15699" y="4007989"/>
            <a:ext cx="11287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маренго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699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86024" y="339501"/>
            <a:ext cx="21389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Пульс слов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1480710"/>
            <a:ext cx="66247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</a:rPr>
              <a:t>Занята, красивее, каталог, премировать, столяр, </a:t>
            </a:r>
            <a:r>
              <a:rPr lang="ru-RU" sz="3200" b="1" i="1" dirty="0">
                <a:solidFill>
                  <a:srgbClr val="002060"/>
                </a:solidFill>
              </a:rPr>
              <a:t>досуг, договор, сироты, баловаться, </a:t>
            </a:r>
            <a:r>
              <a:rPr lang="ru-RU" sz="3200" b="1" i="1" dirty="0" smtClean="0">
                <a:solidFill>
                  <a:srgbClr val="002060"/>
                </a:solidFill>
              </a:rPr>
              <a:t>квартал, принял, щавель, звонит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6" name="Picture 4" descr="D:\Старое\Pictures\2003-01-13 001\school10-0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9293"/>
            <a:ext cx="19812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186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339502"/>
            <a:ext cx="45874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Продолжите афоризмы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6729" y="1332246"/>
            <a:ext cx="5200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 </a:t>
            </a:r>
            <a:r>
              <a:rPr lang="ru-RU" sz="2400" b="1" dirty="0" smtClean="0"/>
              <a:t>Люди </a:t>
            </a:r>
            <a:r>
              <a:rPr lang="ru-RU" sz="2400" b="1" dirty="0"/>
              <a:t>перестают мыслить, когда </a:t>
            </a:r>
            <a:r>
              <a:rPr lang="ru-RU" sz="2400" b="1" dirty="0" smtClean="0"/>
              <a:t>…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04048" y="1318022"/>
            <a:ext cx="3558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п</a:t>
            </a:r>
            <a:r>
              <a:rPr lang="ru-RU" sz="2400" b="1" dirty="0" smtClean="0"/>
              <a:t>ерестают читать. </a:t>
            </a:r>
            <a:r>
              <a:rPr lang="ru-RU" sz="2000" b="1" i="1" dirty="0" smtClean="0">
                <a:solidFill>
                  <a:srgbClr val="C00000"/>
                </a:solidFill>
              </a:rPr>
              <a:t>Дидро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729" y="1834810"/>
            <a:ext cx="45772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r>
              <a:rPr lang="ru-RU" sz="2400" b="1" dirty="0"/>
              <a:t>Ты навсегда в ответе за тех, …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1822914"/>
            <a:ext cx="268663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кого приручил</a:t>
            </a:r>
            <a:endParaRPr lang="ru-RU" sz="2400" b="1" dirty="0"/>
          </a:p>
          <a:p>
            <a:r>
              <a:rPr lang="ru-RU" sz="2000" b="1" i="1" dirty="0">
                <a:solidFill>
                  <a:srgbClr val="C00000"/>
                </a:solidFill>
              </a:rPr>
              <a:t>А. Де Сент-Экзюпери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9734" y="2654704"/>
            <a:ext cx="61432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Лучше оправдать 10 виновных, нежели …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03291" y="2654704"/>
            <a:ext cx="2502095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/>
              <a:t>обвинить одного</a:t>
            </a:r>
          </a:p>
          <a:p>
            <a:r>
              <a:rPr lang="ru-RU" sz="2400" b="1" dirty="0" smtClean="0"/>
              <a:t> невиновного </a:t>
            </a:r>
          </a:p>
          <a:p>
            <a:r>
              <a:rPr lang="en-US" sz="2000" b="1" i="1" dirty="0" smtClean="0"/>
              <a:t>      </a:t>
            </a:r>
            <a:r>
              <a:rPr lang="ru-RU" sz="2000" b="1" i="1" dirty="0" smtClean="0">
                <a:solidFill>
                  <a:srgbClr val="C00000"/>
                </a:solidFill>
              </a:rPr>
              <a:t>Екатерина </a:t>
            </a:r>
            <a:r>
              <a:rPr lang="en-US" sz="2000" b="1" i="1" dirty="0">
                <a:solidFill>
                  <a:srgbClr val="C00000"/>
                </a:solidFill>
              </a:rPr>
              <a:t>I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3680" y="3788938"/>
            <a:ext cx="52551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Никогда не беспокой другого тем, </a:t>
            </a:r>
            <a:r>
              <a:rPr lang="ru-RU" sz="2400" b="1" dirty="0" smtClean="0"/>
              <a:t>…</a:t>
            </a:r>
            <a:endParaRPr lang="ru-RU" sz="2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285704" y="3804836"/>
            <a:ext cx="35846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что </a:t>
            </a:r>
            <a:r>
              <a:rPr lang="ru-RU" sz="2400" b="1" dirty="0" smtClean="0"/>
              <a:t>можешь </a:t>
            </a:r>
            <a:r>
              <a:rPr lang="ru-RU" sz="2400" b="1" dirty="0"/>
              <a:t>сделать </a:t>
            </a:r>
            <a:r>
              <a:rPr lang="ru-RU" sz="2400" b="1" dirty="0" smtClean="0"/>
              <a:t>сам</a:t>
            </a:r>
            <a:endParaRPr lang="en-US" sz="2400" b="1" dirty="0" smtClean="0"/>
          </a:p>
          <a:p>
            <a:r>
              <a:rPr lang="ru-RU" dirty="0" smtClean="0"/>
              <a:t>      </a:t>
            </a:r>
            <a:r>
              <a:rPr lang="ru-RU" sz="2000" b="1" i="1" dirty="0" smtClean="0">
                <a:solidFill>
                  <a:srgbClr val="C00000"/>
                </a:solidFill>
              </a:rPr>
              <a:t>Л</a:t>
            </a:r>
            <a:r>
              <a:rPr lang="ru-RU" sz="2000" b="1" i="1" dirty="0">
                <a:solidFill>
                  <a:srgbClr val="C00000"/>
                </a:solidFill>
              </a:rPr>
              <a:t>. Толстой</a:t>
            </a:r>
          </a:p>
        </p:txBody>
      </p:sp>
    </p:spTree>
    <p:extLst>
      <p:ext uri="{BB962C8B-B14F-4D97-AF65-F5344CB8AC3E}">
        <p14:creationId xmlns:p14="http://schemas.microsoft.com/office/powerpoint/2010/main" xmlns="" val="2313860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13473" y="129515"/>
            <a:ext cx="3843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Рисунки - подсказки</a:t>
            </a:r>
          </a:p>
        </p:txBody>
      </p:sp>
      <p:pic>
        <p:nvPicPr>
          <p:cNvPr id="4" name="Picture 2" descr="F:\картинки\school02-05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1231" r="993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8157" y="1923678"/>
            <a:ext cx="271145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Выноска-облако 4"/>
          <p:cNvSpPr/>
          <p:nvPr/>
        </p:nvSpPr>
        <p:spPr>
          <a:xfrm flipH="1">
            <a:off x="611560" y="421903"/>
            <a:ext cx="1728788" cy="1501775"/>
          </a:xfrm>
          <a:prstGeom prst="cloudCallout">
            <a:avLst/>
          </a:prstGeom>
          <a:solidFill>
            <a:sysClr val="window" lastClr="FFFFFF"/>
          </a:solidFill>
          <a:ln w="19050" cap="flat" cmpd="sng" algn="ctr">
            <a:solidFill>
              <a:srgbClr val="EF9031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ru-RU" kern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" name="Picture 4" descr="C:\Users\Администратор\AppData\Local\Microsoft\Windows\Temporary Internet Files\Content.IE5\OPD22AIT\MC900053209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936204" y="775915"/>
            <a:ext cx="1079500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F:\картинки\school04-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90099" l="0" r="952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2712" y="3773927"/>
            <a:ext cx="1011238" cy="96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F:\картинки\school10-02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0" b="99690" l="286" r="100000">
                        <a14:foregroundMark x1="6000" y1="96594" x2="63714" y2="97833"/>
                        <a14:foregroundMark x1="72000" y1="96904" x2="94286" y2="975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3716" y="881862"/>
            <a:ext cx="3465512" cy="319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48599" y="4261457"/>
            <a:ext cx="2683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л</a:t>
            </a:r>
            <a:r>
              <a:rPr lang="ru-RU" sz="3200" b="1" dirty="0" smtClean="0">
                <a:solidFill>
                  <a:srgbClr val="C00000"/>
                </a:solidFill>
              </a:rPr>
              <a:t>овить ворон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3946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5486"/>
            <a:ext cx="6096000" cy="3943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95736" y="4290684"/>
            <a:ext cx="5065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Вставлять палки в колеса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463971"/>
            <a:ext cx="1150897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5602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4473" b="96326" l="0" r="100000">
                        <a14:foregroundMark x1="7038" y1="27316" x2="13685" y2="68850"/>
                        <a14:foregroundMark x1="20039" y1="55431" x2="30205" y2="41853"/>
                        <a14:foregroundMark x1="29814" y1="39137" x2="31183" y2="47764"/>
                        <a14:foregroundMark x1="32454" y1="46965" x2="32454" y2="46965"/>
                        <a14:foregroundMark x1="35582" y1="45367" x2="38025" y2="42332"/>
                        <a14:foregroundMark x1="53177" y1="56390" x2="57576" y2="63259"/>
                        <a14:foregroundMark x1="43597" y1="45527" x2="44477" y2="55591"/>
                        <a14:foregroundMark x1="51320" y1="26677" x2="54741" y2="32907"/>
                        <a14:foregroundMark x1="21896" y1="9265" x2="28348" y2="14856"/>
                        <a14:foregroundMark x1="8700" y1="84505" x2="12512" y2="90735"/>
                        <a14:foregroundMark x1="58260" y1="88658" x2="59238" y2="889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2651"/>
            <a:ext cx="6496050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1720" y="4227934"/>
            <a:ext cx="54004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Живут как кошка с собакой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1880" y="123478"/>
            <a:ext cx="967740" cy="168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3033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632"/>
          <a:stretch/>
        </p:blipFill>
        <p:spPr bwMode="auto">
          <a:xfrm>
            <a:off x="1652221" y="241049"/>
            <a:ext cx="5760640" cy="395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1546" y="3460790"/>
            <a:ext cx="2480568" cy="667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578839"/>
            <a:ext cx="27686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90967" y="3446791"/>
            <a:ext cx="1872208" cy="506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47864" y="4352004"/>
            <a:ext cx="3437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Чучело гороховое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-3952" y="411510"/>
            <a:ext cx="1958136" cy="1445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18996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2026" y="267494"/>
            <a:ext cx="3389313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13603" y="4086861"/>
            <a:ext cx="31373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Надевать маску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195486"/>
            <a:ext cx="1083197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8643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860" b="100000" l="9932" r="97603">
                        <a14:foregroundMark x1="88470" y1="6882" x2="89384" y2="72258"/>
                        <a14:foregroundMark x1="90753" y1="73548" x2="95205" y2="72903"/>
                        <a14:foregroundMark x1="63356" y1="64086" x2="69749" y2="63226"/>
                        <a14:foregroundMark x1="74429" y1="64086" x2="76484" y2="63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84784" y="13710"/>
            <a:ext cx="83439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35896" y="4299942"/>
            <a:ext cx="49818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Черная кошка пробежала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5572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833" b="72222" l="27604" r="70729">
                        <a14:foregroundMark x1="47708" y1="26111" x2="47917" y2="284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680" t="12196" r="27427" b="27027"/>
          <a:stretch/>
        </p:blipFill>
        <p:spPr bwMode="auto">
          <a:xfrm>
            <a:off x="611560" y="195486"/>
            <a:ext cx="3600400" cy="3499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3478"/>
            <a:ext cx="4090987" cy="395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3848" y="4101454"/>
            <a:ext cx="30406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Нечист на руку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9752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3478"/>
            <a:ext cx="6264696" cy="4176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84" y="339501"/>
            <a:ext cx="8863735" cy="44095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87211" y="4330522"/>
            <a:ext cx="35153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Льет как из ведра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7348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970"/>
            <a:ext cx="5112568" cy="3975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52336" y="4227934"/>
            <a:ext cx="55948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вертеться как белка в колесе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95486"/>
            <a:ext cx="1150897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0498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b17.ru/foto/article/1482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1696" y="357443"/>
            <a:ext cx="6638925" cy="440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9502"/>
            <a:ext cx="1421696" cy="15121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47382" y="357443"/>
            <a:ext cx="3007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Козел отпущения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579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kulturologia.ru/files/u21946/2194688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7494"/>
            <a:ext cx="66675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newsland.com/static/u/content_image_from_text/20042020/7101438-50415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843558"/>
            <a:ext cx="3360373" cy="25202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19872" y="4516938"/>
            <a:ext cx="3372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Тянуть канитель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7204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6823" y="1563638"/>
            <a:ext cx="2564904" cy="19236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568" y="699542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</a:rPr>
              <a:t>Пока шакал где-то рыскал, волки выли на луну</a:t>
            </a:r>
            <a:r>
              <a:rPr lang="ru-RU" sz="2400" b="1" dirty="0" smtClean="0">
                <a:solidFill>
                  <a:prstClr val="black"/>
                </a:solidFill>
              </a:rPr>
              <a:t>.</a:t>
            </a:r>
          </a:p>
          <a:p>
            <a:endParaRPr lang="ru-RU" sz="2400" b="1" dirty="0">
              <a:solidFill>
                <a:prstClr val="black"/>
              </a:solidFill>
            </a:endParaRPr>
          </a:p>
          <a:p>
            <a:r>
              <a:rPr lang="ru-RU" sz="2400" b="1" dirty="0">
                <a:solidFill>
                  <a:prstClr val="black"/>
                </a:solidFill>
              </a:rPr>
              <a:t>Я твою машинку не трогал, она сама сломалась</a:t>
            </a:r>
            <a:r>
              <a:rPr lang="ru-RU" sz="2400" b="1" dirty="0" smtClean="0">
                <a:solidFill>
                  <a:prstClr val="black"/>
                </a:solidFill>
              </a:rPr>
              <a:t>.</a:t>
            </a:r>
          </a:p>
          <a:p>
            <a:endParaRPr lang="ru-RU" sz="2400" b="1" dirty="0">
              <a:solidFill>
                <a:prstClr val="black"/>
              </a:solidFill>
            </a:endParaRPr>
          </a:p>
          <a:p>
            <a:r>
              <a:rPr lang="ru-RU" sz="2400" b="1" dirty="0">
                <a:solidFill>
                  <a:prstClr val="black"/>
                </a:solidFill>
              </a:rPr>
              <a:t>Осень заплела косы рыжие</a:t>
            </a:r>
            <a:r>
              <a:rPr lang="ru-RU" sz="2400" b="1" dirty="0" smtClean="0">
                <a:solidFill>
                  <a:prstClr val="black"/>
                </a:solidFill>
              </a:rPr>
              <a:t>.</a:t>
            </a:r>
          </a:p>
          <a:p>
            <a:endParaRPr lang="ru-RU" sz="2400" b="1" dirty="0">
              <a:solidFill>
                <a:prstClr val="black"/>
              </a:solidFill>
            </a:endParaRPr>
          </a:p>
          <a:p>
            <a:r>
              <a:rPr lang="ru-RU" sz="2400" b="1" dirty="0">
                <a:solidFill>
                  <a:prstClr val="black"/>
                </a:solidFill>
              </a:rPr>
              <a:t>Нашему псу поводок не нужен</a:t>
            </a:r>
            <a:r>
              <a:rPr lang="ru-RU" sz="2400" b="1" dirty="0" smtClean="0">
                <a:solidFill>
                  <a:prstClr val="black"/>
                </a:solidFill>
              </a:rPr>
              <a:t>.</a:t>
            </a:r>
          </a:p>
          <a:p>
            <a:endParaRPr lang="ru-RU" sz="2400" b="1" dirty="0">
              <a:solidFill>
                <a:prstClr val="black"/>
              </a:solidFill>
            </a:endParaRPr>
          </a:p>
          <a:p>
            <a:r>
              <a:rPr lang="ru-RU" sz="2400" b="1" dirty="0">
                <a:solidFill>
                  <a:prstClr val="black"/>
                </a:solidFill>
              </a:rPr>
              <a:t>Соседский кот лета не любит: слишком жарко ему.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23663" y="120295"/>
            <a:ext cx="45526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Слова играют в прятки</a:t>
            </a:r>
          </a:p>
        </p:txBody>
      </p:sp>
    </p:spTree>
    <p:extLst>
      <p:ext uri="{BB962C8B-B14F-4D97-AF65-F5344CB8AC3E}">
        <p14:creationId xmlns:p14="http://schemas.microsoft.com/office/powerpoint/2010/main" xmlns="" val="854193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267494"/>
            <a:ext cx="45933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Слова играют в </a:t>
            </a:r>
            <a:r>
              <a:rPr lang="ru-RU" sz="3200" b="1" i="1" dirty="0" smtClean="0">
                <a:solidFill>
                  <a:srgbClr val="C00000"/>
                </a:solidFill>
              </a:rPr>
              <a:t>прятки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1419622"/>
            <a:ext cx="620025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prstClr val="black"/>
                </a:solidFill>
              </a:rPr>
              <a:t>Что за полем, где растёт гречка?</a:t>
            </a:r>
          </a:p>
          <a:p>
            <a:r>
              <a:rPr lang="ru-RU" sz="3200" b="1" dirty="0">
                <a:solidFill>
                  <a:prstClr val="black"/>
                </a:solidFill>
              </a:rPr>
              <a:t>Какое блюдо готовит стряпуха?</a:t>
            </a:r>
          </a:p>
          <a:p>
            <a:r>
              <a:rPr lang="ru-RU" sz="3200" b="1" dirty="0">
                <a:solidFill>
                  <a:prstClr val="black"/>
                </a:solidFill>
              </a:rPr>
              <a:t>Какой цветок вручили чемпиону?</a:t>
            </a:r>
          </a:p>
          <a:p>
            <a:r>
              <a:rPr lang="ru-RU" sz="3200" b="1" dirty="0">
                <a:solidFill>
                  <a:prstClr val="black"/>
                </a:solidFill>
              </a:rPr>
              <a:t>Кто напугал жужелицу?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327" y="248002"/>
            <a:ext cx="1474507" cy="1568339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003798"/>
            <a:ext cx="1274763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5538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939318"/>
            <a:ext cx="7470729" cy="13776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256" y="1059582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9677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611</Words>
  <Application>Microsoft Office PowerPoint</Application>
  <PresentationFormat>Экран (16:9)</PresentationFormat>
  <Paragraphs>118</Paragraphs>
  <Slides>50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19</vt:i4>
      </vt:variant>
      <vt:variant>
        <vt:lpstr>Заголовки слайдов</vt:lpstr>
      </vt:variant>
      <vt:variant>
        <vt:i4>50</vt:i4>
      </vt:variant>
    </vt:vector>
  </HeadingPairs>
  <TitlesOfParts>
    <vt:vector size="69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10_Тема Office</vt:lpstr>
      <vt:lpstr>11_Тема Office</vt:lpstr>
      <vt:lpstr>12_Тема Office</vt:lpstr>
      <vt:lpstr>13_Тема Office</vt:lpstr>
      <vt:lpstr>14_Тема Office</vt:lpstr>
      <vt:lpstr>15_Тема Office</vt:lpstr>
      <vt:lpstr>16_Тема Office</vt:lpstr>
      <vt:lpstr>17_Тема Office</vt:lpstr>
      <vt:lpstr>18_Тема Office</vt:lpstr>
      <vt:lpstr>19_Тема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библиотека</dc:creator>
  <cp:lastModifiedBy>ТЕХПРОМ</cp:lastModifiedBy>
  <cp:revision>110</cp:revision>
  <dcterms:created xsi:type="dcterms:W3CDTF">2020-09-15T14:14:23Z</dcterms:created>
  <dcterms:modified xsi:type="dcterms:W3CDTF">2020-10-26T10:10:27Z</dcterms:modified>
</cp:coreProperties>
</file>