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61" r:id="rId6"/>
    <p:sldId id="262" r:id="rId7"/>
    <p:sldId id="263" r:id="rId8"/>
    <p:sldId id="264" r:id="rId9"/>
    <p:sldId id="259" r:id="rId10"/>
    <p:sldId id="266" r:id="rId11"/>
    <p:sldId id="270" r:id="rId12"/>
    <p:sldId id="269" r:id="rId13"/>
    <p:sldId id="268" r:id="rId14"/>
    <p:sldId id="267" r:id="rId15"/>
    <p:sldId id="271" r:id="rId16"/>
    <p:sldId id="272" r:id="rId17"/>
    <p:sldId id="265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512" y="16778"/>
            <a:ext cx="896448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mari-lab.ru/index.php/&#1050;&#1080;&#1084;_&#1042;&#1072;&#1089;&#1080;&#1085;" TargetMode="External"/><Relationship Id="rId3" Type="http://schemas.openxmlformats.org/officeDocument/2006/relationships/hyperlink" Target="http://nbmariel.ru/content/ayplatov-genna" TargetMode="External"/><Relationship Id="rId7" Type="http://schemas.openxmlformats.org/officeDocument/2006/relationships/hyperlink" Target="https://mariuver.com/2012/02/12/umer-ivanov/" TargetMode="External"/><Relationship Id="rId2" Type="http://schemas.openxmlformats.org/officeDocument/2006/relationships/hyperlink" Target="http://marihistory.ru/2011-01-01-20-07-03.feed?type=r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bmariel.ru/content/arhipov-genna" TargetMode="External"/><Relationship Id="rId5" Type="http://schemas.openxmlformats.org/officeDocument/2006/relationships/hyperlink" Target="http://mari-lab.ru/index.php/&#1042;&#1083;&#1072;&#1076;&#1080;&#1084;&#1080;&#1088;_&#1052;&#1091;&#1093;&#1080;&#1085;-&#1057;&#1072;&#1074;&#1080;" TargetMode="External"/><Relationship Id="rId4" Type="http://schemas.openxmlformats.org/officeDocument/2006/relationships/hyperlink" Target="https://vk.com/@-200438951-uchenye-mariiskogo-gosudarstvennogo-universiteta-predstav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707904" y="1988840"/>
            <a:ext cx="478802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6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День российской науки</a:t>
            </a:r>
            <a:endParaRPr lang="en-US" altLang="ko-KR" sz="60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539969"/>
            <a:ext cx="2433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8 февраля</a:t>
            </a:r>
            <a:endParaRPr lang="ru-RU" sz="4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Праздник был учрежден указом Президента РФ </a:t>
            </a:r>
            <a:r>
              <a:rPr lang="ru-RU" altLang="ko-KR" b="1" dirty="0" smtClean="0">
                <a:solidFill>
                  <a:srgbClr val="C00000"/>
                </a:solidFill>
              </a:rPr>
              <a:t>7 июня 1999 г. </a:t>
            </a:r>
            <a:r>
              <a:rPr lang="ru-RU" altLang="ko-KR" b="1" dirty="0" smtClean="0">
                <a:solidFill>
                  <a:schemeClr val="tx1"/>
                </a:solidFill>
              </a:rPr>
              <a:t>в честь 275-летия основания Академии наук.</a:t>
            </a:r>
          </a:p>
          <a:p>
            <a:pPr lvl="0">
              <a:tabLst>
                <a:tab pos="452438" algn="l"/>
              </a:tabLst>
            </a:pPr>
            <a:endParaRPr lang="ru-RU" altLang="ko-KR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tabLst>
                <a:tab pos="452438" algn="l"/>
              </a:tabLst>
            </a:pPr>
            <a:r>
              <a:rPr lang="ru-RU" altLang="ko-KR" b="1" dirty="0" smtClean="0">
                <a:solidFill>
                  <a:srgbClr val="C00000"/>
                </a:solidFill>
              </a:rPr>
              <a:t>8 февраля 1724 г. </a:t>
            </a:r>
            <a:r>
              <a:rPr lang="ru-RU" altLang="ko-KR" b="1" dirty="0" smtClean="0">
                <a:solidFill>
                  <a:schemeClr val="tx1"/>
                </a:solidFill>
              </a:rPr>
              <a:t>Петр </a:t>
            </a:r>
            <a:r>
              <a:rPr lang="en-US" altLang="ko-KR" b="1" dirty="0" smtClean="0">
                <a:solidFill>
                  <a:schemeClr val="tx1"/>
                </a:solidFill>
              </a:rPr>
              <a:t>I</a:t>
            </a:r>
            <a:r>
              <a:rPr lang="ru-RU" altLang="ko-KR" b="1" dirty="0" smtClean="0">
                <a:solidFill>
                  <a:schemeClr val="tx1"/>
                </a:solidFill>
              </a:rPr>
              <a:t> подписал указ об основании  Академии наук и художеств.</a:t>
            </a:r>
          </a:p>
          <a:p>
            <a:pPr lvl="0">
              <a:tabLst>
                <a:tab pos="452438" algn="l"/>
              </a:tabLst>
            </a:pPr>
            <a:endParaRPr lang="ru-RU" altLang="ko-KR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tabLst>
                <a:tab pos="45243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Академия наук внесла огромный вклад в развитие математики, физики, медицины, горного дела и других наук.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День российской науки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122" name="Picture 2" descr="https://static.tildacdn.com/tild3765-6130-4630-b233-653734373136/_c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49080"/>
            <a:ext cx="3600400" cy="2024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https://denvistorii.ru/sites/default/files/2016-05/SP.jpg"/>
          <p:cNvPicPr>
            <a:picLocks noChangeAspect="1" noChangeArrowheads="1"/>
          </p:cNvPicPr>
          <p:nvPr/>
        </p:nvPicPr>
        <p:blipFill>
          <a:blip r:embed="rId3" cstate="print"/>
          <a:srcRect b="7934"/>
          <a:stretch>
            <a:fillRect/>
          </a:stretch>
        </p:blipFill>
        <p:spPr bwMode="auto">
          <a:xfrm>
            <a:off x="4716016" y="4149081"/>
            <a:ext cx="3335353" cy="2031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619672" y="6309320"/>
            <a:ext cx="559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Здания Академии наук в Москве и Санкт-Петербурге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5128" name="Picture 8" descr="https://2.bp.blogspot.com/-BpWfkuG08aw/Wo0O22KPLJI/AAAAAAAAAcU/5VQeAqsr7tA8PBrOlHrsd-H6XU6O1JSJACLcBGAs/s1600/peter_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0012" y="1700808"/>
            <a:ext cx="1242428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9208" y="1196752"/>
            <a:ext cx="8147248" cy="28803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Имена научных деятелей, учившихся в Академии, имеют всемирную известность. </a:t>
            </a:r>
            <a:r>
              <a:rPr lang="ru-RU" altLang="ko-KR" b="1" dirty="0" smtClean="0">
                <a:solidFill>
                  <a:srgbClr val="C00000"/>
                </a:solidFill>
              </a:rPr>
              <a:t>М.В. Ломоносов </a:t>
            </a:r>
            <a:r>
              <a:rPr lang="ru-RU" altLang="ko-KR" b="1" dirty="0" smtClean="0">
                <a:solidFill>
                  <a:schemeClr val="tx1"/>
                </a:solidFill>
              </a:rPr>
              <a:t>– первый крупный русский ученый-естествоиспытатель. Физиолог </a:t>
            </a:r>
            <a:r>
              <a:rPr lang="ru-RU" altLang="ko-KR" b="1" dirty="0" smtClean="0">
                <a:solidFill>
                  <a:srgbClr val="C00000"/>
                </a:solidFill>
              </a:rPr>
              <a:t>И.П. Павлов</a:t>
            </a:r>
            <a:r>
              <a:rPr lang="ru-RU" altLang="ko-KR" b="1" dirty="0" smtClean="0">
                <a:solidFill>
                  <a:schemeClr val="tx1"/>
                </a:solidFill>
              </a:rPr>
              <a:t>, изучавший рефлексы, сделал важные открытия в этой сфере науки. </a:t>
            </a:r>
            <a:r>
              <a:rPr lang="ru-RU" altLang="ko-KR" b="1" dirty="0" smtClean="0">
                <a:solidFill>
                  <a:srgbClr val="C00000"/>
                </a:solidFill>
              </a:rPr>
              <a:t>Д.И. Менделеев </a:t>
            </a:r>
            <a:r>
              <a:rPr lang="ru-RU" altLang="ko-KR" b="1" dirty="0" smtClean="0">
                <a:solidFill>
                  <a:schemeClr val="tx1"/>
                </a:solidFill>
              </a:rPr>
              <a:t>создал периодическую систему химических элементов. </a:t>
            </a:r>
            <a:r>
              <a:rPr lang="ru-RU" altLang="ko-KR" b="1" dirty="0" smtClean="0">
                <a:solidFill>
                  <a:srgbClr val="C00000"/>
                </a:solidFill>
              </a:rPr>
              <a:t>К.Э. Циолковского </a:t>
            </a:r>
            <a:r>
              <a:rPr lang="ru-RU" altLang="ko-KR" b="1" dirty="0" smtClean="0">
                <a:solidFill>
                  <a:schemeClr val="tx1"/>
                </a:solidFill>
              </a:rPr>
              <a:t>называют отцом ракетостроения. По учебнику </a:t>
            </a:r>
            <a:r>
              <a:rPr lang="ru-RU" altLang="ko-KR" b="1" dirty="0" smtClean="0">
                <a:solidFill>
                  <a:srgbClr val="C00000"/>
                </a:solidFill>
              </a:rPr>
              <a:t>Л.Д. Ландау </a:t>
            </a:r>
            <a:r>
              <a:rPr lang="ru-RU" altLang="ko-KR" b="1" dirty="0" smtClean="0">
                <a:solidFill>
                  <a:schemeClr val="tx1"/>
                </a:solidFill>
              </a:rPr>
              <a:t>учатся физики всего мира. </a:t>
            </a:r>
            <a:r>
              <a:rPr lang="ru-RU" altLang="ko-KR" b="1" dirty="0" smtClean="0">
                <a:solidFill>
                  <a:srgbClr val="C00000"/>
                </a:solidFill>
              </a:rPr>
              <a:t>И.В. Курчатов </a:t>
            </a:r>
            <a:r>
              <a:rPr lang="ru-RU" altLang="ko-KR" b="1" dirty="0" smtClean="0">
                <a:solidFill>
                  <a:schemeClr val="tx1"/>
                </a:solidFill>
              </a:rPr>
              <a:t>основал в России отрасль науки управления атомом.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День российской науки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074" name="AutoShape 2" descr="https://fb.ru/misc/i/gallery/28533/7486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s://golbis.com/wp-content/uploads/2019/10/zachkvar-157184476784gnk.jpg"/>
          <p:cNvPicPr>
            <a:picLocks noChangeAspect="1" noChangeArrowheads="1"/>
          </p:cNvPicPr>
          <p:nvPr/>
        </p:nvPicPr>
        <p:blipFill>
          <a:blip r:embed="rId2" cstate="print"/>
          <a:srcRect l="9352" t="7560" r="4917" b="9281"/>
          <a:stretch>
            <a:fillRect/>
          </a:stretch>
        </p:blipFill>
        <p:spPr bwMode="auto">
          <a:xfrm>
            <a:off x="1763688" y="4365104"/>
            <a:ext cx="1594463" cy="2232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2" name="Picture 10" descr="https://brn.azbukadekor.ru/upload/resize_cache/iblock/3b0/420_600_0/3b0acef7068b56165b30e5ff044762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365105"/>
            <a:ext cx="1860207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4" name="Picture 12" descr="http://oldsamara.samgtu.ru/part_4/page_10/cards/2-sci1/13a.jpg"/>
          <p:cNvPicPr>
            <a:picLocks noChangeAspect="1" noChangeArrowheads="1"/>
          </p:cNvPicPr>
          <p:nvPr/>
        </p:nvPicPr>
        <p:blipFill>
          <a:blip r:embed="rId4" cstate="print"/>
          <a:srcRect l="11789" t="8173" r="8633" b="10099"/>
          <a:stretch>
            <a:fillRect/>
          </a:stretch>
        </p:blipFill>
        <p:spPr bwMode="auto">
          <a:xfrm>
            <a:off x="3419872" y="4365104"/>
            <a:ext cx="1506767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6" name="Picture 14" descr="https://stendzakaz.ru/upload/goods/aver/prof/k-suv-fiz-p/k-suv-fiz-p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4365104"/>
            <a:ext cx="1309457" cy="2242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8" name="Picture 16" descr="http://ivmk.net/_gotkr15_56.jpg"/>
          <p:cNvPicPr>
            <a:picLocks noChangeAspect="1" noChangeArrowheads="1"/>
          </p:cNvPicPr>
          <p:nvPr/>
        </p:nvPicPr>
        <p:blipFill>
          <a:blip r:embed="rId6" cstate="print"/>
          <a:srcRect l="12482" t="6241" r="7273" b="6382"/>
          <a:stretch>
            <a:fillRect/>
          </a:stretch>
        </p:blipFill>
        <p:spPr bwMode="auto">
          <a:xfrm>
            <a:off x="251520" y="4365104"/>
            <a:ext cx="1435016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19442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Россия стала первой страной, где было разработано учение   о биосфере, впервые в мире в космос запущен искусственный спутник Земли, создана и введена в эксплуатацию первая       в мире атомная станция. Ю.А. Гагарин – первый в мире человек, побывавший в космосе.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День российской науки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054" name="Picture 6" descr="https://www.culture.ru/storage/images/67f085add98fc0fc9a1f5edaebf32885/c4d3407d26d1327692637ba78c102d0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645024"/>
            <a:ext cx="5413276" cy="28398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1560" y="1268760"/>
            <a:ext cx="7992888" cy="24482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Немало российских и советских ученых были отмечены Нобелевскими премиями: физиолог </a:t>
            </a:r>
            <a:r>
              <a:rPr lang="ru-RU" altLang="ko-KR" b="1" dirty="0" smtClean="0">
                <a:solidFill>
                  <a:srgbClr val="C00000"/>
                </a:solidFill>
              </a:rPr>
              <a:t>И.П. Павлов </a:t>
            </a:r>
            <a:r>
              <a:rPr lang="ru-RU" altLang="ko-KR" b="1" dirty="0" smtClean="0">
                <a:solidFill>
                  <a:schemeClr val="tx1"/>
                </a:solidFill>
              </a:rPr>
              <a:t>за работу по физиологии пищеварения (1904), </a:t>
            </a:r>
            <a:r>
              <a:rPr lang="ru-RU" altLang="ko-KR" b="1" dirty="0" smtClean="0">
                <a:solidFill>
                  <a:srgbClr val="C00000"/>
                </a:solidFill>
              </a:rPr>
              <a:t>И.И. Мечников </a:t>
            </a:r>
            <a:r>
              <a:rPr lang="ru-RU" altLang="ko-KR" b="1" dirty="0" smtClean="0">
                <a:solidFill>
                  <a:schemeClr val="tx1"/>
                </a:solidFill>
              </a:rPr>
              <a:t>за труды по иммунитету (1908), известный физик </a:t>
            </a:r>
            <a:r>
              <a:rPr lang="ru-RU" altLang="ko-KR" b="1" dirty="0" smtClean="0">
                <a:solidFill>
                  <a:srgbClr val="C00000"/>
                </a:solidFill>
              </a:rPr>
              <a:t>П.Л. Капица </a:t>
            </a:r>
            <a:r>
              <a:rPr lang="ru-RU" altLang="ko-KR" b="1" dirty="0" smtClean="0">
                <a:solidFill>
                  <a:schemeClr val="tx1"/>
                </a:solidFill>
              </a:rPr>
              <a:t>за исследования и открытия в физике низких температур (1978), физик-экспериментатор </a:t>
            </a:r>
            <a:r>
              <a:rPr lang="ru-RU" altLang="ko-KR" b="1" dirty="0" smtClean="0">
                <a:solidFill>
                  <a:srgbClr val="C00000"/>
                </a:solidFill>
              </a:rPr>
              <a:t>К.С. Новоселов </a:t>
            </a:r>
            <a:r>
              <a:rPr lang="ru-RU" altLang="ko-KR" b="1" dirty="0" smtClean="0">
                <a:solidFill>
                  <a:schemeClr val="tx1"/>
                </a:solidFill>
              </a:rPr>
              <a:t>за исследования материала графена (2010).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День российской науки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4" name="Picture 6" descr="http://otlichniktk.ru/uploads/product/20200/sh4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1659382" cy="2460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https://phototass2.cdnvideo.ru/width/1200_4ce85301/tass/m2/uploads/i/20200515/55404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005065"/>
            <a:ext cx="1507703" cy="2088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791634" y="6084585"/>
            <a:ext cx="127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Candara" pitchFamily="34" charset="0"/>
              </a:rPr>
              <a:t>Илья Ильич </a:t>
            </a:r>
          </a:p>
          <a:p>
            <a:pPr algn="ctr"/>
            <a:r>
              <a:rPr lang="ru-RU" sz="1600" b="1" dirty="0" smtClean="0">
                <a:latin typeface="Candara" pitchFamily="34" charset="0"/>
              </a:rPr>
              <a:t>Мечников</a:t>
            </a:r>
            <a:endParaRPr lang="ru-RU" sz="1600" b="1" dirty="0">
              <a:latin typeface="Candara" pitchFamily="34" charset="0"/>
            </a:endParaRPr>
          </a:p>
        </p:txBody>
      </p:sp>
      <p:pic>
        <p:nvPicPr>
          <p:cNvPr id="1030" name="Picture 6" descr="https://ds02.infourok.ru/uploads/ex/06a8/0001a0cf-2c9988b1/30/hello_html_m2857198e.jpg"/>
          <p:cNvPicPr>
            <a:picLocks noChangeAspect="1" noChangeArrowheads="1"/>
          </p:cNvPicPr>
          <p:nvPr/>
        </p:nvPicPr>
        <p:blipFill>
          <a:blip r:embed="rId4" cstate="print"/>
          <a:srcRect l="5040" t="6475" r="4241" b="6108"/>
          <a:stretch>
            <a:fillRect/>
          </a:stretch>
        </p:blipFill>
        <p:spPr bwMode="auto">
          <a:xfrm>
            <a:off x="4451987" y="4005064"/>
            <a:ext cx="1632181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https://alchetron.com/cdn/konstantin-novoselov-75781811-d6d0-4beb-8035-efe1bd174a2-resize-75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005064"/>
            <a:ext cx="1512168" cy="20767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155119" y="6093296"/>
            <a:ext cx="2233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Candara" pitchFamily="34" charset="0"/>
              </a:rPr>
              <a:t>Константин Сергеевич</a:t>
            </a:r>
          </a:p>
          <a:p>
            <a:pPr algn="ctr"/>
            <a:r>
              <a:rPr lang="ru-RU" sz="1600" b="1" dirty="0" smtClean="0">
                <a:latin typeface="Candara" pitchFamily="34" charset="0"/>
              </a:rPr>
              <a:t>Новоселов</a:t>
            </a:r>
            <a:endParaRPr lang="ru-RU" sz="1600" b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5232" y="1124744"/>
            <a:ext cx="7211144" cy="158417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науке должно искать идеи. Нет идеи, нет науки. Знание фактов только потому и драгоценно, что           в фактах скрываются идеи: факты без идей – сор для головы и памяти.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В.Г. Белинский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Высказывания о науке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755576" y="3068960"/>
            <a:ext cx="7200800" cy="13681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Наука и искусство очищают золото действительности, перетопляют его в изящные формы.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В.Г. Белинский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5"/>
          <p:cNvSpPr>
            <a:spLocks noGrp="1"/>
          </p:cNvSpPr>
          <p:nvPr>
            <p:ph idx="1"/>
          </p:nvPr>
        </p:nvSpPr>
        <p:spPr>
          <a:xfrm>
            <a:off x="755576" y="4797152"/>
            <a:ext cx="7200800" cy="17281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Науку часто смешивают со знанием. Это – грубое недоразумение. Наука есть не только знание, но и сознание, то есть умение пользоваться знанием как следует.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А.А. Ким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5232" y="1124744"/>
            <a:ext cx="7211144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Наука – сила; она раскрывает отношения вещей, их законы и взаимодействия.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А.И. Герцен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57398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Высказывания о науке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755576" y="2420888"/>
            <a:ext cx="7200800" cy="10801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Наука открыла за видимым пределом целые миры невидимых подробностей.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А.И. Герцен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755576" y="3645024"/>
            <a:ext cx="7200800" cy="14401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Наука требует всего человека, без задних мыслей, с готовностью все отдать и в награду получить тяжелый крест трезвого знания.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А.И. Герцен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755576" y="5229200"/>
            <a:ext cx="7200800" cy="13681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науке нет другого способа приобретения, как в поте лица; ни порывы, ни фантазии, ни стремления всем сердцем не заменяют труда.</a:t>
            </a:r>
          </a:p>
          <a:p>
            <a:pPr lvl="0" algn="r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А.И. Герцен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0"/>
            <a:ext cx="7668344" cy="1069514"/>
          </a:xfrm>
        </p:spPr>
        <p:txBody>
          <a:bodyPr/>
          <a:lstStyle/>
          <a:p>
            <a:r>
              <a:rPr lang="en-US" altLang="ko-K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 в Республике Марий Эл</a:t>
            </a:r>
            <a:endParaRPr lang="ko-KR" alt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1619672" y="1124744"/>
            <a:ext cx="7344816" cy="51125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Основными центрами фундаментальных наук в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Марий Эл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являются:</a:t>
            </a:r>
          </a:p>
          <a:p>
            <a:pPr lvl="0">
              <a:buFont typeface="Wingdings" pitchFamily="2" charset="2"/>
              <a:buChar char="Ø"/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Поволжский государственный технологический университет;</a:t>
            </a:r>
          </a:p>
          <a:p>
            <a:pPr lvl="0">
              <a:buFont typeface="Wingdings" pitchFamily="2" charset="2"/>
              <a:buChar char="Ø"/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 государственный институт;</a:t>
            </a:r>
          </a:p>
          <a:p>
            <a:pPr lvl="0">
              <a:buFont typeface="Wingdings" pitchFamily="2" charset="2"/>
              <a:buChar char="Ø"/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 научно-исследовательский институт языка, литературы и истории им. В.М. Васильева.</a:t>
            </a:r>
          </a:p>
          <a:p>
            <a:pPr lvl="0">
              <a:buFont typeface="Wingdings" pitchFamily="2" charset="2"/>
              <a:buChar char="Ø"/>
              <a:tabLst>
                <a:tab pos="452438" algn="l"/>
                <a:tab pos="1347788" algn="l"/>
              </a:tabLst>
            </a:pP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Важное значение имеют для науки прикладные исследования, проводимые в Марийском НИИ сельского хозяйства Российской академии сельскохозяйственных наук и Волжском НИИ целлюлозно-бумажной промышленности.</a:t>
            </a:r>
          </a:p>
          <a:p>
            <a:pPr lvl="0">
              <a:tabLst>
                <a:tab pos="452438" algn="l"/>
                <a:tab pos="1347788" algn="l"/>
              </a:tabLst>
            </a:pP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Научно-исследовательская работа ведется в Марийском институте образования, Национальном музее им. С.Т. Евсеева, Национальной библиотеке им. С.Г. Чавайна, Государственном архиве РМЭ.</a:t>
            </a:r>
          </a:p>
        </p:txBody>
      </p:sp>
      <p:pic>
        <p:nvPicPr>
          <p:cNvPr id="7172" name="Picture 4" descr="Coat of Arms of Mari El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871" y="116632"/>
            <a:ext cx="1222777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084834" y="908720"/>
            <a:ext cx="6768752" cy="2592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Богородицкий Василий Алексеевич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1857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-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1941)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Российский лингвист, доктор филологических наук (1887), профессор (1893), член-корреспондент Санкт-Петербургской академии наук (1915), член Парижского лингвистического общества (1905); член-корреспондент АН СССР (1925), один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из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основателей казанской лингвистической школы. Автор более 160 научных работ.</a:t>
            </a:r>
            <a:endParaRPr lang="ru-RU" altLang="ko-KR" sz="1800" b="1" dirty="0" smtClean="0">
              <a:solidFill>
                <a:schemeClr val="tx1"/>
              </a:solidFill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251520" y="3789040"/>
            <a:ext cx="6480720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Васильев Валериан Михайлович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(1883 - 1961)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 учёный-языковед, фольклорист, этнограф, краевед, просветитель, педагог, общественный деятель. Основоположник марийской лингвистики, этнографии, фольклористики, музыковедения, один из первых марийских писателей. 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«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Патриарх»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марийского языкознания. Автор свыше 250 научных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трудов.</a:t>
            </a:r>
            <a:r>
              <a:rPr lang="ru-RU" sz="1800" dirty="0" smtClean="0"/>
              <a:t> 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Его именем назван МарНИИЯЛИ.</a:t>
            </a:r>
          </a:p>
        </p:txBody>
      </p:sp>
      <p:pic>
        <p:nvPicPr>
          <p:cNvPr id="1040" name="Picture 16" descr="http://mari-lab.ru/images/4/47/%D0%92%D0%B0%D1%81%D0%B8%D0%BB%D1%8C%D0%B5%D0%B2_%D0%92%D0%B0%D0%BB%D0%B5%D1%80%D0%B8%D0%B0%D0%BD.jpg"/>
          <p:cNvPicPr>
            <a:picLocks noChangeAspect="1" noChangeArrowheads="1"/>
          </p:cNvPicPr>
          <p:nvPr/>
        </p:nvPicPr>
        <p:blipFill>
          <a:blip r:embed="rId2" cstate="print"/>
          <a:srcRect b="1582"/>
          <a:stretch>
            <a:fillRect/>
          </a:stretch>
        </p:blipFill>
        <p:spPr bwMode="auto">
          <a:xfrm>
            <a:off x="6732240" y="3789039"/>
            <a:ext cx="2016224" cy="2808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Bog-1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1689298" cy="2598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232248" y="908720"/>
            <a:ext cx="6732240" cy="2592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Евсеев Тимофей Евсеевич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(1887 - 1937)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 этнограф, фольклорист, краевед, педагог, основатель Национального музея Республики Марий Эл.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Оставил большое творческое наследие не только в виде статей, коллекций предметов культуры, но и запечатлел прошедшую эпоху в своих рукописях для будущих поколений.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235156" y="3789040"/>
            <a:ext cx="6480720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Мухин (</a:t>
            </a:r>
            <a:r>
              <a:rPr lang="ru-RU" altLang="ko-KR" sz="2400" b="1" dirty="0" err="1" smtClean="0">
                <a:solidFill>
                  <a:srgbClr val="C00000"/>
                </a:solidFill>
              </a:rPr>
              <a:t>Сави</a:t>
            </a:r>
            <a:r>
              <a:rPr lang="ru-RU" altLang="ko-KR" sz="2400" b="1" dirty="0" smtClean="0">
                <a:solidFill>
                  <a:srgbClr val="C00000"/>
                </a:solidFill>
              </a:rPr>
              <a:t>) Владимир Алексеевич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1888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-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1938)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 советский поэт, журналист, учёный-литературовед, критик, педагог, общественно-политический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деятель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.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 Первый директор </a:t>
            </a:r>
            <a:r>
              <a:rPr lang="ru-RU" altLang="ko-KR" sz="1800" b="1" dirty="0" err="1" smtClean="0">
                <a:solidFill>
                  <a:schemeClr val="tx1"/>
                </a:solidFill>
              </a:rPr>
              <a:t>МарНИИ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Был разноплановым учёным: им созданы научные исследования по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проблемам языкознания, фольклористики, искусствоведения, философии, истории, экономики, биологии, геологии, педагогики. </a:t>
            </a:r>
            <a:endParaRPr lang="ru-RU" altLang="ko-KR" sz="1800" b="1" dirty="0" smtClean="0">
              <a:solidFill>
                <a:schemeClr val="tx1"/>
              </a:solidFill>
            </a:endParaRPr>
          </a:p>
        </p:txBody>
      </p:sp>
      <p:pic>
        <p:nvPicPr>
          <p:cNvPr id="1038" name="Picture 14" descr="https://bessmertnybarak.ru/filesSt/8373_evseev_timofey_evseevich/evseev_timofey_evseevich_foto_1581731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19"/>
            <a:ext cx="1944216" cy="2622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2" name="Picture 2" descr="Сав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876" y="3789040"/>
            <a:ext cx="2032588" cy="2838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232248" y="908720"/>
            <a:ext cx="6732240" cy="27363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Мосолов Василий Петрович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1888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-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1951)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 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Учёный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 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в области растениеводства и земледелия, доктор сельскохозяйственных наук (1935), профессор (1925), академик ВАСХНИЛ (1935), первый академик из мари. Лауреат Сталинской премии (1943, 1951). 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около 200 научных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трудов,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в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т.ч.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44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книг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и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брошюр,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из них 16 монографий. Ряд трудов переведен на иностранные языки и издан за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рубежом.</a:t>
            </a:r>
            <a:endParaRPr lang="ru-RU" altLang="ko-KR" sz="1800" b="1" dirty="0" smtClean="0">
              <a:solidFill>
                <a:schemeClr val="tx1"/>
              </a:solidFill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179512" y="3789040"/>
            <a:ext cx="6696744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Колла Виктор Эдуардович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1925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-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2020)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 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Учёный-фармаколог, химик, доктор биологических наук, организатор, первый ректор (1971-1983) Марийского университета, заслуженный деятель науки Российской Федерации (1997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). По материалам исследований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В.Э. Коллы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выпущено 16 сборников научных работ,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6 монографий, получено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43 авторских свидетельства на изобретения, 7 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патентов, опубликовано более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400 работ.</a:t>
            </a:r>
          </a:p>
        </p:txBody>
      </p:sp>
      <p:pic>
        <p:nvPicPr>
          <p:cNvPr id="29698" name="Picture 2" descr="Мосолов Василий Петрови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1944216" cy="2746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700" name="Picture 4" descr="Vekol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789040"/>
            <a:ext cx="2042408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016224" y="908720"/>
            <a:ext cx="7020272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Васикова Лидия Петровна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(1927 - 2012)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Лингвист, </a:t>
            </a:r>
            <a:r>
              <a:rPr lang="ru-RU" altLang="ko-KR" sz="1800" b="1" dirty="0" err="1" smtClean="0">
                <a:solidFill>
                  <a:schemeClr val="tx1"/>
                </a:solidFill>
              </a:rPr>
              <a:t>финно-угровед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, первая среди женщин-мари, ставшая доктором наук (1985),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профессором (1986). Заслуженный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деятель науки РФ (1995), кавалер ордена Креста земли Марии (Эстония). 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более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190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научных публикаций, в т.ч. 10 монографий в области русского и общего языкознания, языковых контактов, социолингвистики, марийского языкознания.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251520" y="4005064"/>
            <a:ext cx="6480720" cy="2592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Сануков Ксенофонт Никанорович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(1935 - 2020)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Историк, педагог. Известный финно-угровед. Исследователь истории марийского народа. Заслуженный деятель науки Марийской АССР (1986). Заслуженный работник высшей школы РФ (1998). Почетный гражданин Йошкар-Олы (2000).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свыше 900 печатных работ.</a:t>
            </a:r>
          </a:p>
        </p:txBody>
      </p:sp>
      <p:pic>
        <p:nvPicPr>
          <p:cNvPr id="1032" name="Picture 8" descr="https://upload.wikimedia.org/wikipedia/ru/8/80/%D0%92%D0%B0%D1%81%D0%B8%D0%BA%D0%BE%D0%B2%D0%B0_%D0%9B%D0%B8%D0%B4%D0%B8%D1%8F_%D0%9F%D0%B5%D1%82%D1%80%D0%BE%D0%B2%D0%BD%D0%B0.jpg"/>
          <p:cNvPicPr>
            <a:picLocks noChangeAspect="1" noChangeArrowheads="1"/>
          </p:cNvPicPr>
          <p:nvPr/>
        </p:nvPicPr>
        <p:blipFill>
          <a:blip r:embed="rId2" cstate="print"/>
          <a:srcRect l="5797" t="2500"/>
          <a:stretch>
            <a:fillRect/>
          </a:stretch>
        </p:blipFill>
        <p:spPr bwMode="auto">
          <a:xfrm>
            <a:off x="179512" y="908720"/>
            <a:ext cx="1872209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6" name="Picture 12" descr="https://old.marsu.ru/structur/BasicUnits/fackultet/if/cafe/department_of_national_history/files/SanukovKN.jpg"/>
          <p:cNvPicPr>
            <a:picLocks noChangeAspect="1" noChangeArrowheads="1"/>
          </p:cNvPicPr>
          <p:nvPr/>
        </p:nvPicPr>
        <p:blipFill>
          <a:blip r:embed="rId3" cstate="print"/>
          <a:srcRect b="6436"/>
          <a:stretch>
            <a:fillRect/>
          </a:stretch>
        </p:blipFill>
        <p:spPr bwMode="auto">
          <a:xfrm>
            <a:off x="6732240" y="4005064"/>
            <a:ext cx="1872208" cy="26283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339752" y="908720"/>
            <a:ext cx="6624736" cy="28803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err="1" smtClean="0">
                <a:solidFill>
                  <a:srgbClr val="C00000"/>
                </a:solidFill>
              </a:rPr>
              <a:t>Айплатов</a:t>
            </a:r>
            <a:r>
              <a:rPr lang="ru-RU" altLang="ko-KR" sz="2400" b="1" dirty="0" smtClean="0">
                <a:solidFill>
                  <a:srgbClr val="C00000"/>
                </a:solidFill>
              </a:rPr>
              <a:t> Геннадий Николаевич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(р. 1937)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 историк и педагог, исследователь истории Среднего Поволжья XVI – XVIII веков. Профессор (1992). Доктор исторических наук (2002). Заслуженный деятель науки Марийской АССР (1987). Заслуженный работник высшей школы РФ (2006).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свыше 170 печатных работ, а том числе нескольких монографий.</a:t>
            </a:r>
          </a:p>
        </p:txBody>
      </p:sp>
      <p:pic>
        <p:nvPicPr>
          <p:cNvPr id="1026" name="Picture 2" descr="http://mhr.nbmariel.ru/sites/default/files/pictures/1_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538" y="908720"/>
            <a:ext cx="1920214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179512" y="4005064"/>
            <a:ext cx="6480720" cy="2592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Иванов </a:t>
            </a:r>
            <a:r>
              <a:rPr lang="ru-RU" altLang="ko-KR" sz="2400" b="1" dirty="0" err="1" smtClean="0">
                <a:solidFill>
                  <a:srgbClr val="C00000"/>
                </a:solidFill>
              </a:rPr>
              <a:t>Ананий</a:t>
            </a:r>
            <a:r>
              <a:rPr lang="ru-RU" altLang="ko-KR" sz="2400" b="1" dirty="0" smtClean="0">
                <a:solidFill>
                  <a:srgbClr val="C00000"/>
                </a:solidFill>
              </a:rPr>
              <a:t> Герасимович</a:t>
            </a: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(р. 1954)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Историк, доктор исторических наук, профессор (1997). Заслуженный деятель науки РМЭ (1997),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лауреат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Государственной премии РМЭ (2001), Почетный работник высшего профессионального образования РФ» (2000), Заслуженный работник высшей школы РФ (2004). Автор свыше 280 научных трудов.</a:t>
            </a:r>
          </a:p>
        </p:txBody>
      </p:sp>
      <p:pic>
        <p:nvPicPr>
          <p:cNvPr id="1028" name="Picture 4" descr="https://marsu.ru/upload/iblock/fe6/IvanovAnaniyGerasimovi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005064"/>
            <a:ext cx="2073830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267744" y="908720"/>
            <a:ext cx="6696744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Минаков Юрий Александрович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(р.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1946)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Государственный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деятель, учёный-строитель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Председатель Государственного Собрания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РМЭ (2000-2019).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Заслуженный строитель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РФ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(1996), почётный строитель РФ (1997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).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Почётный гражданин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Йошкар-Олы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(1994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).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Доктор технических наук (2000), профессор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10 книг и 170 научных работ, 5 изобретений, обладатель 3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патентов.</a:t>
            </a:r>
            <a:endParaRPr lang="ru-RU" altLang="ko-KR" sz="1800" b="1" dirty="0" smtClean="0">
              <a:solidFill>
                <a:schemeClr val="tx1"/>
              </a:solidFill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179512" y="3861048"/>
            <a:ext cx="8784976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Архипов Геннадий Андреевич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(1932 - 1995)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 археолог. Исследователь истории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происхождения марийского народа. Директор </a:t>
            </a:r>
            <a:r>
              <a:rPr lang="ru-RU" altLang="ko-KR" sz="1800" b="1" dirty="0" err="1" smtClean="0">
                <a:solidFill>
                  <a:schemeClr val="tx1"/>
                </a:solidFill>
              </a:rPr>
              <a:t>МарНИИЯЛИ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 (1989 - 1995). Доктор исторических наук (1991). Заслуженный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деятель науки Марийской АССР (1980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).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свыше 120 печатных работ, а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т.ч. трёх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монографий. Инициатор, научный редактор серии «Археология и этнография Марийского края»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    (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с 1976 года).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Руководитель издания «Атласа археологических памятников Республики Марий Эл» (1990, 1993).</a:t>
            </a:r>
          </a:p>
        </p:txBody>
      </p:sp>
      <p:pic>
        <p:nvPicPr>
          <p:cNvPr id="31746" name="Picture 2" descr="https://www.marpravda.ru/upload/medialibrary/573/minakov_portr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274" y="908720"/>
            <a:ext cx="2073470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0"/>
            <a:ext cx="7668344" cy="908720"/>
          </a:xfrm>
        </p:spPr>
        <p:txBody>
          <a:bodyPr/>
          <a:lstStyle/>
          <a:p>
            <a:pPr algn="ctr"/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ko-KR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Деятели науки Марий Эл</a:t>
            </a:r>
            <a:endParaRPr lang="ko-KR" altLang="en-US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2339752" y="908720"/>
            <a:ext cx="6624736" cy="2808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Иванов Иван Григорьевич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(1935 - 2012)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 ученый, филолог-новатор. Доктор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филологических наук (1975), профессор (1981), действительный член Академии гуманитарных наук (1994), заслуженный работник высшей школы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РФ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(2002), заслуженный деятель науки Марийской АССР (1979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).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Автор монографий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учебников, учебно-методических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пособий и более 330 статей, эссе, рецензий и очерков. 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179512" y="4005064"/>
            <a:ext cx="6480720" cy="2592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2400" b="1" dirty="0" smtClean="0">
                <a:solidFill>
                  <a:srgbClr val="C00000"/>
                </a:solidFill>
              </a:rPr>
              <a:t>Васин Ким Кириллович</a:t>
            </a:r>
            <a:endParaRPr lang="ru-RU" altLang="ko-KR" sz="2400" b="1" dirty="0" smtClean="0">
              <a:solidFill>
                <a:srgbClr val="C00000"/>
              </a:solidFill>
            </a:endParaRPr>
          </a:p>
          <a:p>
            <a:pPr lvl="0" algn="ctr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(1924 - 2005)</a:t>
            </a:r>
            <a:endParaRPr lang="ru-RU" altLang="ko-KR" sz="1800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sz="1800" b="1" dirty="0" smtClean="0">
                <a:solidFill>
                  <a:schemeClr val="tx1"/>
                </a:solidFill>
              </a:rPr>
              <a:t>Марийский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 писатель, переводчик, педагог,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один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из ведущих литературоведов, критиков и учёных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республики. Почетный гражданин Йошкар-Олы (1993). Народный писатель Республики Марий Эл.  Автор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целого ряда литературоведческих, литературно-критических, историко-краеведческих статей. </a:t>
            </a:r>
            <a:endParaRPr lang="ru-RU" altLang="ko-KR" sz="1800" b="1" dirty="0" smtClean="0">
              <a:solidFill>
                <a:schemeClr val="tx1"/>
              </a:solidFill>
            </a:endParaRPr>
          </a:p>
        </p:txBody>
      </p:sp>
      <p:pic>
        <p:nvPicPr>
          <p:cNvPr id="32770" name="Picture 2" descr="https://mariuver.files.wordpress.com/2012/02/i-g-ivanov.jpg?w=500"/>
          <p:cNvPicPr>
            <a:picLocks noChangeAspect="1" noChangeArrowheads="1"/>
          </p:cNvPicPr>
          <p:nvPr/>
        </p:nvPicPr>
        <p:blipFill>
          <a:blip r:embed="rId2" cstate="print"/>
          <a:srcRect l="7328" b="2500"/>
          <a:stretch>
            <a:fillRect/>
          </a:stretch>
        </p:blipFill>
        <p:spPr bwMode="auto">
          <a:xfrm>
            <a:off x="159370" y="908720"/>
            <a:ext cx="2188792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Ким Вас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4466" y="4005063"/>
            <a:ext cx="1856054" cy="2592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6752"/>
            <a:ext cx="7715200" cy="50405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</a:rPr>
              <a:t>Королькова А.В. Словарь афоризмов русских писателей / А.В. Королькова, А.Г. Ломов, А.Н. Тихонов. – Москва : Русский язык – Медиа, 2004. – 636 с.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Праздники России. Начальная школа / сост. И.Ф. Яценко. – 3-е  изд., перераб. – Москва : ВАКО, 2016. – 96 с. – (Школьный словарик</a:t>
            </a:r>
            <a:r>
              <a:rPr lang="ru-RU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2"/>
              </a:rPr>
              <a:t>http://</a:t>
            </a:r>
            <a:r>
              <a:rPr lang="en-US" altLang="ko-KR" b="1" dirty="0" smtClean="0">
                <a:solidFill>
                  <a:schemeClr val="tx1"/>
                </a:solidFill>
                <a:hlinkClick r:id="rId2"/>
              </a:rPr>
              <a:t>marihistory.ru/2011-01-01-20-07-03.feed?type=rss</a:t>
            </a:r>
            <a:r>
              <a:rPr lang="ru-RU" altLang="ko-KR" b="1" dirty="0" smtClean="0">
                <a:solidFill>
                  <a:schemeClr val="tx1"/>
                </a:solidFill>
              </a:rPr>
              <a:t> </a:t>
            </a:r>
            <a:endParaRPr lang="ru-RU" altLang="ko-KR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3"/>
              </a:rPr>
              <a:t>http://nbmariel.ru/content/ayplatov-genna</a:t>
            </a:r>
            <a:endParaRPr lang="ru-RU" altLang="ko-KR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4"/>
              </a:rPr>
              <a:t>https://vk.com/@-</a:t>
            </a:r>
            <a:r>
              <a:rPr lang="en-US" altLang="ko-KR" b="1" dirty="0" smtClean="0">
                <a:solidFill>
                  <a:schemeClr val="tx1"/>
                </a:solidFill>
                <a:hlinkClick r:id="rId4"/>
              </a:rPr>
              <a:t>200438951-uchenye-mariiskogo-gosudarstvennogo-universiteta-predstavite</a:t>
            </a:r>
            <a:endParaRPr lang="ru-RU" altLang="ko-KR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5"/>
              </a:rPr>
              <a:t>http://mari-lab.ru/index.php/</a:t>
            </a:r>
            <a:r>
              <a:rPr lang="ru-RU" altLang="ko-KR" b="1" dirty="0" err="1" smtClean="0">
                <a:solidFill>
                  <a:schemeClr val="tx1"/>
                </a:solidFill>
                <a:hlinkClick r:id="rId5"/>
              </a:rPr>
              <a:t>Владимир_Мухин-Сави</a:t>
            </a:r>
            <a:endParaRPr lang="ru-RU" altLang="ko-KR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6"/>
              </a:rPr>
              <a:t>http://</a:t>
            </a:r>
            <a:r>
              <a:rPr lang="en-US" altLang="ko-KR" b="1" dirty="0" smtClean="0">
                <a:solidFill>
                  <a:schemeClr val="tx1"/>
                </a:solidFill>
                <a:hlinkClick r:id="rId6"/>
              </a:rPr>
              <a:t>nbmariel.ru/content/arhipov-genna</a:t>
            </a:r>
            <a:endParaRPr lang="ru-RU" altLang="ko-KR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7"/>
              </a:rPr>
              <a:t>https://mariuver.com/2012/02/12/umer-ivanov</a:t>
            </a:r>
            <a:r>
              <a:rPr lang="en-US" altLang="ko-KR" b="1" dirty="0" smtClean="0">
                <a:solidFill>
                  <a:schemeClr val="tx1"/>
                </a:solidFill>
                <a:hlinkClick r:id="rId7"/>
              </a:rPr>
              <a:t>/</a:t>
            </a:r>
            <a:endParaRPr lang="ru-RU" altLang="ko-KR" b="1" dirty="0" smtClean="0">
              <a:solidFill>
                <a:schemeClr val="tx1"/>
              </a:solidFill>
            </a:endParaRPr>
          </a:p>
          <a:p>
            <a:pPr lvl="0">
              <a:tabLst>
                <a:tab pos="452438" algn="l"/>
                <a:tab pos="1347788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hlinkClick r:id="rId8"/>
              </a:rPr>
              <a:t>http://mari-lab.ru/index.php/</a:t>
            </a:r>
            <a:r>
              <a:rPr lang="ru-RU" altLang="ko-KR" b="1" dirty="0" err="1" smtClean="0">
                <a:solidFill>
                  <a:schemeClr val="tx1"/>
                </a:solidFill>
                <a:hlinkClick r:id="rId8"/>
              </a:rPr>
              <a:t>Ким_Васин</a:t>
            </a:r>
            <a:r>
              <a:rPr lang="ru-RU" altLang="ko-KR" b="1" dirty="0" smtClean="0">
                <a:solidFill>
                  <a:schemeClr val="tx1"/>
                </a:solidFill>
              </a:rPr>
              <a:t>      </a:t>
            </a:r>
            <a:endParaRPr lang="en-US" altLang="ko-K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7504" y="129406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5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Источники</a:t>
            </a:r>
            <a:endParaRPr lang="en-US" altLang="ko-KR" sz="5400" b="1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1116</Words>
  <Application>Microsoft Office PowerPoint</Application>
  <PresentationFormat>Экран (4:3)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Office Theme</vt:lpstr>
      <vt:lpstr>Custom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Наука в Республике Марий Эл</vt:lpstr>
      <vt:lpstr> Деятели науки Марий Эл</vt:lpstr>
      <vt:lpstr> Деятели науки Марий Эл</vt:lpstr>
      <vt:lpstr> Деятели науки Марий Эл</vt:lpstr>
      <vt:lpstr> Деятели науки Марий Эл</vt:lpstr>
      <vt:lpstr> Деятели науки Марий Эл</vt:lpstr>
      <vt:lpstr> Деятели науки Марий Эл</vt:lpstr>
      <vt:lpstr> Деятели науки Марий Эл</vt:lpstr>
      <vt:lpstr>Слайд 16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ТЕХПРОМ</cp:lastModifiedBy>
  <cp:revision>108</cp:revision>
  <dcterms:created xsi:type="dcterms:W3CDTF">2014-04-01T16:35:38Z</dcterms:created>
  <dcterms:modified xsi:type="dcterms:W3CDTF">2021-02-08T17:36:19Z</dcterms:modified>
</cp:coreProperties>
</file>