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77" r:id="rId4"/>
    <p:sldId id="260" r:id="rId5"/>
    <p:sldId id="262" r:id="rId6"/>
    <p:sldId id="274" r:id="rId7"/>
    <p:sldId id="268" r:id="rId8"/>
    <p:sldId id="263" r:id="rId9"/>
    <p:sldId id="264" r:id="rId10"/>
    <p:sldId id="265" r:id="rId11"/>
    <p:sldId id="266" r:id="rId12"/>
    <p:sldId id="267" r:id="rId13"/>
    <p:sldId id="273" r:id="rId14"/>
    <p:sldId id="272" r:id="rId15"/>
    <p:sldId id="270" r:id="rId16"/>
    <p:sldId id="275" r:id="rId17"/>
    <p:sldId id="278" r:id="rId18"/>
    <p:sldId id="276" r:id="rId19"/>
    <p:sldId id="269" r:id="rId20"/>
    <p:sldId id="271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822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44ebd8cd3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44ebd8cd3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45811320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458113204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44ebd8cd3d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44ebd8cd3d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44ebd8cd3d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44ebd8cd3d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44ebd8cd3d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44ebd8cd3d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44ebd8cd3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44ebd8cd3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4ebd8cd3d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4ebd8cd3d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44ebd8cd3d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44ebd8cd3d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44ebd8cd3d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44ebd8cd3d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44ebd8cd3d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44ebd8cd3d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44ebd8cd3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44ebd8cd3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44ebd8cd3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44ebd8cd3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458113204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458113204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44ebd8cd3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44ebd8cd3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jpeg"/><Relationship Id="rId5" Type="http://schemas.openxmlformats.org/officeDocument/2006/relationships/image" Target="../media/image27.gif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hyperlink" Target="https://topdialog.ru/2021/10/18/do-svidaniya-imperator-mednyj-vsadnik-uhodit-na-restavracziyu-do-koncza-goda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ru.wikipedia.org/wiki/&#1052;&#1077;&#1076;&#1085;&#1099;&#1081;_&#1074;&#1089;&#1072;&#1076;&#1085;&#1080;&#1082;" TargetMode="External"/><Relationship Id="rId5" Type="http://schemas.openxmlformats.org/officeDocument/2006/relationships/hyperlink" Target="https://www.calend.ru/events/3044/" TargetMode="External"/><Relationship Id="rId4" Type="http://schemas.openxmlformats.org/officeDocument/2006/relationships/hyperlink" Target="https://peterburg.center/maps/mednyy-vsadnik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572000" y="1703042"/>
            <a:ext cx="45720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 dirty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16200000" scaled="1"/>
                  <a:tileRect/>
                </a:gradFill>
                <a:effectLst>
                  <a:glow rad="635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Медный </a:t>
            </a:r>
            <a:r>
              <a:rPr lang="ru" sz="7200" dirty="0" smtClean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16200000" scaled="1"/>
                  <a:tileRect/>
                </a:gradFill>
                <a:effectLst>
                  <a:glow rad="635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ru" sz="7200" dirty="0" smtClean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16200000" scaled="1"/>
                  <a:tileRect/>
                </a:gradFill>
                <a:effectLst>
                  <a:glow rad="635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" sz="7200" dirty="0" smtClean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16200000" scaled="1"/>
                  <a:tileRect/>
                </a:gradFill>
                <a:effectLst>
                  <a:glow rad="635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всадник</a:t>
            </a:r>
            <a:endParaRPr sz="7200" dirty="0">
              <a:ln w="12700" cmpd="sng">
                <a:solidFill>
                  <a:schemeClr val="tx1"/>
                </a:solidFill>
                <a:prstDash val="solid"/>
              </a:ln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16200000" scaled="1"/>
                <a:tileRect/>
              </a:gradFill>
              <a:effectLst>
                <a:glow rad="635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470312" y="0"/>
            <a:ext cx="5673687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240 лет со дня открытия памятника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4818" name="AutoShape 2" descr="https://prigorod.info/images/places/leningradskaya-oblast/pamyatniki-i-skul-ptury/pamyatnik-mednyy-vsadnik/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0" name="AutoShape 4" descr="https://prigorod.info/images/places/leningradskaya-oblast/pamyatniki-i-skul-ptury/pamyatnik-mednyy-vsadnik/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2" name="AutoShape 6" descr="https://prigorod.info/images/places/leningradskaya-oblast/pamyatniki-i-skul-ptury/pamyatnik-mednyy-vsadnik/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4" name="AutoShape 8" descr="2.jpg (1920×1080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krot.info/uploads/posts/2021-08/1629571540_28-krot-mobi-p-mednii-vsadnik-pamyatnik-mesta-krasivo-fot-36.jpg"/>
          <p:cNvPicPr>
            <a:picLocks noChangeAspect="1" noChangeArrowheads="1"/>
          </p:cNvPicPr>
          <p:nvPr/>
        </p:nvPicPr>
        <p:blipFill>
          <a:blip r:embed="rId3"/>
          <a:srcRect t="12802" b="2824"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</p:spPr>
      </p:pic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1743902" y="3701668"/>
            <a:ext cx="6617909" cy="1441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 Санкт-Петербурге на Сенатской площади установлен </a:t>
            </a:r>
            <a:r>
              <a:rPr lang="ru" b="1" dirty="0">
                <a:solidFill>
                  <a:schemeClr val="dk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памятник российскому императору Петру I Великому</a:t>
            </a:r>
            <a:r>
              <a:rPr lang="ru" dirty="0" smtClean="0">
                <a:solidFill>
                  <a:schemeClr val="dk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 smtClean="0">
                <a:solidFill>
                  <a:schemeClr val="dk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Он был открыт </a:t>
            </a:r>
            <a:r>
              <a:rPr lang="ru" b="1" dirty="0" smtClean="0">
                <a:solidFill>
                  <a:schemeClr val="dk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18 августа 1782 года</a:t>
            </a:r>
            <a:r>
              <a:rPr lang="ru" dirty="0" smtClean="0">
                <a:solidFill>
                  <a:schemeClr val="dk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</a:t>
            </a:r>
            <a:endParaRPr dirty="0">
              <a:solidFill>
                <a:schemeClr val="dk1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02087" y="196119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Как </a:t>
            </a:r>
            <a: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будто грома грохотанье –</a:t>
            </a:r>
            <a:b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Тяжело-звонкое скаканье</a:t>
            </a:r>
            <a:b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По потрясенной мостовой.</a:t>
            </a:r>
            <a:b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И, озарен луною бледной,</a:t>
            </a:r>
            <a:b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Простерши руку в вышине,</a:t>
            </a:r>
            <a:b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За ним несется Всадник Медный</a:t>
            </a:r>
            <a:b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</a:br>
            <a: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На звонко-скачущем коне</a:t>
            </a:r>
            <a: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...</a:t>
            </a:r>
          </a:p>
          <a:p>
            <a:pPr algn="r"/>
            <a:r>
              <a:rPr lang="ru-RU" sz="1800" i="1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А.С. Пушкин</a:t>
            </a:r>
            <a:endParaRPr lang="ru-RU" sz="1800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8" name="Picture 6" descr="http://valentin46.rasfokus.ru/images/photos/medium/d4f9c68a61bee6fa9e3303ad365dc4e4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986009" y="257326"/>
            <a:ext cx="6252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Место расположения </a:t>
            </a:r>
            <a:r>
              <a:rPr lang="ru-RU" sz="1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памятника</a:t>
            </a:r>
            <a:r>
              <a:rPr lang="en-US" sz="1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 </a:t>
            </a:r>
            <a:r>
              <a:rPr lang="ru-RU" sz="1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Петру </a:t>
            </a:r>
            <a:r>
              <a:rPr lang="en-US" sz="1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I </a:t>
            </a:r>
            <a:r>
              <a:rPr lang="ru-RU" sz="1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было </a:t>
            </a:r>
            <a:r>
              <a:rPr lang="ru-RU" sz="1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выбрано </a:t>
            </a:r>
            <a:r>
              <a:rPr lang="ru-RU" sz="1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неслучайно</a:t>
            </a:r>
            <a:r>
              <a:rPr lang="ru-RU" sz="1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. Рядом находятся основанное императором Адмиралтейство, а также здание главного законодательного органа </a:t>
            </a:r>
            <a:r>
              <a:rPr lang="ru-RU" sz="1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царской </a:t>
            </a:r>
            <a:r>
              <a:rPr lang="ru-RU" sz="1800" dirty="0" smtClean="0"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России – Сената. </a:t>
            </a:r>
            <a:endParaRPr lang="ru-RU" sz="1800" dirty="0"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8202" t="7668" r="8205" b="8698"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388819" y="392311"/>
            <a:ext cx="3147596" cy="2064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Памятник изготовлен из бронзы. </a:t>
            </a: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Название </a:t>
            </a:r>
            <a:r>
              <a:rPr lang="ru" b="1" dirty="0" smtClean="0">
                <a:solidFill>
                  <a:schemeClr val="dk1"/>
                </a:solidFill>
                <a:latin typeface="Candara" pitchFamily="34" charset="0"/>
              </a:rPr>
              <a:t>«Медный всадник» </a:t>
            </a: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закрепилось за ним благодаря одноименной поэме </a:t>
            </a:r>
            <a:r>
              <a:rPr lang="ru" b="1" dirty="0">
                <a:solidFill>
                  <a:schemeClr val="dk1"/>
                </a:solidFill>
                <a:latin typeface="Candara" pitchFamily="34" charset="0"/>
              </a:rPr>
              <a:t>А.С. </a:t>
            </a:r>
            <a:r>
              <a:rPr lang="ru" b="1" dirty="0" smtClean="0">
                <a:solidFill>
                  <a:schemeClr val="dk1"/>
                </a:solidFill>
                <a:latin typeface="Candara" pitchFamily="34" charset="0"/>
              </a:rPr>
              <a:t>Пушкина </a:t>
            </a:r>
            <a:r>
              <a:rPr lang="ru" dirty="0" smtClean="0">
                <a:solidFill>
                  <a:schemeClr val="dk1"/>
                </a:solidFill>
                <a:latin typeface="Candara" pitchFamily="34" charset="0"/>
              </a:rPr>
              <a:t>(1833).</a:t>
            </a:r>
            <a:endParaRPr lang="ru" dirty="0">
              <a:solidFill>
                <a:schemeClr val="dk1"/>
              </a:solidFill>
              <a:latin typeface="Candara" pitchFamily="34" charset="0"/>
            </a:endParaRPr>
          </a:p>
        </p:txBody>
      </p:sp>
      <p:pic>
        <p:nvPicPr>
          <p:cNvPr id="26626" name="Picture 2" descr="https://peterburg.center/sites/default/files/u4069/aleksandr_benua._illyustraciya_k_poeme_a._s._pushkin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677" y="410516"/>
            <a:ext cx="4341389" cy="35775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Google Shape;92;p19"/>
          <p:cNvSpPr txBox="1">
            <a:spLocks/>
          </p:cNvSpPr>
          <p:nvPr/>
        </p:nvSpPr>
        <p:spPr>
          <a:xfrm>
            <a:off x="4527931" y="4081309"/>
            <a:ext cx="3470313" cy="1062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  <a:tabLst/>
              <a:defRPr/>
            </a:pPr>
            <a:r>
              <a:rPr kumimoji="0" lang="ru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ndara" pitchFamily="34" charset="0"/>
                <a:ea typeface="Arial"/>
                <a:cs typeface="Arial"/>
                <a:sym typeface="Arial"/>
              </a:rPr>
              <a:t>Александр Бенуа Иллюстрация к поэме  А.С. Пушкина «Медный всадник»</a:t>
            </a:r>
            <a:endParaRPr kumimoji="0" lang="ru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ndara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/>
          <a:srcRect l="34344" t="4973" r="34214" b="5263"/>
          <a:stretch>
            <a:fillRect/>
          </a:stretch>
        </p:blipFill>
        <p:spPr bwMode="auto">
          <a:xfrm rot="21210010">
            <a:off x="2133895" y="2368625"/>
            <a:ext cx="1523707" cy="2445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31" name="Picture 7" descr="https://is2-ssl.mzstatic.com/image/thumb/Purple123/v4/a0/36/89/a0368930-76b6-3c1e-ea83-ef9102238646/source/256x256bb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5255" y="2478795"/>
            <a:ext cx="2137272" cy="2137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8202" t="7668" r="8205" b="8698"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Google Shape;90;p19"/>
          <p:cNvSpPr txBox="1">
            <a:spLocks noGrp="1"/>
          </p:cNvSpPr>
          <p:nvPr>
            <p:ph type="body" idx="1"/>
          </p:nvPr>
        </p:nvSpPr>
        <p:spPr>
          <a:xfrm>
            <a:off x="4131324" y="612346"/>
            <a:ext cx="4373697" cy="29240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Автор конной статуи Петра </a:t>
            </a:r>
            <a:r>
              <a:rPr lang="ru" dirty="0" smtClean="0">
                <a:solidFill>
                  <a:schemeClr val="dk1"/>
                </a:solidFill>
                <a:latin typeface="Candara" pitchFamily="34" charset="0"/>
              </a:rPr>
              <a:t>– французский скульптор </a:t>
            </a:r>
            <a:r>
              <a:rPr lang="ru" b="1" dirty="0">
                <a:solidFill>
                  <a:schemeClr val="dk1"/>
                </a:solidFill>
                <a:latin typeface="Candara" pitchFamily="34" charset="0"/>
              </a:rPr>
              <a:t>Этьен Фальконе </a:t>
            </a: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(1716 - 1791</a:t>
            </a:r>
            <a:r>
              <a:rPr lang="ru" dirty="0" smtClean="0">
                <a:solidFill>
                  <a:schemeClr val="dk1"/>
                </a:solidFill>
                <a:latin typeface="Candara" pitchFamily="34" charset="0"/>
              </a:rPr>
              <a:t>).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Обратиться именно к этому мастеру </a:t>
            </a: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Екатерине </a:t>
            </a:r>
            <a:r>
              <a:rPr lang="en-US" dirty="0" smtClean="0">
                <a:solidFill>
                  <a:schemeClr val="dk1"/>
                </a:solidFill>
                <a:latin typeface="Candara" pitchFamily="34" charset="0"/>
              </a:rPr>
              <a:t>II</a:t>
            </a: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 посоветовали профессора </a:t>
            </a: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Парижской академии живописи Дидро и Вольтер, вкусу которых российская императрица доверяла.</a:t>
            </a:r>
            <a:endParaRPr lang="ru" dirty="0">
              <a:solidFill>
                <a:schemeClr val="dk1"/>
              </a:solidFill>
              <a:latin typeface="Candara" pitchFamily="34" charset="0"/>
            </a:endParaRPr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262" y="766571"/>
            <a:ext cx="2875450" cy="35883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878085" y="3767768"/>
            <a:ext cx="2621868" cy="10621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400" dirty="0">
                <a:solidFill>
                  <a:schemeClr val="dk1"/>
                </a:solidFill>
                <a:latin typeface="Candara" pitchFamily="34" charset="0"/>
              </a:rPr>
              <a:t>Ж.-Б. </a:t>
            </a:r>
            <a:r>
              <a:rPr lang="ru" sz="1400" dirty="0">
                <a:solidFill>
                  <a:schemeClr val="dk1"/>
                </a:solidFill>
                <a:latin typeface="Candara" pitchFamily="34" charset="0"/>
              </a:rPr>
              <a:t>Лемуан Портрет Этьена Мориса Фальконе, </a:t>
            </a:r>
            <a:r>
              <a:rPr lang="ru" sz="1400" dirty="0" smtClean="0">
                <a:solidFill>
                  <a:schemeClr val="dk1"/>
                </a:solidFill>
                <a:latin typeface="Candara" pitchFamily="34" charset="0"/>
              </a:rPr>
              <a:t>1741</a:t>
            </a:r>
            <a:endParaRPr lang="ru" sz="1400" dirty="0">
              <a:solidFill>
                <a:schemeClr val="dk1"/>
              </a:solidFill>
              <a:latin typeface="Candara" pitchFamily="34" charset="0"/>
            </a:endParaRPr>
          </a:p>
        </p:txBody>
      </p:sp>
      <p:pic>
        <p:nvPicPr>
          <p:cNvPr id="22530" name="Picture 2" descr="https://rossaprimavera.ru/static/files/8191ae38d53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291"/>
          <a:stretch>
            <a:fillRect/>
          </a:stretch>
        </p:blipFill>
        <p:spPr bwMode="auto">
          <a:xfrm>
            <a:off x="5706738" y="2953604"/>
            <a:ext cx="3415234" cy="2189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peterburg.center/sites/default/files/u4069/mednyy_vsadnik_skulptura_20_veka_v_rossii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 t="6065" r="218" b="10942"/>
          <a:stretch>
            <a:fillRect/>
          </a:stretch>
        </p:blipFill>
        <p:spPr bwMode="auto">
          <a:xfrm>
            <a:off x="-17553" y="0"/>
            <a:ext cx="9161553" cy="5143500"/>
          </a:xfrm>
          <a:prstGeom prst="rect">
            <a:avLst/>
          </a:prstGeom>
          <a:noFill/>
        </p:spPr>
      </p:pic>
      <p:sp>
        <p:nvSpPr>
          <p:cNvPr id="90" name="Google Shape;90;p19"/>
          <p:cNvSpPr txBox="1">
            <a:spLocks noGrp="1"/>
          </p:cNvSpPr>
          <p:nvPr>
            <p:ph type="body" idx="1"/>
          </p:nvPr>
        </p:nvSpPr>
        <p:spPr>
          <a:xfrm>
            <a:off x="132202" y="429657"/>
            <a:ext cx="3624549" cy="21152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Скульптор провел в России 12 лет. Работы по созданию памятника начались в октябре 1766 года. </a:t>
            </a:r>
            <a:endParaRPr lang="ru" dirty="0" smtClean="0">
              <a:solidFill>
                <a:schemeClr val="dk1"/>
              </a:solidFill>
              <a:latin typeface="Candara" pitchFamily="34" charset="0"/>
            </a:endParaRPr>
          </a:p>
        </p:txBody>
      </p:sp>
      <p:sp>
        <p:nvSpPr>
          <p:cNvPr id="7" name="Google Shape;90;p19"/>
          <p:cNvSpPr txBox="1">
            <a:spLocks/>
          </p:cNvSpPr>
          <p:nvPr/>
        </p:nvSpPr>
        <p:spPr>
          <a:xfrm>
            <a:off x="5596568" y="434242"/>
            <a:ext cx="3547431" cy="2604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ndara" pitchFamily="34" charset="0"/>
                <a:ea typeface="Arial"/>
                <a:cs typeface="Arial"/>
                <a:sym typeface="Arial"/>
              </a:rPr>
              <a:t>В 1778 году Фальконе был вынужден покинуть Россию. Уезжая, он забрал с собой все чертежи и технические расчёты. На открытии памятника 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ndara" pitchFamily="34" charset="0"/>
                <a:ea typeface="Arial"/>
                <a:cs typeface="Arial"/>
                <a:sym typeface="Arial"/>
              </a:rPr>
              <a:t>               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ndara" pitchFamily="34" charset="0"/>
                <a:ea typeface="Arial"/>
                <a:cs typeface="Arial"/>
                <a:sym typeface="Arial"/>
              </a:rPr>
              <a:t>он не присутствовал.</a:t>
            </a:r>
            <a:endParaRPr kumimoji="0" lang="ru" sz="18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ndara" pitchFamily="3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>
            <a:spLocks noGrp="1"/>
          </p:cNvSpPr>
          <p:nvPr>
            <p:ph type="body" idx="1"/>
          </p:nvPr>
        </p:nvSpPr>
        <p:spPr>
          <a:xfrm>
            <a:off x="4050327" y="636142"/>
            <a:ext cx="4465711" cy="167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Фальконе представил царя как «созидателя, законодателя и благодетеля своей страны», который «простирает десницу над объезжаемой им страной».</a:t>
            </a:r>
            <a:endParaRPr dirty="0">
              <a:solidFill>
                <a:schemeClr val="dk1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 l="8202" t="7668" r="8205" b="8698"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716097" y="225857"/>
            <a:ext cx="4748269" cy="12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Голову Петра лепила ученица Э. </a:t>
            </a: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Фальконе, </a:t>
            </a:r>
            <a:r>
              <a:rPr lang="ru" b="1" dirty="0">
                <a:solidFill>
                  <a:schemeClr val="dk1"/>
                </a:solidFill>
                <a:latin typeface="Candara" pitchFamily="34" charset="0"/>
              </a:rPr>
              <a:t>Мари-Анна Колло</a:t>
            </a: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 (1748 - 1821</a:t>
            </a:r>
            <a:r>
              <a:rPr lang="ru" dirty="0" smtClean="0">
                <a:solidFill>
                  <a:schemeClr val="dk1"/>
                </a:solidFill>
                <a:latin typeface="Candara" pitchFamily="34" charset="0"/>
              </a:rPr>
              <a:t>).</a:t>
            </a:r>
          </a:p>
          <a:p>
            <a:pPr marL="0" lvl="0" indent="0" algn="l" rtl="0">
              <a:spcBef>
                <a:spcPts val="100"/>
              </a:spcBef>
              <a:spcAft>
                <a:spcPts val="120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3365495" y="4004621"/>
            <a:ext cx="2153956" cy="7877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400" dirty="0">
                <a:solidFill>
                  <a:schemeClr val="dk1"/>
                </a:solidFill>
                <a:latin typeface="Candara" pitchFamily="34" charset="0"/>
              </a:rPr>
              <a:t>П.Э. </a:t>
            </a:r>
            <a:r>
              <a:rPr lang="ru" sz="1400" dirty="0">
                <a:solidFill>
                  <a:schemeClr val="dk1"/>
                </a:solidFill>
                <a:latin typeface="Candara" pitchFamily="34" charset="0"/>
              </a:rPr>
              <a:t>Фальконе Портрет Мари-Анны Колло, </a:t>
            </a:r>
            <a:r>
              <a:rPr lang="ru" sz="1400" dirty="0" smtClean="0">
                <a:solidFill>
                  <a:schemeClr val="dk1"/>
                </a:solidFill>
                <a:latin typeface="Candara" pitchFamily="34" charset="0"/>
              </a:rPr>
              <a:t>1773</a:t>
            </a:r>
            <a:endParaRPr lang="ru" sz="1400" dirty="0">
              <a:solidFill>
                <a:schemeClr val="dk1"/>
              </a:solidFill>
              <a:latin typeface="Candara" pitchFamily="34" charset="0"/>
            </a:endParaRPr>
          </a:p>
        </p:txBody>
      </p:sp>
      <p:pic>
        <p:nvPicPr>
          <p:cNvPr id="99" name="Google Shape;99;p20"/>
          <p:cNvPicPr preferRelativeResize="0"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690592" y="1391830"/>
            <a:ext cx="2892226" cy="337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4640" y="470833"/>
            <a:ext cx="2573600" cy="4227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1" name="Google Shape;101;p20"/>
          <p:cNvSpPr txBox="1">
            <a:spLocks noGrp="1"/>
          </p:cNvSpPr>
          <p:nvPr>
            <p:ph type="body" idx="1"/>
          </p:nvPr>
        </p:nvSpPr>
        <p:spPr>
          <a:xfrm>
            <a:off x="3712681" y="1373455"/>
            <a:ext cx="2292236" cy="12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400" dirty="0">
                <a:solidFill>
                  <a:schemeClr val="dk1"/>
                </a:solidFill>
                <a:latin typeface="Candara" pitchFamily="34" charset="0"/>
              </a:rPr>
              <a:t>Гипсовый эскиз головы «Медного всадника»). </a:t>
            </a:r>
            <a:r>
              <a:rPr lang="ru" sz="1400" dirty="0">
                <a:solidFill>
                  <a:schemeClr val="dk1"/>
                </a:solidFill>
                <a:latin typeface="Candara" pitchFamily="34" charset="0"/>
              </a:rPr>
              <a:t>1768—1770 гг</a:t>
            </a:r>
            <a:r>
              <a:rPr lang="ru" sz="1400" dirty="0" smtClean="0">
                <a:solidFill>
                  <a:schemeClr val="dk1"/>
                </a:solidFill>
                <a:latin typeface="Candara" pitchFamily="34" charset="0"/>
              </a:rPr>
              <a:t>.</a:t>
            </a:r>
            <a:endParaRPr lang="ru" sz="1400" dirty="0">
              <a:solidFill>
                <a:schemeClr val="dk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www.spb-guide.ru/img/12817/mednyj-vsadnik-razdavlennaya-zmeya-simvoliziruet-vrazhdebnye-116755big.jpg"/>
          <p:cNvPicPr>
            <a:picLocks noChangeAspect="1" noChangeArrowheads="1"/>
          </p:cNvPicPr>
          <p:nvPr/>
        </p:nvPicPr>
        <p:blipFill>
          <a:blip r:embed="rId3"/>
          <a:srcRect t="15604"/>
          <a:stretch>
            <a:fillRect/>
          </a:stretch>
        </p:blipFill>
        <p:spPr bwMode="auto">
          <a:xfrm>
            <a:off x="0" y="0"/>
            <a:ext cx="9144000" cy="5143501"/>
          </a:xfrm>
          <a:prstGeom prst="rect">
            <a:avLst/>
          </a:prstGeom>
          <a:noFill/>
        </p:spPr>
      </p:pic>
      <p:sp>
        <p:nvSpPr>
          <p:cNvPr id="106" name="Google Shape;106;p21"/>
          <p:cNvSpPr txBox="1">
            <a:spLocks noGrp="1"/>
          </p:cNvSpPr>
          <p:nvPr>
            <p:ph type="body" idx="1"/>
          </p:nvPr>
        </p:nvSpPr>
        <p:spPr>
          <a:xfrm>
            <a:off x="5034826" y="270823"/>
            <a:ext cx="3558332" cy="12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Змею вылепил скульптор </a:t>
            </a:r>
            <a:r>
              <a:rPr lang="ru" b="1" dirty="0">
                <a:solidFill>
                  <a:schemeClr val="dk1"/>
                </a:solidFill>
                <a:latin typeface="Candara" pitchFamily="34" charset="0"/>
              </a:rPr>
              <a:t>Фёдор Гордеевич Гордеев</a:t>
            </a: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 (1746—1810) по замыслу Фальконе.</a:t>
            </a:r>
            <a:endParaRPr dirty="0">
              <a:solidFill>
                <a:srgbClr val="202122"/>
              </a:solidFill>
              <a:highlight>
                <a:srgbClr val="FFFFFF"/>
              </a:highlight>
              <a:latin typeface="Candara" pitchFamily="34" charset="0"/>
            </a:endParaRPr>
          </a:p>
          <a:p>
            <a:pPr marL="0" lvl="0" indent="0" algn="l" rtl="0">
              <a:spcBef>
                <a:spcPts val="100"/>
              </a:spcBef>
              <a:spcAft>
                <a:spcPts val="1200"/>
              </a:spcAft>
              <a:buNone/>
            </a:pPr>
            <a:endParaRPr dirty="0">
              <a:solidFill>
                <a:schemeClr val="dk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8202" t="7668" r="8205" b="8698"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242371" y="270825"/>
            <a:ext cx="8769427" cy="6545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Отливка статуи выполнена под руководством мастера </a:t>
            </a:r>
            <a:r>
              <a:rPr lang="ru" b="1" dirty="0">
                <a:solidFill>
                  <a:schemeClr val="dk1"/>
                </a:solidFill>
                <a:latin typeface="Candara" pitchFamily="34" charset="0"/>
              </a:rPr>
              <a:t>Емельяна Хайлова</a:t>
            </a: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 в 1778 году.</a:t>
            </a:r>
            <a:endParaRPr dirty="0">
              <a:solidFill>
                <a:srgbClr val="202122"/>
              </a:solidFill>
              <a:highlight>
                <a:srgbClr val="FFFFFF"/>
              </a:highlight>
              <a:latin typeface="Candara" pitchFamily="34" charset="0"/>
            </a:endParaRPr>
          </a:p>
          <a:p>
            <a:pPr marL="0" lvl="0" indent="0" algn="l" rtl="0">
              <a:spcBef>
                <a:spcPts val="100"/>
              </a:spcBef>
              <a:spcAft>
                <a:spcPts val="1200"/>
              </a:spcAft>
              <a:buNone/>
            </a:pPr>
            <a:endParaRPr dirty="0">
              <a:solidFill>
                <a:schemeClr val="dk1"/>
              </a:solidFill>
              <a:latin typeface="Candara" pitchFamily="34" charset="0"/>
            </a:endParaRPr>
          </a:p>
        </p:txBody>
      </p:sp>
      <p:pic>
        <p:nvPicPr>
          <p:cNvPr id="16386" name="Picture 2" descr="https://peterburg.center/sites/default/files/u4069/13-_derznoveniyu_podob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61830" y="1083495"/>
            <a:ext cx="4131963" cy="3499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Google Shape;98;p20"/>
          <p:cNvSpPr txBox="1">
            <a:spLocks/>
          </p:cNvSpPr>
          <p:nvPr/>
        </p:nvSpPr>
        <p:spPr>
          <a:xfrm>
            <a:off x="677377" y="3685133"/>
            <a:ext cx="3685301" cy="78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  <a:tabLst/>
              <a:defRPr/>
            </a:pPr>
            <a:r>
              <a:rPr kumimoji="0" lang="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ndara" pitchFamily="34" charset="0"/>
                <a:ea typeface="Arial"/>
                <a:cs typeface="Arial"/>
                <a:sym typeface="Arial"/>
              </a:rPr>
              <a:t>Иллюстрация художника Р. Яхнина к роману А. Вересова «Дерзновению подобно»</a:t>
            </a:r>
            <a:endParaRPr kumimoji="0" lang="ru" sz="14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ndara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9914" y="1279449"/>
            <a:ext cx="40707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solidFill>
                  <a:schemeClr val="dk1"/>
                </a:solidFill>
                <a:latin typeface="Candara" pitchFamily="34" charset="0"/>
              </a:rPr>
              <a:t>По легенде, во время работы лопнула труба, по которой заливалась бронза, и только благодаря стараниям мастера Емельяна </a:t>
            </a:r>
            <a:r>
              <a:rPr lang="ru-RU" sz="1800" dirty="0" err="1" smtClean="0">
                <a:solidFill>
                  <a:schemeClr val="dk1"/>
                </a:solidFill>
                <a:latin typeface="Candara" pitchFamily="34" charset="0"/>
              </a:rPr>
              <a:t>Хайлова</a:t>
            </a:r>
            <a:r>
              <a:rPr lang="ru-RU" sz="1800" dirty="0" smtClean="0">
                <a:solidFill>
                  <a:schemeClr val="dk1"/>
                </a:solidFill>
                <a:latin typeface="Candara" pitchFamily="34" charset="0"/>
              </a:rPr>
              <a:t> удалось спасти нижнюю часть </a:t>
            </a:r>
            <a:r>
              <a:rPr lang="ru-RU" sz="1800" dirty="0" smtClean="0">
                <a:solidFill>
                  <a:schemeClr val="dk1"/>
                </a:solidFill>
                <a:latin typeface="Candara" pitchFamily="34" charset="0"/>
              </a:rPr>
              <a:t>памятника.</a:t>
            </a:r>
            <a:endParaRPr lang="ru-RU" sz="1800" dirty="0">
              <a:solidFill>
                <a:schemeClr val="dk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 l="8202" t="7668" r="8205" b="8698"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" name="Google Shape;116;p23"/>
          <p:cNvSpPr txBox="1">
            <a:spLocks noGrp="1"/>
          </p:cNvSpPr>
          <p:nvPr>
            <p:ph type="body" idx="1"/>
          </p:nvPr>
        </p:nvSpPr>
        <p:spPr>
          <a:xfrm>
            <a:off x="3767886" y="612345"/>
            <a:ext cx="4186291" cy="1524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Архитектор </a:t>
            </a:r>
            <a:r>
              <a:rPr lang="ru" b="1" dirty="0">
                <a:solidFill>
                  <a:schemeClr val="dk1"/>
                </a:solidFill>
                <a:latin typeface="Candara" pitchFamily="34" charset="0"/>
              </a:rPr>
              <a:t>Юрий Матвеевич Фельтен</a:t>
            </a: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 (1730 - 1801</a:t>
            </a:r>
            <a:r>
              <a:rPr lang="ru" dirty="0" smtClean="0">
                <a:solidFill>
                  <a:schemeClr val="dk1"/>
                </a:solidFill>
                <a:latin typeface="Candara" pitchFamily="34" charset="0"/>
              </a:rPr>
              <a:t>). Он руководил работами по завершению памятника после отъезда Фальконе.</a:t>
            </a:r>
          </a:p>
          <a:p>
            <a:pPr marL="0" lvl="0" indent="0" algn="l" rtl="0">
              <a:spcBef>
                <a:spcPts val="100"/>
              </a:spcBef>
              <a:spcAft>
                <a:spcPts val="120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117" name="Google Shape;11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187" y="817580"/>
            <a:ext cx="2747194" cy="3534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Google Shape;85;p18"/>
          <p:cNvPicPr preferRelativeResize="0"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5332164" y="1410159"/>
            <a:ext cx="3811836" cy="3733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8202" t="7668" r="8205" b="8698"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1024569" y="248791"/>
            <a:ext cx="7633080" cy="9410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Для пьедестала памятника из окрестностей </a:t>
            </a:r>
            <a:r>
              <a:rPr lang="ru" dirty="0" smtClean="0">
                <a:solidFill>
                  <a:schemeClr val="dk1"/>
                </a:solidFill>
                <a:latin typeface="Candara" pitchFamily="34" charset="0"/>
              </a:rPr>
              <a:t>Конной Лахты 7 октября </a:t>
            </a: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1770 года был доставлен гигантский гранитный валун </a:t>
            </a:r>
            <a:r>
              <a:rPr lang="ru" b="1" dirty="0">
                <a:solidFill>
                  <a:schemeClr val="dk1"/>
                </a:solidFill>
                <a:latin typeface="Candara" pitchFamily="34" charset="0"/>
              </a:rPr>
              <a:t>«Гром-камень</a:t>
            </a:r>
            <a:r>
              <a:rPr lang="ru" b="1" dirty="0" smtClean="0">
                <a:solidFill>
                  <a:schemeClr val="dk1"/>
                </a:solidFill>
                <a:latin typeface="Candara" pitchFamily="34" charset="0"/>
              </a:rPr>
              <a:t>»</a:t>
            </a:r>
            <a:r>
              <a:rPr lang="ru" dirty="0" smtClean="0">
                <a:solidFill>
                  <a:schemeClr val="dk1"/>
                </a:solidFill>
                <a:latin typeface="Candara" pitchFamily="34" charset="0"/>
              </a:rPr>
              <a:t>. </a:t>
            </a:r>
            <a:endParaRPr lang="ru-RU" dirty="0" smtClean="0">
              <a:solidFill>
                <a:schemeClr val="dk1"/>
              </a:solidFill>
              <a:latin typeface="Candara" pitchFamily="34" charset="0"/>
            </a:endParaRPr>
          </a:p>
          <a:p>
            <a:pPr marL="0" lvl="0" indent="0" algn="l" rtl="0">
              <a:spcBef>
                <a:spcPts val="100"/>
              </a:spcBef>
              <a:spcAft>
                <a:spcPts val="120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123" name="Google Shape;12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788" y="1553378"/>
            <a:ext cx="4726751" cy="27321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4" name="Google Shape;124;p24"/>
          <p:cNvSpPr txBox="1"/>
          <p:nvPr/>
        </p:nvSpPr>
        <p:spPr>
          <a:xfrm>
            <a:off x="2897438" y="4473228"/>
            <a:ext cx="4650716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chemeClr val="dk1"/>
                </a:solidFill>
                <a:latin typeface="Candara" pitchFamily="34" charset="0"/>
              </a:rPr>
              <a:t>Транспортировка и выгрузка </a:t>
            </a: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«Гром-камня</a:t>
            </a:r>
            <a:r>
              <a:rPr lang="ru" dirty="0" smtClean="0">
                <a:solidFill>
                  <a:schemeClr val="dk1"/>
                </a:solidFill>
                <a:latin typeface="Candara" pitchFamily="34" charset="0"/>
              </a:rPr>
              <a:t>»</a:t>
            </a:r>
            <a:endParaRPr lang="ru" dirty="0">
              <a:solidFill>
                <a:schemeClr val="dk1"/>
              </a:solidFill>
              <a:latin typeface="Candara" pitchFamily="34" charset="0"/>
            </a:endParaRPr>
          </a:p>
        </p:txBody>
      </p:sp>
      <p:pic>
        <p:nvPicPr>
          <p:cNvPr id="12290" name="Picture 2" descr="https://peterburg.center/sites/default/files/u4069/0-vygruzka_grom-kamnya_na_isaakievskiy_bere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45725" y="1544847"/>
            <a:ext cx="3871223" cy="27407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https://vse-pro-kur.ru/wp-content/uploads/a/6/4/a64aed9bca1344baa9e45895279cf9b7.jpeg"/>
          <p:cNvPicPr>
            <a:picLocks noChangeAspect="1" noChangeArrowheads="1"/>
          </p:cNvPicPr>
          <p:nvPr/>
        </p:nvPicPr>
        <p:blipFill>
          <a:blip r:embed="rId2"/>
          <a:srcRect t="1928"/>
          <a:stretch>
            <a:fillRect/>
          </a:stretch>
        </p:blipFill>
        <p:spPr bwMode="auto">
          <a:xfrm>
            <a:off x="0" y="0"/>
            <a:ext cx="9144000" cy="5156446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9834" y="22034"/>
            <a:ext cx="8457727" cy="15313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Постамент в виде огромной скалы – символ трудностей, преодолённых Петром I. Громадный гранитный пьедестал является одновременно и вершиной горы – знак покорения препятствий на пути, и вздымающейся морской волной – символом многочисленных морских побед Петра Великого.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uxoboi.com.ua/pic/product_foto/prodfoto3971.jpg"/>
          <p:cNvPicPr>
            <a:picLocks noChangeAspect="1" noChangeArrowheads="1"/>
          </p:cNvPicPr>
          <p:nvPr/>
        </p:nvPicPr>
        <p:blipFill>
          <a:blip r:embed="rId3"/>
          <a:srcRect t="4489" b="5293"/>
          <a:stretch>
            <a:fillRect/>
          </a:stretch>
        </p:blipFill>
        <p:spPr bwMode="auto">
          <a:xfrm>
            <a:off x="604985" y="0"/>
            <a:ext cx="8539015" cy="5143500"/>
          </a:xfrm>
          <a:prstGeom prst="rect">
            <a:avLst/>
          </a:prstGeom>
          <a:noFill/>
        </p:spPr>
      </p:pic>
      <p:pic>
        <p:nvPicPr>
          <p:cNvPr id="5" name="Picture 2" descr="https://luxoboi.com.ua/pic/product_foto/prodfoto3971.jpg"/>
          <p:cNvPicPr>
            <a:picLocks noChangeAspect="1" noChangeArrowheads="1"/>
          </p:cNvPicPr>
          <p:nvPr/>
        </p:nvPicPr>
        <p:blipFill>
          <a:blip r:embed="rId3"/>
          <a:srcRect l="1677" t="4489" b="5293"/>
          <a:stretch>
            <a:fillRect/>
          </a:stretch>
        </p:blipFill>
        <p:spPr bwMode="auto">
          <a:xfrm>
            <a:off x="0" y="0"/>
            <a:ext cx="8395796" cy="5143500"/>
          </a:xfrm>
          <a:prstGeom prst="rect">
            <a:avLst/>
          </a:prstGeom>
          <a:noFill/>
        </p:spPr>
      </p:pic>
      <p:sp>
        <p:nvSpPr>
          <p:cNvPr id="141" name="Google Shape;141;p27"/>
          <p:cNvSpPr txBox="1">
            <a:spLocks noGrp="1"/>
          </p:cNvSpPr>
          <p:nvPr>
            <p:ph type="body" idx="1"/>
          </p:nvPr>
        </p:nvSpPr>
        <p:spPr>
          <a:xfrm>
            <a:off x="5618604" y="159097"/>
            <a:ext cx="3426246" cy="2275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На </a:t>
            </a: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постаменте начертано</a:t>
            </a: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: </a:t>
            </a:r>
            <a:r>
              <a:rPr lang="ru-RU" b="1" i="1" dirty="0" smtClean="0">
                <a:solidFill>
                  <a:schemeClr val="dk1"/>
                </a:solidFill>
                <a:latin typeface="Candara" pitchFamily="34" charset="0"/>
              </a:rPr>
              <a:t>«</a:t>
            </a:r>
            <a:r>
              <a:rPr lang="ru-RU" b="1" i="1" dirty="0" smtClean="0">
                <a:solidFill>
                  <a:schemeClr val="dk1"/>
                </a:solidFill>
                <a:latin typeface="Candara" pitchFamily="34" charset="0"/>
              </a:rPr>
              <a:t>ПЕТРУ первому ЕКАТЕРИНА вторая</a:t>
            </a:r>
            <a:r>
              <a:rPr lang="ru-RU" b="1" i="1" dirty="0" smtClean="0">
                <a:solidFill>
                  <a:schemeClr val="dk1"/>
                </a:solidFill>
                <a:latin typeface="Candara" pitchFamily="34" charset="0"/>
              </a:rPr>
              <a:t>»</a:t>
            </a: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.</a:t>
            </a: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 </a:t>
            </a: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С </a:t>
            </a: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другой стороны памятника надпись приведена на латыни: </a:t>
            </a:r>
            <a:r>
              <a:rPr lang="ru-RU" b="1" i="1" dirty="0" smtClean="0">
                <a:solidFill>
                  <a:schemeClr val="dk1"/>
                </a:solidFill>
                <a:latin typeface="Candara" pitchFamily="34" charset="0"/>
              </a:rPr>
              <a:t>«PETRO </a:t>
            </a:r>
            <a:r>
              <a:rPr lang="ru-RU" b="1" i="1" dirty="0" err="1" smtClean="0">
                <a:solidFill>
                  <a:schemeClr val="dk1"/>
                </a:solidFill>
                <a:latin typeface="Candara" pitchFamily="34" charset="0"/>
              </a:rPr>
              <a:t>primo</a:t>
            </a:r>
            <a:r>
              <a:rPr lang="ru-RU" b="1" i="1" dirty="0" smtClean="0">
                <a:solidFill>
                  <a:schemeClr val="dk1"/>
                </a:solidFill>
                <a:latin typeface="Candara" pitchFamily="34" charset="0"/>
              </a:rPr>
              <a:t> CATHARINA </a:t>
            </a:r>
            <a:r>
              <a:rPr lang="ru-RU" b="1" i="1" dirty="0" err="1" smtClean="0">
                <a:solidFill>
                  <a:schemeClr val="dk1"/>
                </a:solidFill>
                <a:latin typeface="Candara" pitchFamily="34" charset="0"/>
              </a:rPr>
              <a:t>secunda</a:t>
            </a:r>
            <a:r>
              <a:rPr lang="ru-RU" b="1" i="1" dirty="0" smtClean="0">
                <a:solidFill>
                  <a:schemeClr val="dk1"/>
                </a:solidFill>
                <a:latin typeface="Candara" pitchFamily="34" charset="0"/>
              </a:rPr>
              <a:t>»</a:t>
            </a:r>
            <a:r>
              <a:rPr lang="ru-RU" dirty="0" smtClean="0">
                <a:solidFill>
                  <a:schemeClr val="dk1"/>
                </a:solidFill>
                <a:latin typeface="Candara" pitchFamily="34" charset="0"/>
              </a:rPr>
              <a:t>.</a:t>
            </a:r>
            <a:endParaRPr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8202" t="7668" r="8205" b="8698"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" name="Google Shape;141;p27"/>
          <p:cNvSpPr txBox="1">
            <a:spLocks noGrp="1"/>
          </p:cNvSpPr>
          <p:nvPr>
            <p:ph type="body" idx="1"/>
          </p:nvPr>
        </p:nvSpPr>
        <p:spPr>
          <a:xfrm>
            <a:off x="1097135" y="291300"/>
            <a:ext cx="6890100" cy="5459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Памятник был торжественно открыт </a:t>
            </a:r>
            <a:r>
              <a:rPr lang="ru" b="1" dirty="0">
                <a:solidFill>
                  <a:schemeClr val="dk1"/>
                </a:solidFill>
                <a:latin typeface="Candara" pitchFamily="34" charset="0"/>
              </a:rPr>
              <a:t>18 августа 1782 года</a:t>
            </a:r>
            <a:r>
              <a:rPr lang="ru" dirty="0">
                <a:solidFill>
                  <a:schemeClr val="dk1"/>
                </a:solidFill>
                <a:latin typeface="Candara" pitchFamily="34" charset="0"/>
              </a:rPr>
              <a:t>.</a:t>
            </a:r>
            <a:endParaRPr dirty="0">
              <a:latin typeface="Candara" pitchFamily="34" charset="0"/>
            </a:endParaRPr>
          </a:p>
        </p:txBody>
      </p:sp>
      <p:pic>
        <p:nvPicPr>
          <p:cNvPr id="6146" name="Picture 2" descr="https://upload.wikimedia.org/wikipedia/commons/5/53/Bronze_Horseman_unveilin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04758" y="999930"/>
            <a:ext cx="5865517" cy="3723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" y="2872001"/>
            <a:ext cx="27211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latin typeface="Candara" pitchFamily="34" charset="0"/>
              </a:rPr>
              <a:t>Открытие монумента Петру Великому. Гравюра А. К. Мельникова с рисунка А. П. Давыдова, 1782</a:t>
            </a:r>
            <a:endParaRPr lang="ru-RU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s://peterburg.center/sites/default/files/u4069/mednii-vsadnik_history8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t="14990" b="9745"/>
          <a:stretch>
            <a:fillRect/>
          </a:stretch>
        </p:blipFill>
        <p:spPr bwMode="auto">
          <a:xfrm>
            <a:off x="0" y="-224"/>
            <a:ext cx="9144000" cy="514372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913524" y="407625"/>
            <a:ext cx="42084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solidFill>
                  <a:schemeClr val="dk1"/>
                </a:solidFill>
                <a:latin typeface="Candara" pitchFamily="34" charset="0"/>
              </a:rPr>
              <a:t>В </a:t>
            </a:r>
            <a:r>
              <a:rPr lang="ru-RU" sz="1800" dirty="0" smtClean="0">
                <a:solidFill>
                  <a:schemeClr val="dk1"/>
                </a:solidFill>
                <a:latin typeface="Candara" pitchFamily="34" charset="0"/>
              </a:rPr>
              <a:t>годы Великой Отечественной войны «Медного всадника» </a:t>
            </a:r>
            <a:r>
              <a:rPr lang="ru-RU" sz="1800" dirty="0" smtClean="0">
                <a:solidFill>
                  <a:schemeClr val="dk1"/>
                </a:solidFill>
                <a:latin typeface="Candara" pitchFamily="34" charset="0"/>
              </a:rPr>
              <a:t>укрыли бревнами и досками, </a:t>
            </a:r>
            <a:r>
              <a:rPr lang="ru-RU" sz="1800" dirty="0" smtClean="0">
                <a:solidFill>
                  <a:schemeClr val="dk1"/>
                </a:solidFill>
                <a:latin typeface="Candara" pitchFamily="34" charset="0"/>
              </a:rPr>
              <a:t>мешками </a:t>
            </a:r>
            <a:r>
              <a:rPr lang="ru-RU" sz="1800" dirty="0" smtClean="0">
                <a:solidFill>
                  <a:schemeClr val="dk1"/>
                </a:solidFill>
                <a:latin typeface="Candara" pitchFamily="34" charset="0"/>
              </a:rPr>
              <a:t>с песком. </a:t>
            </a:r>
            <a:r>
              <a:rPr lang="ru-RU" sz="1800" dirty="0" smtClean="0">
                <a:solidFill>
                  <a:schemeClr val="dk1"/>
                </a:solidFill>
                <a:latin typeface="Candara" pitchFamily="34" charset="0"/>
              </a:rPr>
              <a:t>Постамент засыпали грунтом.</a:t>
            </a:r>
            <a:r>
              <a:rPr lang="ru-RU" sz="1800" dirty="0" smtClean="0">
                <a:latin typeface="Candara" pitchFamily="34" charset="0"/>
              </a:rPr>
              <a:t/>
            </a:r>
            <a:br>
              <a:rPr lang="ru-RU" sz="1800" dirty="0" smtClean="0">
                <a:latin typeface="Candara" pitchFamily="34" charset="0"/>
              </a:rPr>
            </a:br>
            <a:endParaRPr lang="ru-RU" sz="18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s://topdialog.ru/wp-content/uploads/2021/10/is_i63f4004.jpg"/>
          <p:cNvPicPr>
            <a:picLocks noChangeAspect="1" noChangeArrowheads="1"/>
          </p:cNvPicPr>
          <p:nvPr/>
        </p:nvPicPr>
        <p:blipFill>
          <a:blip r:embed="rId2"/>
          <a:srcRect t="2710" b="12929"/>
          <a:stretch>
            <a:fillRect/>
          </a:stretch>
        </p:blipFill>
        <p:spPr bwMode="auto">
          <a:xfrm>
            <a:off x="0" y="0"/>
            <a:ext cx="9147812" cy="51435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80930" y="172868"/>
            <a:ext cx="49520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Candara" pitchFamily="34" charset="0"/>
              </a:rPr>
              <a:t>К</a:t>
            </a:r>
            <a:r>
              <a:rPr lang="ru-RU" sz="1800" dirty="0" smtClean="0">
                <a:solidFill>
                  <a:schemeClr val="tx1"/>
                </a:solidFill>
                <a:latin typeface="Candara" pitchFamily="34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Candara" pitchFamily="34" charset="0"/>
              </a:rPr>
              <a:t>350-летию со дня рождения первого российского императора, которое </a:t>
            </a:r>
            <a:r>
              <a:rPr lang="ru-RU" sz="1800" dirty="0" smtClean="0">
                <a:solidFill>
                  <a:schemeClr val="tx1"/>
                </a:solidFill>
                <a:latin typeface="Candara" pitchFamily="34" charset="0"/>
              </a:rPr>
              <a:t>отмечалось </a:t>
            </a:r>
            <a:r>
              <a:rPr lang="ru-RU" sz="1800" dirty="0" smtClean="0">
                <a:solidFill>
                  <a:schemeClr val="tx1"/>
                </a:solidFill>
                <a:latin typeface="Candara" pitchFamily="34" charset="0"/>
              </a:rPr>
              <a:t>в 2022 </a:t>
            </a:r>
            <a:r>
              <a:rPr lang="ru-RU" sz="1800" dirty="0" smtClean="0">
                <a:solidFill>
                  <a:schemeClr val="tx1"/>
                </a:solidFill>
                <a:latin typeface="Candara" pitchFamily="34" charset="0"/>
              </a:rPr>
              <a:t>году, проведена масштабная реставрация «Медного всадника».</a:t>
            </a:r>
            <a:endParaRPr lang="ru-RU" sz="1800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 l="8202" t="7668" r="8205" b="8698"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36" t="12504" r="7908" b="10223"/>
          <a:stretch>
            <a:fillRect/>
          </a:stretch>
        </p:blipFill>
        <p:spPr bwMode="auto">
          <a:xfrm>
            <a:off x="572878" y="185194"/>
            <a:ext cx="4098275" cy="2128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5" descr="Почта СССР, 1956 г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2333" y="211370"/>
            <a:ext cx="2798502" cy="1958952"/>
          </a:xfrm>
          <a:prstGeom prst="rect">
            <a:avLst/>
          </a:prstGeom>
          <a:noFill/>
        </p:spPr>
      </p:pic>
      <p:pic>
        <p:nvPicPr>
          <p:cNvPr id="53255" name="Picture 7" descr="Монета России, 1994 г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65" y="2644050"/>
            <a:ext cx="2124918" cy="2124918"/>
          </a:xfrm>
          <a:prstGeom prst="rect">
            <a:avLst/>
          </a:prstGeom>
          <a:noFill/>
        </p:spPr>
      </p:pic>
      <p:pic>
        <p:nvPicPr>
          <p:cNvPr id="53257" name="Picture 9" descr="Почта России, 1992 г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06399" y="2791860"/>
            <a:ext cx="2631694" cy="1907978"/>
          </a:xfrm>
          <a:prstGeom prst="rect">
            <a:avLst/>
          </a:prstGeom>
          <a:noFill/>
        </p:spPr>
      </p:pic>
      <p:pic>
        <p:nvPicPr>
          <p:cNvPr id="53259" name="Picture 11" descr="Stamp of USSR 122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91123" y="2622936"/>
            <a:ext cx="1604615" cy="2290589"/>
          </a:xfrm>
          <a:prstGeom prst="rect">
            <a:avLst/>
          </a:prstGeom>
          <a:noFill/>
        </p:spPr>
      </p:pic>
      <p:sp>
        <p:nvSpPr>
          <p:cNvPr id="9" name="Google Shape;141;p27"/>
          <p:cNvSpPr txBox="1">
            <a:spLocks/>
          </p:cNvSpPr>
          <p:nvPr/>
        </p:nvSpPr>
        <p:spPr>
          <a:xfrm>
            <a:off x="1163235" y="2208236"/>
            <a:ext cx="6890100" cy="5459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ndara" pitchFamily="34" charset="0"/>
                <a:ea typeface="Arial"/>
                <a:cs typeface="Arial"/>
                <a:sym typeface="Arial"/>
              </a:rPr>
              <a:t>Памятные монеты и марки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itchFamily="3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1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6"/>
          <p:cNvSpPr txBox="1">
            <a:spLocks noGrp="1"/>
          </p:cNvSpPr>
          <p:nvPr>
            <p:ph type="body" idx="1"/>
          </p:nvPr>
        </p:nvSpPr>
        <p:spPr>
          <a:xfrm>
            <a:off x="4902508" y="605924"/>
            <a:ext cx="4054207" cy="18508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«Медный всадник» - один </a:t>
            </a:r>
            <a:r>
              <a:rPr lang="ru-RU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из самых узнаваемых символов, </a:t>
            </a:r>
            <a:r>
              <a:rPr lang="ru-RU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главных </a:t>
            </a:r>
            <a:r>
              <a:rPr lang="ru-RU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центров притяжения </a:t>
            </a:r>
            <a:r>
              <a:rPr lang="ru-RU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туристов, приезжающих в Санкт-Петербург.</a:t>
            </a:r>
            <a:r>
              <a:rPr lang="ru-RU" dirty="0" smtClean="0"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Candara" pitchFamily="34" charset="0"/>
              </a:rPr>
              <a:t> </a:t>
            </a:r>
            <a:endParaRPr dirty="0">
              <a:solidFill>
                <a:schemeClr val="tx1"/>
              </a:solidFill>
              <a:effectLst>
                <a:glow rad="228600">
                  <a:srgbClr val="FFFFFF"/>
                </a:glo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8202" t="7668" r="8205" b="8698"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875404" y="451694"/>
            <a:ext cx="6004192" cy="3029635"/>
          </a:xfrm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Candara" pitchFamily="34" charset="0"/>
              </a:rPr>
              <a:t>Источники</a:t>
            </a:r>
          </a:p>
          <a:p>
            <a:pPr lvl="0" algn="ctr">
              <a:buNone/>
            </a:pPr>
            <a:r>
              <a:rPr lang="ru-RU" dirty="0" smtClean="0">
                <a:solidFill>
                  <a:schemeClr val="tx1"/>
                </a:solidFill>
                <a:latin typeface="Candara" pitchFamily="34" charset="0"/>
              </a:rPr>
              <a:t> </a:t>
            </a:r>
            <a:endParaRPr lang="ru-RU" dirty="0" smtClean="0">
              <a:solidFill>
                <a:schemeClr val="tx1"/>
              </a:solidFill>
              <a:latin typeface="Candara" pitchFamily="34" charset="0"/>
              <a:hlinkClick r:id="rId4"/>
            </a:endParaRPr>
          </a:p>
          <a:p>
            <a:pPr lvl="0"/>
            <a:r>
              <a:rPr lang="en-US" dirty="0" smtClean="0">
                <a:solidFill>
                  <a:schemeClr val="tx1"/>
                </a:solidFill>
                <a:latin typeface="Candara" pitchFamily="34" charset="0"/>
                <a:hlinkClick r:id="rId4"/>
              </a:rPr>
              <a:t>https</a:t>
            </a:r>
            <a:r>
              <a:rPr lang="en-US" dirty="0" smtClean="0">
                <a:solidFill>
                  <a:schemeClr val="tx1"/>
                </a:solidFill>
                <a:latin typeface="Candara" pitchFamily="34" charset="0"/>
                <a:hlinkClick r:id="rId4"/>
              </a:rPr>
              <a:t>://</a:t>
            </a:r>
            <a:r>
              <a:rPr lang="en-US" dirty="0" smtClean="0">
                <a:solidFill>
                  <a:schemeClr val="tx1"/>
                </a:solidFill>
                <a:latin typeface="Candara" pitchFamily="34" charset="0"/>
                <a:hlinkClick r:id="rId4"/>
              </a:rPr>
              <a:t>peterburg.center/maps/mednyy-vsadnik.html</a:t>
            </a:r>
            <a:endParaRPr lang="ru-RU" dirty="0" smtClean="0">
              <a:solidFill>
                <a:schemeClr val="tx1"/>
              </a:solidFill>
              <a:latin typeface="Candara" pitchFamily="34" charset="0"/>
            </a:endParaRPr>
          </a:p>
          <a:p>
            <a:pPr lvl="0"/>
            <a:r>
              <a:rPr lang="en-US" dirty="0" smtClean="0">
                <a:solidFill>
                  <a:schemeClr val="tx1"/>
                </a:solidFill>
                <a:latin typeface="Candara" pitchFamily="34" charset="0"/>
                <a:hlinkClick r:id="rId5"/>
              </a:rPr>
              <a:t>https://www.calend.ru/events/3044</a:t>
            </a:r>
            <a:r>
              <a:rPr lang="en-US" dirty="0" smtClean="0">
                <a:solidFill>
                  <a:schemeClr val="tx1"/>
                </a:solidFill>
                <a:latin typeface="Candara" pitchFamily="34" charset="0"/>
                <a:hlinkClick r:id="rId5"/>
              </a:rPr>
              <a:t>/</a:t>
            </a:r>
            <a:r>
              <a:rPr lang="ru-RU" dirty="0" smtClean="0">
                <a:solidFill>
                  <a:schemeClr val="tx1"/>
                </a:solidFill>
                <a:latin typeface="Candara" pitchFamily="34" charset="0"/>
              </a:rPr>
              <a:t> </a:t>
            </a:r>
          </a:p>
          <a:p>
            <a:pPr lvl="0"/>
            <a:r>
              <a:rPr lang="en-US" dirty="0" smtClean="0">
                <a:solidFill>
                  <a:schemeClr val="tx1"/>
                </a:solidFill>
                <a:latin typeface="Candara" pitchFamily="34" charset="0"/>
                <a:hlinkClick r:id="rId6"/>
              </a:rPr>
              <a:t>https://ru.wikipedia.org/wiki/</a:t>
            </a:r>
            <a:r>
              <a:rPr lang="ru-RU" dirty="0" err="1" smtClean="0">
                <a:solidFill>
                  <a:schemeClr val="tx1"/>
                </a:solidFill>
                <a:latin typeface="Candara" pitchFamily="34" charset="0"/>
                <a:hlinkClick r:id="rId6"/>
              </a:rPr>
              <a:t>Медный_всадник#История_создания</a:t>
            </a:r>
            <a:endParaRPr lang="ru-RU" dirty="0" smtClean="0">
              <a:solidFill>
                <a:schemeClr val="tx1"/>
              </a:solidFill>
              <a:latin typeface="Candara" pitchFamily="34" charset="0"/>
            </a:endParaRPr>
          </a:p>
          <a:p>
            <a:pPr lvl="0"/>
            <a:r>
              <a:rPr lang="en-US" dirty="0" smtClean="0">
                <a:solidFill>
                  <a:schemeClr val="tx1"/>
                </a:solidFill>
                <a:latin typeface="Candara" pitchFamily="34" charset="0"/>
                <a:hlinkClick r:id="rId7"/>
              </a:rPr>
              <a:t>https://topdialog.ru/2021/10/18/do-svidaniya-imperator-mednyj-vsadnik-uhodit-na-restavracziyu-do-koncza-goda</a:t>
            </a:r>
            <a:r>
              <a:rPr lang="en-US" dirty="0" smtClean="0">
                <a:solidFill>
                  <a:schemeClr val="tx1"/>
                </a:solidFill>
                <a:latin typeface="Candara" pitchFamily="34" charset="0"/>
                <a:hlinkClick r:id="rId7"/>
              </a:rPr>
              <a:t>/</a:t>
            </a:r>
            <a:r>
              <a:rPr lang="ru-RU" dirty="0" smtClean="0">
                <a:solidFill>
                  <a:schemeClr val="tx1"/>
                </a:solidFill>
                <a:latin typeface="Candara" pitchFamily="34" charset="0"/>
              </a:rPr>
              <a:t>   </a:t>
            </a:r>
            <a:endParaRPr lang="en-US" dirty="0" smtClean="0">
              <a:solidFill>
                <a:schemeClr val="tx1"/>
              </a:solidFill>
              <a:latin typeface="Candara" pitchFamily="34" charset="0"/>
            </a:endParaRPr>
          </a:p>
          <a:p>
            <a:endParaRPr lang="ru-RU" dirty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6" name="Google Shape;68;p15"/>
          <p:cNvPicPr preferRelativeResize="0"/>
          <p:nvPr/>
        </p:nvPicPr>
        <p:blipFill>
          <a:blip r:embed="rId8">
            <a:alphaModFix/>
          </a:blip>
          <a:srcRect b="9275"/>
          <a:stretch>
            <a:fillRect/>
          </a:stretch>
        </p:blipFill>
        <p:spPr>
          <a:xfrm>
            <a:off x="0" y="2005071"/>
            <a:ext cx="3525398" cy="3138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494</Words>
  <Application>Microsoft Office PowerPoint</Application>
  <PresentationFormat>Экран (16:9)</PresentationFormat>
  <Paragraphs>39</Paragraphs>
  <Slides>20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Simple Light</vt:lpstr>
      <vt:lpstr>Медный  всадник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Медный всадник</dc:title>
  <cp:lastModifiedBy>e.vaseneva</cp:lastModifiedBy>
  <cp:revision>61</cp:revision>
  <dcterms:modified xsi:type="dcterms:W3CDTF">2022-08-18T10:20:58Z</dcterms:modified>
</cp:coreProperties>
</file>