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9" r:id="rId4"/>
    <p:sldId id="260" r:id="rId5"/>
    <p:sldId id="267" r:id="rId6"/>
    <p:sldId id="280" r:id="rId7"/>
    <p:sldId id="268" r:id="rId8"/>
    <p:sldId id="270" r:id="rId9"/>
    <p:sldId id="271" r:id="rId10"/>
    <p:sldId id="274" r:id="rId11"/>
    <p:sldId id="275" r:id="rId12"/>
    <p:sldId id="276" r:id="rId13"/>
    <p:sldId id="277" r:id="rId14"/>
    <p:sldId id="278" r:id="rId15"/>
    <p:sldId id="279" r:id="rId16"/>
    <p:sldId id="281" r:id="rId17"/>
    <p:sldId id="288" r:id="rId18"/>
    <p:sldId id="283" r:id="rId19"/>
    <p:sldId id="284" r:id="rId20"/>
    <p:sldId id="285" r:id="rId21"/>
    <p:sldId id="286" r:id="rId22"/>
    <p:sldId id="287" r:id="rId23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zhiznteatr.mirtesen.ru/blog/43558494440/Maslenitsa-v-zhivopisi" TargetMode="External"/><Relationship Id="rId3" Type="http://schemas.openxmlformats.org/officeDocument/2006/relationships/image" Target="../media/image24.jpeg"/><Relationship Id="rId7" Type="http://schemas.openxmlformats.org/officeDocument/2006/relationships/hyperlink" Target="https://obiskusstve.com/1633305482566044528/maslenitsa-v-zhivopisi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atchina24.ru/netcat_files/Image/IMG_2842.JPG" TargetMode="External"/><Relationship Id="rId5" Type="http://schemas.openxmlformats.org/officeDocument/2006/relationships/hyperlink" Target="https://www.liveinternet.ru/users/3480837/post430315270" TargetMode="External"/><Relationship Id="rId10" Type="http://schemas.openxmlformats.org/officeDocument/2006/relationships/hyperlink" Target="https://yarodom.livejournal.com/1754161.html" TargetMode="External"/><Relationship Id="rId4" Type="http://schemas.openxmlformats.org/officeDocument/2006/relationships/hyperlink" Target="https://www.livemaster.ru/topic/1110781-maslenitsa-v-kartinah-russkih-hudozhnikov" TargetMode="External"/><Relationship Id="rId9" Type="http://schemas.openxmlformats.org/officeDocument/2006/relationships/hyperlink" Target="https://irastrange.livejournal.com/390405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8624" y="332656"/>
            <a:ext cx="8337376" cy="2664296"/>
          </a:xfrm>
        </p:spPr>
        <p:txBody>
          <a:bodyPr>
            <a:noAutofit/>
          </a:bodyPr>
          <a:lstStyle/>
          <a:p>
            <a:pPr>
              <a:lnSpc>
                <a:spcPts val="8000"/>
              </a:lnSpc>
            </a:pPr>
            <a:r>
              <a:rPr lang="ru-RU" sz="10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_AntiqueTitulGr" pitchFamily="82" charset="-52"/>
              </a:rPr>
              <a:t>Масленица </a:t>
            </a:r>
            <a:br>
              <a:rPr lang="ru-RU" sz="10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_AntiqueTitulGr" pitchFamily="82" charset="-52"/>
              </a:rPr>
            </a:br>
            <a:r>
              <a:rPr lang="ru-RU" sz="10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_AntiqueTitulGr" pitchFamily="82" charset="-52"/>
              </a:rPr>
              <a:t>семь дней гуляет</a:t>
            </a:r>
            <a:endParaRPr lang="ru-RU" sz="10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_AntiqueTitulGr" pitchFamily="82" charset="-52"/>
            </a:endParaRPr>
          </a:p>
        </p:txBody>
      </p:sp>
      <p:pic>
        <p:nvPicPr>
          <p:cNvPr id="5" name="Picture 2" descr="https://www.clipartmax.com/png/full/175-1752725_yellow-decoration-png-transparent-clipart-yellow-png-decora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415544" y="2472000"/>
            <a:ext cx="6858002" cy="1914000"/>
          </a:xfrm>
          <a:prstGeom prst="rect">
            <a:avLst/>
          </a:prstGeom>
          <a:noFill/>
        </p:spPr>
      </p:pic>
      <p:pic>
        <p:nvPicPr>
          <p:cNvPr id="6" name="Picture 2" descr="https://gck-sharya.kst.muzkult.ru/media/2020/11/10/1242324166/39dec921571995.5630534ad920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24808" y="2852936"/>
            <a:ext cx="5040560" cy="3544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32720" y="548680"/>
            <a:ext cx="6840760" cy="40939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</a:rPr>
              <a:t>В древние времена на Руси проводы зимы и встреча весны были связаны с именем Велеса – языческого бога плодородия и скотоводства. После того, как Русь приняла христианство, праздник этот сохранился.         С </a:t>
            </a:r>
            <a:r>
              <a:rPr lang="en-US" sz="2400" dirty="0" smtClean="0">
                <a:latin typeface="Arial Narrow" pitchFamily="34" charset="0"/>
              </a:rPr>
              <a:t>XVI</a:t>
            </a:r>
            <a:r>
              <a:rPr lang="ru-RU" sz="2400" dirty="0" smtClean="0">
                <a:latin typeface="Arial Narrow" pitchFamily="34" charset="0"/>
              </a:rPr>
              <a:t> века он стал называться Масленицей. Масленичная неделя предшествует «печальным дням» Великого поста и справляется за семь </a:t>
            </a:r>
            <a:r>
              <a:rPr lang="ru-RU" sz="2400" dirty="0" smtClean="0">
                <a:latin typeface="Arial Narrow" pitchFamily="34" charset="0"/>
              </a:rPr>
              <a:t>недель </a:t>
            </a:r>
            <a:r>
              <a:rPr lang="ru-RU" sz="2400" dirty="0" smtClean="0">
                <a:latin typeface="Arial Narrow" pitchFamily="34" charset="0"/>
              </a:rPr>
              <a:t>до Пасхи – Воскресения Христова.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5" name="Picture 2" descr="https://www.clipartmax.com/png/full/175-1752725_yellow-decoration-png-transparent-clipart-yellow-png-decora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415544" y="2472000"/>
            <a:ext cx="6858002" cy="1914000"/>
          </a:xfrm>
          <a:prstGeom prst="rect">
            <a:avLst/>
          </a:prstGeom>
          <a:noFill/>
        </p:spPr>
      </p:pic>
      <p:pic>
        <p:nvPicPr>
          <p:cNvPr id="4" name="Picture 2" descr="https://sch705sz.mskobr.ru/images/maslenic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4728" y="3861048"/>
            <a:ext cx="6768752" cy="27388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16696" y="44624"/>
            <a:ext cx="7272808" cy="2520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</a:rPr>
              <a:t>В дни Масленицы Православная церковь призывает людей к покаянию и особенному воздержанию в пище, чтобы они могли достойно подготовиться к Посту. Но </a:t>
            </a:r>
            <a:r>
              <a:rPr lang="ru-RU" sz="2400" dirty="0" smtClean="0">
                <a:latin typeface="Arial Narrow" pitchFamily="34" charset="0"/>
              </a:rPr>
              <a:t>Масленица </a:t>
            </a:r>
            <a:r>
              <a:rPr lang="ru-RU" sz="2400" dirty="0" smtClean="0">
                <a:latin typeface="Arial Narrow" pitchFamily="34" charset="0"/>
              </a:rPr>
              <a:t>всегда </a:t>
            </a:r>
            <a:r>
              <a:rPr lang="ru-RU" sz="2400" dirty="0" smtClean="0">
                <a:latin typeface="Arial Narrow" pitchFamily="34" charset="0"/>
              </a:rPr>
              <a:t>праздновалась </a:t>
            </a:r>
            <a:r>
              <a:rPr lang="ru-RU" sz="2400" dirty="0" smtClean="0">
                <a:latin typeface="Arial Narrow" pitchFamily="34" charset="0"/>
              </a:rPr>
              <a:t>довольно бурно. Народ предавался самому безудержному веселью, </a:t>
            </a:r>
            <a:r>
              <a:rPr lang="ru-RU" sz="2400" dirty="0" smtClean="0">
                <a:latin typeface="Arial Narrow" pitchFamily="34" charset="0"/>
              </a:rPr>
              <a:t>катаниям </a:t>
            </a:r>
            <a:r>
              <a:rPr lang="ru-RU" sz="2400" dirty="0" smtClean="0">
                <a:latin typeface="Arial Narrow" pitchFamily="34" charset="0"/>
              </a:rPr>
              <a:t>с горок на санях, шумным пиршествам и кулачным потехам.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4" name="Picture 2" descr="https://www.clipartmax.com/png/full/175-1752725_yellow-decoration-png-transparent-clipart-yellow-png-decora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415544" y="2472000"/>
            <a:ext cx="6858002" cy="1914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116261" y="6413266"/>
            <a:ext cx="36086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latin typeface="Arial Narrow" pitchFamily="34" charset="0"/>
              </a:rPr>
              <a:t>Л.</a:t>
            </a:r>
            <a:r>
              <a:rPr lang="ru-RU" sz="2000" dirty="0" smtClean="0">
                <a:latin typeface="Arial Narrow" pitchFamily="34" charset="0"/>
              </a:rPr>
              <a:t> </a:t>
            </a:r>
            <a:r>
              <a:rPr lang="ru-RU" sz="2000" dirty="0" err="1" smtClean="0">
                <a:latin typeface="Arial Narrow" pitchFamily="34" charset="0"/>
              </a:rPr>
              <a:t>Соломаткин</a:t>
            </a:r>
            <a:r>
              <a:rPr lang="ru-RU" sz="2000" dirty="0" smtClean="0">
                <a:latin typeface="Arial Narrow" pitchFamily="34" charset="0"/>
              </a:rPr>
              <a:t> «Масленица», 1878</a:t>
            </a:r>
            <a:endParaRPr lang="ru-RU" sz="2000" dirty="0" smtClean="0">
              <a:latin typeface="Arial Narrow" pitchFamily="34" charset="0"/>
            </a:endParaRPr>
          </a:p>
        </p:txBody>
      </p:sp>
      <p:sp>
        <p:nvSpPr>
          <p:cNvPr id="47106" name="AutoShape 2" descr="Масленица в живопис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7108" name="AutoShape 4" descr="https://r2.mt.ru/r3/photo11EB/20305514528-0/jpeg/bp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3" cstate="print"/>
          <a:srcRect l="29212" t="24235" r="25960" b="18672"/>
          <a:stretch>
            <a:fillRect/>
          </a:stretch>
        </p:blipFill>
        <p:spPr bwMode="auto">
          <a:xfrm>
            <a:off x="3080791" y="2492896"/>
            <a:ext cx="5430397" cy="38884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4688" y="260648"/>
            <a:ext cx="7560840" cy="3168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</a:rPr>
              <a:t>Русские цари сами подавали пример широкому масленичному гулянью. Петр</a:t>
            </a:r>
            <a:r>
              <a:rPr lang="en-US" sz="2400" dirty="0" smtClean="0">
                <a:latin typeface="Arial Narrow" pitchFamily="34" charset="0"/>
              </a:rPr>
              <a:t> I</a:t>
            </a:r>
            <a:r>
              <a:rPr lang="ru-RU" sz="2400" dirty="0" smtClean="0">
                <a:latin typeface="Arial Narrow" pitchFamily="34" charset="0"/>
              </a:rPr>
              <a:t>, например, сам в понедельник на Масленицу открывал торжество. Русский царь вообще прослыл неистощимым затейником в народных гуляньях. Каждую зиму на Масленицу он устраивал шумные и веселые катания по </a:t>
            </a:r>
            <a:r>
              <a:rPr lang="ru-RU" sz="2400" dirty="0" smtClean="0">
                <a:latin typeface="Arial Narrow" pitchFamily="34" charset="0"/>
              </a:rPr>
              <a:t>Москве-реке </a:t>
            </a:r>
            <a:r>
              <a:rPr lang="ru-RU" sz="2400" dirty="0" smtClean="0">
                <a:latin typeface="Arial Narrow" pitchFamily="34" charset="0"/>
              </a:rPr>
              <a:t>вдоль кремлевских </a:t>
            </a:r>
            <a:r>
              <a:rPr lang="ru-RU" sz="2400" dirty="0" smtClean="0">
                <a:latin typeface="Arial Narrow" pitchFamily="34" charset="0"/>
              </a:rPr>
              <a:t>стен.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4" name="Picture 2" descr="https://www.clipartmax.com/png/full/175-1752725_yellow-decoration-png-transparent-clipart-yellow-png-decora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415544" y="2472000"/>
            <a:ext cx="6858002" cy="1914000"/>
          </a:xfrm>
          <a:prstGeom prst="rect">
            <a:avLst/>
          </a:prstGeom>
          <a:noFill/>
        </p:spPr>
      </p:pic>
      <p:pic>
        <p:nvPicPr>
          <p:cNvPr id="27650" name="Picture 2" descr="Boris Kustodiev - Shrovetide - Google Art Projec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2720" y="2780928"/>
            <a:ext cx="6959163" cy="32403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022916" y="6237312"/>
            <a:ext cx="36663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 Narrow" pitchFamily="34" charset="0"/>
              </a:rPr>
              <a:t>Б.М.</a:t>
            </a:r>
            <a:r>
              <a:rPr lang="ru-RU" sz="2000" dirty="0" smtClean="0">
                <a:latin typeface="Arial Narrow" pitchFamily="34" charset="0"/>
              </a:rPr>
              <a:t> </a:t>
            </a:r>
            <a:r>
              <a:rPr lang="ru-RU" sz="2000" dirty="0" smtClean="0">
                <a:latin typeface="Arial Narrow" pitchFamily="34" charset="0"/>
              </a:rPr>
              <a:t>Кустодиев «Масленица», 1916</a:t>
            </a:r>
            <a:endParaRPr lang="ru-RU" sz="20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8704" y="188640"/>
            <a:ext cx="7488832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</a:rPr>
              <a:t>Русский народ </a:t>
            </a:r>
            <a:r>
              <a:rPr lang="ru-RU" sz="2400" dirty="0" smtClean="0">
                <a:latin typeface="Arial Narrow" pitchFamily="34" charset="0"/>
              </a:rPr>
              <a:t>отмечал Масленицу главным образом гуляньем и блинами. Масленица потому так и названа, что русские люди до Поста ели коровье масло: на нем жарились блины, оладьи, пирожки, калачи и лепешки. Мяса уже не ели.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4" name="Picture 2" descr="https://www.clipartmax.com/png/full/175-1752725_yellow-decoration-png-transparent-clipart-yellow-png-decora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415544" y="2472000"/>
            <a:ext cx="6858002" cy="1914000"/>
          </a:xfrm>
          <a:prstGeom prst="rect">
            <a:avLst/>
          </a:prstGeom>
          <a:noFill/>
        </p:spPr>
      </p:pic>
      <p:pic>
        <p:nvPicPr>
          <p:cNvPr id="20482" name="Picture 2" descr="https://sovetclub.ru/tim/b607c2adcb86c4736b584406de1cf5c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2800" y="1877482"/>
            <a:ext cx="5544616" cy="4319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421223" y="6269250"/>
            <a:ext cx="28360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 Narrow" pitchFamily="34" charset="0"/>
              </a:rPr>
              <a:t>И</a:t>
            </a:r>
            <a:r>
              <a:rPr lang="ru-RU" sz="2000" dirty="0" smtClean="0">
                <a:latin typeface="Arial Narrow" pitchFamily="34" charset="0"/>
              </a:rPr>
              <a:t>.</a:t>
            </a:r>
            <a:r>
              <a:rPr lang="ru-RU" sz="2000" dirty="0" smtClean="0">
                <a:latin typeface="Arial Narrow" pitchFamily="34" charset="0"/>
              </a:rPr>
              <a:t> </a:t>
            </a:r>
            <a:r>
              <a:rPr lang="ru-RU" sz="2000" dirty="0" err="1" smtClean="0">
                <a:latin typeface="Arial Narrow" pitchFamily="34" charset="0"/>
              </a:rPr>
              <a:t>Шурихина</a:t>
            </a:r>
            <a:r>
              <a:rPr lang="ru-RU" sz="2000" dirty="0" smtClean="0">
                <a:latin typeface="Arial Narrow" pitchFamily="34" charset="0"/>
              </a:rPr>
              <a:t> «Масленица»</a:t>
            </a:r>
            <a:endParaRPr lang="ru-RU" sz="20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8704" y="188640"/>
            <a:ext cx="7266012" cy="42379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</a:rPr>
              <a:t>Почему именно блины стали символом Масленицы?     Блин – круглый, поджаренный, снятый «с пылу, с жару» - напоминал солнце. А древние славяне, наши далекие предки, особо почитали </a:t>
            </a:r>
            <a:r>
              <a:rPr lang="ru-RU" sz="2400" dirty="0" err="1" smtClean="0">
                <a:latin typeface="Arial Narrow" pitchFamily="34" charset="0"/>
              </a:rPr>
              <a:t>Ярилу</a:t>
            </a:r>
            <a:r>
              <a:rPr lang="ru-RU" sz="2400" dirty="0" smtClean="0">
                <a:latin typeface="Arial Narrow" pitchFamily="34" charset="0"/>
              </a:rPr>
              <a:t> – бога солнца. С Масленицы начиналась весна, под солнечными лучами пробуждалась  в природе новая жизнь. Вот и стал блин символом вновь набирающего яркость и жар весеннего солнышка.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4" name="Picture 2" descr="https://www.clipartmax.com/png/full/175-1752725_yellow-decoration-png-transparent-clipart-yellow-png-decora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415544" y="2472000"/>
            <a:ext cx="6858002" cy="1914000"/>
          </a:xfrm>
          <a:prstGeom prst="rect">
            <a:avLst/>
          </a:prstGeom>
          <a:noFill/>
        </p:spPr>
      </p:pic>
      <p:pic>
        <p:nvPicPr>
          <p:cNvPr id="8194" name="Picture 2" descr="14 (700x477, 389Kb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4465" y="2996952"/>
            <a:ext cx="5112294" cy="34886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912546" y="5589240"/>
            <a:ext cx="26084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dirty="0" smtClean="0">
                <a:latin typeface="Arial Narrow" pitchFamily="34" charset="0"/>
              </a:rPr>
              <a:t>Е.А. Козлова </a:t>
            </a:r>
            <a:endParaRPr lang="ru-RU" sz="2000" dirty="0" smtClean="0">
              <a:latin typeface="Arial Narrow" pitchFamily="34" charset="0"/>
            </a:endParaRPr>
          </a:p>
          <a:p>
            <a:pPr algn="r"/>
            <a:r>
              <a:rPr lang="ru-RU" sz="2000" dirty="0" smtClean="0">
                <a:latin typeface="Arial Narrow" pitchFamily="34" charset="0"/>
              </a:rPr>
              <a:t>«Натюрморт с блинами</a:t>
            </a:r>
            <a:r>
              <a:rPr lang="ru-RU" dirty="0" smtClean="0"/>
              <a:t>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4688" y="260648"/>
            <a:ext cx="7410028" cy="2880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</a:rPr>
              <a:t>Шуточное изображение Масленицы возили по улицам. Для этого брали огромные сани, в которые запрягали иногда до двенадцати лошадей (а иногда вместо лошадей запрягали несколько лошадей, разряженных кто во что горазд</a:t>
            </a:r>
            <a:r>
              <a:rPr lang="ru-RU" sz="2400" dirty="0" smtClean="0">
                <a:latin typeface="Arial Narrow" pitchFamily="34" charset="0"/>
              </a:rPr>
              <a:t>). </a:t>
            </a:r>
            <a:r>
              <a:rPr lang="ru-RU" sz="2400" dirty="0" smtClean="0">
                <a:latin typeface="Arial Narrow" pitchFamily="34" charset="0"/>
              </a:rPr>
              <a:t>Их </a:t>
            </a:r>
            <a:r>
              <a:rPr lang="ru-RU" sz="2400" dirty="0" smtClean="0">
                <a:latin typeface="Arial Narrow" pitchFamily="34" charset="0"/>
              </a:rPr>
              <a:t>сопровождали музыканты, а впереди саней прыгали и пели деревенские весельчаки и балагуры.</a:t>
            </a:r>
          </a:p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</a:rPr>
              <a:t> 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4" name="Picture 2" descr="https://www.clipartmax.com/png/full/175-1752725_yellow-decoration-png-transparent-clipart-yellow-png-decora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415544" y="2472000"/>
            <a:ext cx="6858002" cy="1914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92560" y="5805264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latin typeface="Arial Narrow" pitchFamily="34" charset="0"/>
              </a:rPr>
              <a:t>А.</a:t>
            </a:r>
            <a:r>
              <a:rPr lang="ru-RU" sz="2000" dirty="0" smtClean="0">
                <a:latin typeface="Arial Narrow" pitchFamily="34" charset="0"/>
              </a:rPr>
              <a:t> </a:t>
            </a:r>
            <a:r>
              <a:rPr lang="ru-RU" sz="2000" dirty="0" smtClean="0">
                <a:latin typeface="Arial Narrow" pitchFamily="34" charset="0"/>
              </a:rPr>
              <a:t>Тимков </a:t>
            </a:r>
          </a:p>
          <a:p>
            <a:pPr algn="r"/>
            <a:r>
              <a:rPr lang="ru-RU" sz="2000" dirty="0" smtClean="0">
                <a:latin typeface="Arial Narrow" pitchFamily="34" charset="0"/>
              </a:rPr>
              <a:t>«Масленица»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19460" name="AutoShape 4" descr="Масленица в живопис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62" name="Picture 6" descr="https://avatars.mds.yandex.net/get-turbo/3368632/rthe1c127f1d3a1511403d6d9a3908092c8/max_g480_c12_r4x3_pd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00872" y="2756924"/>
            <a:ext cx="5544616" cy="3696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4688" y="260648"/>
            <a:ext cx="748883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</a:rPr>
              <a:t>Борьба и кулачные бои издавна были во время Масленицы любимой народной потехой. А в некоторых губерниях в дни праздника парни непременно разыгрывали </a:t>
            </a:r>
            <a:r>
              <a:rPr lang="ru-RU" sz="2400" dirty="0" smtClean="0">
                <a:latin typeface="Arial Narrow" pitchFamily="34" charset="0"/>
              </a:rPr>
              <a:t>«Взятие </a:t>
            </a:r>
            <a:r>
              <a:rPr lang="ru-RU" sz="2400" dirty="0" smtClean="0">
                <a:latin typeface="Arial Narrow" pitchFamily="34" charset="0"/>
              </a:rPr>
              <a:t>снежного городка», который так красочно запечатлел на своей картине русский художник В.И. </a:t>
            </a:r>
            <a:r>
              <a:rPr lang="ru-RU" sz="2400" dirty="0" smtClean="0">
                <a:latin typeface="Arial Narrow" pitchFamily="34" charset="0"/>
              </a:rPr>
              <a:t>Суриков (1891).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4" name="Picture 2" descr="https://www.clipartmax.com/png/full/175-1752725_yellow-decoration-png-transparent-clipart-yellow-png-decora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415544" y="2472000"/>
            <a:ext cx="6858002" cy="1914000"/>
          </a:xfrm>
          <a:prstGeom prst="rect">
            <a:avLst/>
          </a:prstGeom>
          <a:noFill/>
        </p:spPr>
      </p:pic>
      <p:pic>
        <p:nvPicPr>
          <p:cNvPr id="17410" name="Picture 2" descr="https://upload.wikimedia.org/wikipedia/commons/thumb/3/34/SurikovSnowFortress.jpg/1024px-SurikovSnowFortres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8704" y="2420888"/>
            <a:ext cx="7185248" cy="3978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4688" y="260648"/>
            <a:ext cx="7761312" cy="42379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</a:rPr>
              <a:t>Из </a:t>
            </a:r>
            <a:r>
              <a:rPr lang="ru-RU" sz="2400" dirty="0" smtClean="0">
                <a:latin typeface="Arial Narrow" pitchFamily="34" charset="0"/>
              </a:rPr>
              <a:t>снега на реке </a:t>
            </a:r>
            <a:r>
              <a:rPr lang="ru-RU" sz="2400" dirty="0" smtClean="0">
                <a:latin typeface="Arial Narrow" pitchFamily="34" charset="0"/>
              </a:rPr>
              <a:t>строили целый </a:t>
            </a:r>
            <a:r>
              <a:rPr lang="ru-RU" sz="2400" dirty="0" smtClean="0">
                <a:latin typeface="Arial Narrow" pitchFamily="34" charset="0"/>
              </a:rPr>
              <a:t>город с башнями и двумя воротами, между которыми была сделана прорубь. Все участники разделялись на две команды – конницу и пехоту. Конница осаждала город, а </a:t>
            </a:r>
            <a:r>
              <a:rPr lang="ru-RU" sz="2400" dirty="0" smtClean="0">
                <a:latin typeface="Arial Narrow" pitchFamily="34" charset="0"/>
              </a:rPr>
              <a:t>пехота, </a:t>
            </a:r>
            <a:r>
              <a:rPr lang="ru-RU" sz="2400" dirty="0" smtClean="0">
                <a:latin typeface="Arial Narrow" pitchFamily="34" charset="0"/>
              </a:rPr>
              <a:t>вооруженная метлами и тому подобным </a:t>
            </a:r>
            <a:r>
              <a:rPr lang="ru-RU" sz="2400" dirty="0" smtClean="0">
                <a:latin typeface="Arial Narrow" pitchFamily="34" charset="0"/>
              </a:rPr>
              <a:t>оружием, </a:t>
            </a:r>
            <a:r>
              <a:rPr lang="ru-RU" sz="2400" dirty="0" smtClean="0">
                <a:latin typeface="Arial Narrow" pitchFamily="34" charset="0"/>
              </a:rPr>
              <a:t>его защищала. </a:t>
            </a:r>
            <a:endParaRPr lang="ru-RU" sz="2400" dirty="0" smtClean="0">
              <a:latin typeface="Arial Narrow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</a:rPr>
              <a:t>Если же все-таки конники прорывались сквозь ледяные ворота – это означало, что снежный городок взят. Победителей купали в проруби, а после этого всех «ратоборцев» угощали вином.</a:t>
            </a:r>
          </a:p>
          <a:p>
            <a:pPr marL="0" indent="0">
              <a:buNone/>
            </a:pPr>
            <a:endParaRPr lang="ru-RU" sz="2400" dirty="0">
              <a:latin typeface="Arial Narrow" pitchFamily="34" charset="0"/>
            </a:endParaRPr>
          </a:p>
        </p:txBody>
      </p:sp>
      <p:pic>
        <p:nvPicPr>
          <p:cNvPr id="4" name="Picture 2" descr="https://www.clipartmax.com/png/full/175-1752725_yellow-decoration-png-transparent-clipart-yellow-png-decora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415544" y="2472000"/>
            <a:ext cx="6858002" cy="1914000"/>
          </a:xfrm>
          <a:prstGeom prst="rect">
            <a:avLst/>
          </a:prstGeom>
          <a:noFill/>
        </p:spPr>
      </p:pic>
      <p:pic>
        <p:nvPicPr>
          <p:cNvPr id="16386" name="Picture 2" descr="https://tourism.pskov.ru/docs/upload/2019/03/s1200_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6856" y="3501008"/>
            <a:ext cx="4608512" cy="31069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1524" y="116632"/>
            <a:ext cx="704998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</a:rPr>
              <a:t>Терские казаки наступление Масленицы встречали стрельбой из ружей, причем стреляли все – и стар, и млад. В масленичную неделю, если зима была снежной, ездили кататься на санях, наряжаясь медведями. Ряженые могли заезжать в любой двор и брать все, что понравится. Везде были слышны шум, смех, веселье.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4" name="Picture 2" descr="https://www.clipartmax.com/png/full/175-1752725_yellow-decoration-png-transparent-clipart-yellow-png-decora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415544" y="2472000"/>
            <a:ext cx="6858002" cy="1914000"/>
          </a:xfrm>
          <a:prstGeom prst="rect">
            <a:avLst/>
          </a:prstGeom>
          <a:noFill/>
        </p:spPr>
      </p:pic>
      <p:pic>
        <p:nvPicPr>
          <p:cNvPr id="14338" name="Picture 2" descr="«Масленица». П. Н. Грузинский, 1889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92760" y="2564904"/>
            <a:ext cx="6041846" cy="37348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878772" y="6381328"/>
            <a:ext cx="3738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 Narrow" pitchFamily="34" charset="0"/>
              </a:rPr>
              <a:t>П.Н</a:t>
            </a:r>
            <a:r>
              <a:rPr lang="ru-RU" sz="2000" dirty="0" smtClean="0">
                <a:latin typeface="Arial Narrow" pitchFamily="34" charset="0"/>
              </a:rPr>
              <a:t>. </a:t>
            </a:r>
            <a:r>
              <a:rPr lang="ru-RU" sz="2000" dirty="0" smtClean="0">
                <a:latin typeface="Arial Narrow" pitchFamily="34" charset="0"/>
              </a:rPr>
              <a:t>Грузинский «Масленица», 1889</a:t>
            </a:r>
            <a:endParaRPr lang="ru-RU" sz="20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16696" y="260649"/>
            <a:ext cx="7488832" cy="3888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</a:rPr>
              <a:t>И, конечно, устраивались скачки. Разве казак не может похвастать своей удалью, погарцевать на лихом коне? Во время таких скачек всадник сам должен был заработать себе приз – достать с земли деньги, кисет с табаком или кусок ситца. </a:t>
            </a:r>
            <a:r>
              <a:rPr lang="ru-RU" sz="2400" dirty="0" smtClean="0">
                <a:latin typeface="Arial Narrow" pitchFamily="34" charset="0"/>
              </a:rPr>
              <a:t>Устраивали </a:t>
            </a:r>
            <a:r>
              <a:rPr lang="ru-RU" sz="2400" dirty="0" smtClean="0">
                <a:latin typeface="Arial Narrow" pitchFamily="34" charset="0"/>
              </a:rPr>
              <a:t>казаки и джигитовки – юноши на скачущих во весь опор конях показывали свою удаль и мастерство.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4" name="Picture 2" descr="https://www.clipartmax.com/png/full/175-1752725_yellow-decoration-png-transparent-clipart-yellow-png-decora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415544" y="2472000"/>
            <a:ext cx="6858002" cy="1914000"/>
          </a:xfrm>
          <a:prstGeom prst="rect">
            <a:avLst/>
          </a:prstGeom>
          <a:noFill/>
        </p:spPr>
      </p:pic>
      <p:pic>
        <p:nvPicPr>
          <p:cNvPr id="13314" name="Picture 2" descr="https://gatchina24.ru/netcat_files/Image/IMG_28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4808" y="2700857"/>
            <a:ext cx="5297989" cy="38244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16696" y="188640"/>
            <a:ext cx="741002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</a:rPr>
              <a:t>У дворов зажиточных казаков ставили столы, на собранные в складчину деньги покупали быков, готовили угощение, приносили вино. Здесь гуляли «сотнями», зачастую зазывая всех прохожих.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4" name="Picture 2" descr="https://www.clipartmax.com/png/full/175-1752725_yellow-decoration-png-transparent-clipart-yellow-png-decora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415544" y="2472000"/>
            <a:ext cx="6858002" cy="1914000"/>
          </a:xfrm>
          <a:prstGeom prst="rect">
            <a:avLst/>
          </a:prstGeom>
          <a:noFill/>
        </p:spPr>
      </p:pic>
      <p:pic>
        <p:nvPicPr>
          <p:cNvPr id="12290" name="Picture 2" descr="11 (700x536, 450Kb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2327" y="1916832"/>
            <a:ext cx="5727097" cy="43853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648850" y="6341258"/>
            <a:ext cx="26084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 Narrow" pitchFamily="34" charset="0"/>
              </a:rPr>
              <a:t>Г.</a:t>
            </a:r>
            <a:r>
              <a:rPr lang="ru-RU" sz="2000" dirty="0" smtClean="0">
                <a:latin typeface="Arial Narrow" pitchFamily="34" charset="0"/>
              </a:rPr>
              <a:t> </a:t>
            </a:r>
            <a:r>
              <a:rPr lang="ru-RU" sz="2000" dirty="0" smtClean="0">
                <a:latin typeface="Arial Narrow" pitchFamily="34" charset="0"/>
              </a:rPr>
              <a:t>Егорова «Масленица»</a:t>
            </a:r>
            <a:endParaRPr lang="ru-RU" sz="20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16696" y="116632"/>
            <a:ext cx="7056784" cy="3672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</a:rPr>
              <a:t>Каждый день на Масленице имел свое название. </a:t>
            </a:r>
            <a:r>
              <a:rPr lang="ru-RU" sz="2400" dirty="0" smtClean="0">
                <a:solidFill>
                  <a:srgbClr val="C00000"/>
                </a:solidFill>
                <a:latin typeface="Arial Narrow" pitchFamily="34" charset="0"/>
              </a:rPr>
              <a:t>Понедельник – </a:t>
            </a:r>
            <a:r>
              <a:rPr lang="ru-RU" sz="2400" i="1" dirty="0" smtClean="0">
                <a:solidFill>
                  <a:srgbClr val="C00000"/>
                </a:solidFill>
                <a:latin typeface="Arial Narrow" pitchFamily="34" charset="0"/>
              </a:rPr>
              <a:t>встреча</a:t>
            </a:r>
            <a:r>
              <a:rPr lang="ru-RU" sz="2400" dirty="0" smtClean="0">
                <a:latin typeface="Arial Narrow" pitchFamily="34" charset="0"/>
              </a:rPr>
              <a:t>, в этот день встречали гостей</a:t>
            </a:r>
            <a:r>
              <a:rPr lang="ru-RU" sz="2400" dirty="0" smtClean="0">
                <a:latin typeface="Arial Narrow" pitchFamily="34" charset="0"/>
              </a:rPr>
              <a:t>.</a:t>
            </a:r>
          </a:p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</a:rPr>
              <a:t>К </a:t>
            </a:r>
            <a:r>
              <a:rPr lang="ru-RU" sz="2400" dirty="0" smtClean="0">
                <a:latin typeface="Arial Narrow" pitchFamily="34" charset="0"/>
              </a:rPr>
              <a:t>этому дню устраивались общие горки, качели, столы со сладкими яствами. Дети утром делали соломенную куклы Масленицы и наряжали ее.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4" name="Picture 2" descr="https://www.clipartmax.com/png/full/175-1752725_yellow-decoration-png-transparent-clipart-yellow-png-decora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415544" y="2472000"/>
            <a:ext cx="6858002" cy="1914000"/>
          </a:xfrm>
          <a:prstGeom prst="rect">
            <a:avLst/>
          </a:prstGeom>
          <a:noFill/>
        </p:spPr>
      </p:pic>
      <p:pic>
        <p:nvPicPr>
          <p:cNvPr id="11266" name="Picture 2" descr="18 (700x583, 462Kb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9681" y="2253900"/>
            <a:ext cx="5217815" cy="43519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928664" y="5241394"/>
            <a:ext cx="21602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 smtClean="0">
                <a:latin typeface="Arial Narrow" pitchFamily="34" charset="0"/>
              </a:rPr>
              <a:t>Н.А. Линникова </a:t>
            </a:r>
            <a:endParaRPr lang="ru-RU" sz="2000" dirty="0" smtClean="0">
              <a:latin typeface="Arial Narrow" pitchFamily="34" charset="0"/>
            </a:endParaRPr>
          </a:p>
          <a:p>
            <a:pPr algn="r"/>
            <a:r>
              <a:rPr lang="ru-RU" sz="2000" dirty="0" smtClean="0">
                <a:latin typeface="Arial Narrow" pitchFamily="34" charset="0"/>
              </a:rPr>
              <a:t>«Масленица</a:t>
            </a:r>
            <a:r>
              <a:rPr lang="ru-RU" dirty="0" smtClean="0"/>
              <a:t>», </a:t>
            </a:r>
            <a:r>
              <a:rPr lang="ru-RU" sz="2000" dirty="0" smtClean="0">
                <a:latin typeface="Arial Narrow" pitchFamily="34" charset="0"/>
              </a:rPr>
              <a:t>2006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16696" y="332656"/>
            <a:ext cx="7200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C00000"/>
                </a:solidFill>
                <a:latin typeface="Arial Narrow" pitchFamily="34" charset="0"/>
              </a:rPr>
              <a:t>Вторник – </a:t>
            </a:r>
            <a:r>
              <a:rPr lang="ru-RU" sz="2400" i="1" dirty="0" smtClean="0">
                <a:solidFill>
                  <a:srgbClr val="C00000"/>
                </a:solidFill>
                <a:latin typeface="Arial Narrow" pitchFamily="34" charset="0"/>
              </a:rPr>
              <a:t>заигрыши</a:t>
            </a:r>
            <a:r>
              <a:rPr lang="ru-RU" sz="2400" i="1" dirty="0" smtClean="0">
                <a:latin typeface="Arial Narrow" pitchFamily="34" charset="0"/>
              </a:rPr>
              <a:t>.</a:t>
            </a:r>
            <a:r>
              <a:rPr lang="ru-RU" sz="2400" dirty="0" smtClean="0">
                <a:latin typeface="Arial Narrow" pitchFamily="34" charset="0"/>
              </a:rPr>
              <a:t> С утра девушки и молодцы приглашались покататься на горках и поесть блинов. Здесь они приглядывались друг к другу, выбирали себе пару.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4" name="Picture 2" descr="https://www.clipartmax.com/png/full/175-1752725_yellow-decoration-png-transparent-clipart-yellow-png-decora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415544" y="2472000"/>
            <a:ext cx="6858002" cy="1914000"/>
          </a:xfrm>
          <a:prstGeom prst="rect">
            <a:avLst/>
          </a:prstGeom>
          <a:noFill/>
        </p:spPr>
      </p:pic>
      <p:pic>
        <p:nvPicPr>
          <p:cNvPr id="10242" name="Picture 2" descr="https://upload.wikimedia.org/wikipedia/commons/thumb/a/a3/%D0%A1%D1%8B%D1%87%D0%BA%D0%BE%D0%B2_%D0%9F%D0%BB%D1%8F%D1%81%D0%BA%D0%B0.jpg/1280px-%D0%A1%D1%8B%D1%87%D0%BA%D0%BE%D0%B2_%D0%9F%D0%BB%D1%8F%D1%81%D0%BA%D0%B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8704" y="2026414"/>
            <a:ext cx="7245697" cy="39228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369158" y="6165304"/>
            <a:ext cx="29601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 Narrow" pitchFamily="34" charset="0"/>
              </a:rPr>
              <a:t>Ф.В.</a:t>
            </a:r>
            <a:r>
              <a:rPr lang="ru-RU" sz="2000" dirty="0" smtClean="0">
                <a:latin typeface="Arial Narrow" pitchFamily="34" charset="0"/>
              </a:rPr>
              <a:t> </a:t>
            </a:r>
            <a:r>
              <a:rPr lang="ru-RU" sz="2000" dirty="0" err="1" smtClean="0">
                <a:latin typeface="Arial Narrow" pitchFamily="34" charset="0"/>
              </a:rPr>
              <a:t>Сычков</a:t>
            </a:r>
            <a:r>
              <a:rPr lang="ru-RU" sz="2000" dirty="0" smtClean="0">
                <a:latin typeface="Arial Narrow" pitchFamily="34" charset="0"/>
              </a:rPr>
              <a:t> «Пляска», 1911</a:t>
            </a:r>
            <a:endParaRPr lang="ru-RU" sz="20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1524" y="116632"/>
            <a:ext cx="7410028" cy="1584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C00000"/>
                </a:solidFill>
                <a:latin typeface="Arial Narrow" pitchFamily="34" charset="0"/>
              </a:rPr>
              <a:t>Среда - </a:t>
            </a:r>
            <a:r>
              <a:rPr lang="ru-RU" sz="2400" i="1" dirty="0" smtClean="0">
                <a:solidFill>
                  <a:srgbClr val="C00000"/>
                </a:solidFill>
                <a:latin typeface="Arial Narrow" pitchFamily="34" charset="0"/>
              </a:rPr>
              <a:t>лакомка</a:t>
            </a:r>
            <a:r>
              <a:rPr lang="ru-RU" sz="2400" dirty="0" smtClean="0">
                <a:latin typeface="Arial Narrow" pitchFamily="34" charset="0"/>
              </a:rPr>
              <a:t>. В этот день стряпали блины с самыми разнообразными приправами и начинками. Тещи приглашали своих зятьев полакомиться блинами.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4" name="Picture 2" descr="https://www.clipartmax.com/png/full/175-1752725_yellow-decoration-png-transparent-clipart-yellow-png-decora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415544" y="2472000"/>
            <a:ext cx="6858002" cy="1914000"/>
          </a:xfrm>
          <a:prstGeom prst="rect">
            <a:avLst/>
          </a:prstGeom>
          <a:noFill/>
        </p:spPr>
      </p:pic>
      <p:pic>
        <p:nvPicPr>
          <p:cNvPr id="5" name="Picture 2" descr="6 (595x700, 489Kb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4968" y="1501728"/>
            <a:ext cx="4392488" cy="51676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000672" y="5241394"/>
            <a:ext cx="26148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dirty="0" smtClean="0">
                <a:latin typeface="Arial Narrow" pitchFamily="34" charset="0"/>
              </a:rPr>
              <a:t>В. Панкратьева </a:t>
            </a:r>
          </a:p>
          <a:p>
            <a:pPr algn="r"/>
            <a:r>
              <a:rPr lang="ru-RU" sz="2000" dirty="0" smtClean="0">
                <a:latin typeface="Arial Narrow" pitchFamily="34" charset="0"/>
              </a:rPr>
              <a:t>«Кружевная масленица</a:t>
            </a:r>
            <a:r>
              <a:rPr lang="ru-RU" dirty="0" smtClean="0"/>
              <a:t>»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16696" y="260648"/>
            <a:ext cx="7194004" cy="1728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C00000"/>
                </a:solidFill>
                <a:latin typeface="Arial Narrow" pitchFamily="34" charset="0"/>
              </a:rPr>
              <a:t>Четверг – </a:t>
            </a:r>
            <a:r>
              <a:rPr lang="ru-RU" sz="2400" i="1" dirty="0" smtClean="0">
                <a:solidFill>
                  <a:srgbClr val="C00000"/>
                </a:solidFill>
                <a:latin typeface="Arial Narrow" pitchFamily="34" charset="0"/>
              </a:rPr>
              <a:t>широкий четверток, разгул</a:t>
            </a:r>
            <a:r>
              <a:rPr lang="ru-RU" sz="2400" dirty="0" smtClean="0">
                <a:latin typeface="Arial Narrow" pitchFamily="34" charset="0"/>
              </a:rPr>
              <a:t>. Название этого дня говорит само за себя: по улицам катались шумной ватагой, устраивали кулачные бои, пили вино и пели песни.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4" name="Picture 2" descr="https://www.clipartmax.com/png/full/175-1752725_yellow-decoration-png-transparent-clipart-yellow-png-decora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415544" y="2472000"/>
            <a:ext cx="6858002" cy="1914000"/>
          </a:xfrm>
          <a:prstGeom prst="rect">
            <a:avLst/>
          </a:prstGeom>
          <a:noFill/>
        </p:spPr>
      </p:pic>
      <p:pic>
        <p:nvPicPr>
          <p:cNvPr id="7170" name="Picture 2" descr="https://upload.wikimedia.org/wikipedia/commons/b/b7/%D0%A1%D1%8B%D1%87%D0%BA%D0%BE%D0%B2_%D0%9F%D1%80%D0%B0%D0%B7%D0%B4%D0%BD%D0%B8%D1%87%D0%BD%D0%B0%D1%8F-%D0%B7%D0%B0%D0%B1%D0%B0%D0%B2%D0%B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1032" y="1628801"/>
            <a:ext cx="3210553" cy="49685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648910" y="5589240"/>
            <a:ext cx="24481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dirty="0" smtClean="0">
                <a:latin typeface="Arial Narrow" pitchFamily="34" charset="0"/>
              </a:rPr>
              <a:t>Ф.В.</a:t>
            </a:r>
            <a:r>
              <a:rPr lang="ru-RU" sz="2000" dirty="0" smtClean="0">
                <a:latin typeface="Arial Narrow" pitchFamily="34" charset="0"/>
              </a:rPr>
              <a:t> </a:t>
            </a:r>
            <a:r>
              <a:rPr lang="ru-RU" sz="2000" dirty="0" err="1" smtClean="0">
                <a:latin typeface="Arial Narrow" pitchFamily="34" charset="0"/>
              </a:rPr>
              <a:t>Сычков</a:t>
            </a:r>
            <a:r>
              <a:rPr lang="ru-RU" sz="2000" dirty="0" smtClean="0">
                <a:latin typeface="Arial Narrow" pitchFamily="34" charset="0"/>
              </a:rPr>
              <a:t> </a:t>
            </a:r>
          </a:p>
          <a:p>
            <a:pPr algn="r"/>
            <a:r>
              <a:rPr lang="ru-RU" sz="2000" dirty="0" smtClean="0">
                <a:latin typeface="Arial Narrow" pitchFamily="34" charset="0"/>
              </a:rPr>
              <a:t>«Праздничная забава»</a:t>
            </a:r>
            <a:endParaRPr lang="ru-RU" sz="20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55540" y="260648"/>
            <a:ext cx="7049988" cy="180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C00000"/>
                </a:solidFill>
                <a:latin typeface="Arial Narrow" pitchFamily="34" charset="0"/>
              </a:rPr>
              <a:t>Пятница – </a:t>
            </a:r>
            <a:r>
              <a:rPr lang="ru-RU" sz="2400" i="1" dirty="0" smtClean="0">
                <a:solidFill>
                  <a:srgbClr val="C00000"/>
                </a:solidFill>
                <a:latin typeface="Arial Narrow" pitchFamily="34" charset="0"/>
              </a:rPr>
              <a:t>тёщины вечёрки</a:t>
            </a:r>
            <a:r>
              <a:rPr lang="ru-RU" sz="2400" dirty="0" smtClean="0">
                <a:latin typeface="Arial Narrow" pitchFamily="34" charset="0"/>
              </a:rPr>
              <a:t>. В этот день уже зятья угощали своих тещ, а иногда и всю родню.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4" name="Picture 2" descr="https://www.clipartmax.com/png/full/175-1752725_yellow-decoration-png-transparent-clipart-yellow-png-decora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415544" y="2472000"/>
            <a:ext cx="6858002" cy="1914000"/>
          </a:xfrm>
          <a:prstGeom prst="rect">
            <a:avLst/>
          </a:prstGeom>
          <a:noFill/>
        </p:spPr>
      </p:pic>
      <p:pic>
        <p:nvPicPr>
          <p:cNvPr id="46082" name="Picture 2" descr="8 (694x700, 693Kb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51244" y="1333507"/>
            <a:ext cx="4906212" cy="49486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631238" y="5589240"/>
            <a:ext cx="14478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dirty="0" smtClean="0">
                <a:latin typeface="Arial Narrow" pitchFamily="34" charset="0"/>
              </a:rPr>
              <a:t>В.Ю.</a:t>
            </a:r>
            <a:r>
              <a:rPr lang="ru-RU" sz="2000" dirty="0" smtClean="0">
                <a:latin typeface="Arial Narrow" pitchFamily="34" charset="0"/>
              </a:rPr>
              <a:t> </a:t>
            </a:r>
            <a:r>
              <a:rPr lang="ru-RU" sz="2000" dirty="0" smtClean="0">
                <a:latin typeface="Arial Narrow" pitchFamily="34" charset="0"/>
              </a:rPr>
              <a:t>Багров </a:t>
            </a:r>
          </a:p>
          <a:p>
            <a:pPr algn="r"/>
            <a:r>
              <a:rPr lang="ru-RU" sz="2000" dirty="0" smtClean="0">
                <a:latin typeface="Arial Narrow" pitchFamily="34" charset="0"/>
              </a:rPr>
              <a:t>«Блины»</a:t>
            </a:r>
            <a:endParaRPr lang="ru-RU" sz="20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4688" y="116632"/>
            <a:ext cx="776131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C00000"/>
                </a:solidFill>
                <a:latin typeface="Arial Narrow" pitchFamily="34" charset="0"/>
              </a:rPr>
              <a:t>Суббота – </a:t>
            </a:r>
            <a:r>
              <a:rPr lang="ru-RU" sz="2400" i="1" dirty="0" smtClean="0">
                <a:solidFill>
                  <a:srgbClr val="C00000"/>
                </a:solidFill>
                <a:latin typeface="Arial Narrow" pitchFamily="34" charset="0"/>
              </a:rPr>
              <a:t>золовкины посиделки</a:t>
            </a:r>
            <a:r>
              <a:rPr lang="ru-RU" sz="2400" dirty="0" smtClean="0">
                <a:latin typeface="Arial Narrow" pitchFamily="34" charset="0"/>
              </a:rPr>
              <a:t>, в этот день навещали сестер мужа. Но иногда молодая невестка приглашала к себе в дом всех родных. Именно в субботу устраивалось последнее масленичное игрище – «взятие снежного городка».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4" name="Picture 2" descr="https://www.clipartmax.com/png/full/175-1752725_yellow-decoration-png-transparent-clipart-yellow-png-decora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415544" y="2472000"/>
            <a:ext cx="6858002" cy="1914000"/>
          </a:xfrm>
          <a:prstGeom prst="rect">
            <a:avLst/>
          </a:prstGeom>
          <a:noFill/>
        </p:spPr>
      </p:pic>
      <p:pic>
        <p:nvPicPr>
          <p:cNvPr id="5" name="Picture 4" descr="7 (700x511, 306Kb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92760" y="1844824"/>
            <a:ext cx="6017106" cy="43924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376936" y="6341258"/>
            <a:ext cx="3057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 Narrow" pitchFamily="34" charset="0"/>
              </a:rPr>
              <a:t>А.</a:t>
            </a:r>
            <a:r>
              <a:rPr lang="ru-RU" sz="2000" dirty="0" smtClean="0">
                <a:latin typeface="Arial Narrow" pitchFamily="34" charset="0"/>
              </a:rPr>
              <a:t> </a:t>
            </a:r>
            <a:r>
              <a:rPr lang="ru-RU" sz="2000" dirty="0" smtClean="0">
                <a:latin typeface="Arial Narrow" pitchFamily="34" charset="0"/>
              </a:rPr>
              <a:t>Черкашина «Масленица»</a:t>
            </a:r>
            <a:endParaRPr lang="ru-RU" sz="20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60712" y="44624"/>
            <a:ext cx="6912768" cy="2952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C00000"/>
                </a:solidFill>
                <a:latin typeface="Arial Narrow" pitchFamily="34" charset="0"/>
              </a:rPr>
              <a:t>Воскресенье – </a:t>
            </a:r>
            <a:r>
              <a:rPr lang="ru-RU" sz="2400" i="1" dirty="0" smtClean="0">
                <a:solidFill>
                  <a:srgbClr val="C00000"/>
                </a:solidFill>
                <a:latin typeface="Arial Narrow" pitchFamily="34" charset="0"/>
              </a:rPr>
              <a:t>прощёный </a:t>
            </a:r>
            <a:r>
              <a:rPr lang="ru-RU" sz="2400" i="1" dirty="0" smtClean="0">
                <a:solidFill>
                  <a:srgbClr val="C00000"/>
                </a:solidFill>
                <a:latin typeface="Arial Narrow" pitchFamily="34" charset="0"/>
              </a:rPr>
              <a:t>день</a:t>
            </a:r>
            <a:r>
              <a:rPr lang="ru-RU" sz="2400" dirty="0" smtClean="0">
                <a:latin typeface="Arial Narrow" pitchFamily="34" charset="0"/>
              </a:rPr>
              <a:t>. Родственники и друзья </a:t>
            </a:r>
            <a:r>
              <a:rPr lang="ru-RU" sz="2400" dirty="0" smtClean="0">
                <a:latin typeface="Arial Narrow" pitchFamily="34" charset="0"/>
              </a:rPr>
              <a:t>    в </a:t>
            </a:r>
            <a:r>
              <a:rPr lang="ru-RU" sz="2400" dirty="0" smtClean="0">
                <a:latin typeface="Arial Narrow" pitchFamily="34" charset="0"/>
              </a:rPr>
              <a:t>этот день ходили друг к другу, но уже не праздновать, а с «повинением»: просили прощение за все случайные и умышленные обиды и огорчения, причиненные в прошедшем году. Поклоны и мольбы не считались унизительными – важно было получить прощение, возобновить самые близкие и сердечные отношения.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4" name="Picture 2" descr="https://www.clipartmax.com/png/full/175-1752725_yellow-decoration-png-transparent-clipart-yellow-png-decora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415544" y="2472000"/>
            <a:ext cx="6858002" cy="1914000"/>
          </a:xfrm>
          <a:prstGeom prst="rect">
            <a:avLst/>
          </a:prstGeom>
          <a:noFill/>
        </p:spPr>
      </p:pic>
      <p:pic>
        <p:nvPicPr>
          <p:cNvPr id="4098" name="Picture 2" descr="https://upload.wikimedia.org/wikipedia/commons/4/44/%D0%9A%D1%80%D1%8B%D0%B6%D0%B0%D0%BD%D0%BE%D0%B2%D1%81%D0%BA%D0%B8%D0%B9_%D0%9F%D1%80%D0%BE%D1%89%D0%B5%D0%BD%D1%8B%D0%B9-%D0%B4%D0%B5%D0%BD%D1%8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3040" y="2852936"/>
            <a:ext cx="3750489" cy="37620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072680" y="5293657"/>
            <a:ext cx="30963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 smtClean="0">
                <a:latin typeface="Arial Narrow" pitchFamily="34" charset="0"/>
              </a:rPr>
              <a:t>К. </a:t>
            </a:r>
            <a:r>
              <a:rPr lang="ru-RU" sz="2000" dirty="0" err="1" smtClean="0">
                <a:latin typeface="Arial Narrow" pitchFamily="34" charset="0"/>
              </a:rPr>
              <a:t>Крыжановский</a:t>
            </a:r>
            <a:r>
              <a:rPr lang="ru-RU" sz="2000" dirty="0" smtClean="0">
                <a:latin typeface="Arial Narrow" pitchFamily="34" charset="0"/>
              </a:rPr>
              <a:t>. </a:t>
            </a:r>
            <a:endParaRPr lang="ru-RU" sz="2000" dirty="0" smtClean="0">
              <a:latin typeface="Arial Narrow" pitchFamily="34" charset="0"/>
            </a:endParaRPr>
          </a:p>
          <a:p>
            <a:pPr algn="r"/>
            <a:r>
              <a:rPr lang="ru-RU" sz="2000" dirty="0" smtClean="0">
                <a:latin typeface="Arial Narrow" pitchFamily="34" charset="0"/>
              </a:rPr>
              <a:t>Прощёный </a:t>
            </a:r>
            <a:r>
              <a:rPr lang="ru-RU" sz="2000" dirty="0" smtClean="0">
                <a:latin typeface="Arial Narrow" pitchFamily="34" charset="0"/>
              </a:rPr>
              <a:t>день </a:t>
            </a:r>
            <a:endParaRPr lang="ru-RU" sz="2000" dirty="0" smtClean="0">
              <a:latin typeface="Arial Narrow" pitchFamily="34" charset="0"/>
            </a:endParaRPr>
          </a:p>
          <a:p>
            <a:pPr algn="r"/>
            <a:r>
              <a:rPr lang="ru-RU" sz="2000" dirty="0" smtClean="0">
                <a:latin typeface="Arial Narrow" pitchFamily="34" charset="0"/>
              </a:rPr>
              <a:t>в </a:t>
            </a:r>
            <a:r>
              <a:rPr lang="ru-RU" sz="2000" dirty="0" smtClean="0">
                <a:latin typeface="Arial Narrow" pitchFamily="34" charset="0"/>
              </a:rPr>
              <a:t>крестьянской семье. </a:t>
            </a:r>
            <a:r>
              <a:rPr lang="ru-RU" sz="2000" dirty="0" smtClean="0">
                <a:latin typeface="Arial Narrow" pitchFamily="34" charset="0"/>
              </a:rPr>
              <a:t>XIX в.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4688" y="116632"/>
            <a:ext cx="7704856" cy="2520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</a:rPr>
              <a:t>Прощеным воскресеньем заканчивалась Масленичная неделя. </a:t>
            </a:r>
            <a:r>
              <a:rPr lang="ru-RU" sz="2400" dirty="0" smtClean="0">
                <a:latin typeface="Arial Narrow" pitchFamily="34" charset="0"/>
              </a:rPr>
              <a:t>Провожали </a:t>
            </a:r>
            <a:r>
              <a:rPr lang="ru-RU" sz="2400" dirty="0" smtClean="0">
                <a:latin typeface="Arial Narrow" pitchFamily="34" charset="0"/>
              </a:rPr>
              <a:t>Масленицу очень торжественно. Куклу из соломы – Масленицу, наряженную в кафтан и шапку, обутую в лапти, с песнями катали на санях, а потом торжественно сжигали и пепел рассеивали по полю, чтобы придать силы посевам и будущему урожаю.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4" name="Picture 2" descr="https://www.clipartmax.com/png/full/175-1752725_yellow-decoration-png-transparent-clipart-yellow-png-decora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415544" y="2472000"/>
            <a:ext cx="6858002" cy="1914000"/>
          </a:xfrm>
          <a:prstGeom prst="rect">
            <a:avLst/>
          </a:prstGeom>
          <a:noFill/>
        </p:spPr>
      </p:pic>
      <p:pic>
        <p:nvPicPr>
          <p:cNvPr id="3074" name="Picture 2" descr="https://cs3.livemaster.ru/zhurnalfoto/9/a/f/150217210359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6736" y="2564904"/>
            <a:ext cx="6667500" cy="3543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425200" y="6197242"/>
            <a:ext cx="50561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 Narrow" pitchFamily="34" charset="0"/>
              </a:rPr>
              <a:t>С.</a:t>
            </a:r>
            <a:r>
              <a:rPr lang="ru-RU" sz="2000" dirty="0" smtClean="0">
                <a:latin typeface="Arial Narrow" pitchFamily="34" charset="0"/>
              </a:rPr>
              <a:t> </a:t>
            </a:r>
            <a:r>
              <a:rPr lang="ru-RU" sz="2000" dirty="0" smtClean="0">
                <a:latin typeface="Arial Narrow" pitchFamily="34" charset="0"/>
              </a:rPr>
              <a:t>Кожин «Проводы зимы. Россия </a:t>
            </a:r>
            <a:r>
              <a:rPr lang="en-US" sz="2000" dirty="0" smtClean="0">
                <a:latin typeface="Arial Narrow" pitchFamily="34" charset="0"/>
              </a:rPr>
              <a:t>XVII </a:t>
            </a:r>
            <a:r>
              <a:rPr lang="ru-RU" sz="2000" dirty="0" smtClean="0">
                <a:latin typeface="Arial Narrow" pitchFamily="34" charset="0"/>
              </a:rPr>
              <a:t>век», 2001</a:t>
            </a:r>
            <a:endParaRPr lang="ru-RU" sz="20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20752" y="188640"/>
            <a:ext cx="6552728" cy="17281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latin typeface="Arial Narrow" pitchFamily="34" charset="0"/>
              </a:rPr>
              <a:t>После Прощеного воскресенья Масленица затихала до следующего года.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4" name="Picture 2" descr="https://www.clipartmax.com/png/full/175-1752725_yellow-decoration-png-transparent-clipart-yellow-png-decora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415544" y="2472000"/>
            <a:ext cx="6858002" cy="1914000"/>
          </a:xfrm>
          <a:prstGeom prst="rect">
            <a:avLst/>
          </a:prstGeom>
          <a:noFill/>
        </p:spPr>
      </p:pic>
      <p:pic>
        <p:nvPicPr>
          <p:cNvPr id="2050" name="Picture 2" descr="https://www.culture.ru/storage/images/fd74f4ac91095027878822467789fa2c/b7f05f75ad5807791f57c759ef52359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6696" y="1268760"/>
            <a:ext cx="7440149" cy="49411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000672" y="5517232"/>
            <a:ext cx="7905328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0" b="1" i="0" u="none" strike="noStrike" kern="1200" cap="none" spc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_AntiqueTitulGr" pitchFamily="82" charset="-52"/>
                <a:ea typeface="+mj-ea"/>
                <a:cs typeface="+mj-cs"/>
              </a:rPr>
              <a:t>С Масленицей!</a:t>
            </a:r>
            <a:endParaRPr kumimoji="0" lang="ru-RU" sz="10000" b="1" i="0" u="none" strike="noStrike" kern="1200" cap="none" spc="0" normalizeH="0" baseline="0" noProof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_AntiqueTitulGr" pitchFamily="82" charset="-52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664" y="-27384"/>
            <a:ext cx="7482036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 Narrow" pitchFamily="34" charset="0"/>
                <a:ea typeface="+mn-ea"/>
                <a:cs typeface="+mn-cs"/>
              </a:rPr>
              <a:t>Источники</a:t>
            </a:r>
            <a:endParaRPr lang="ru-RU" sz="3600" dirty="0">
              <a:latin typeface="Arial Narrow" pitchFamily="34" charset="0"/>
              <a:ea typeface="+mn-ea"/>
              <a:cs typeface="+mn-cs"/>
            </a:endParaRPr>
          </a:p>
        </p:txBody>
      </p:sp>
      <p:pic>
        <p:nvPicPr>
          <p:cNvPr id="4" name="Picture 2" descr="https://www.clipartmax.com/png/full/175-1752725_yellow-decoration-png-transparent-clipart-yellow-png-decora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415544" y="2472000"/>
            <a:ext cx="6858002" cy="1914000"/>
          </a:xfrm>
          <a:prstGeom prst="rect">
            <a:avLst/>
          </a:prstGeom>
          <a:noFill/>
        </p:spPr>
      </p:pic>
      <p:pic>
        <p:nvPicPr>
          <p:cNvPr id="1026" name="Picture 2" descr="https://avatars.mds.yandex.net/get-zen_doc/51081/pub_5c7816e82e9e2e00b37a9453_5c78178ce4120400b32d3a53/scale_120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8552" r="23729"/>
          <a:stretch>
            <a:fillRect/>
          </a:stretch>
        </p:blipFill>
        <p:spPr bwMode="auto">
          <a:xfrm flipH="1">
            <a:off x="6753200" y="3789040"/>
            <a:ext cx="3152800" cy="306896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32248" y="908720"/>
            <a:ext cx="7617296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</a:rPr>
              <a:t>Я познаю мир : Праздники народов мира / авт.-сост. И. Полянская, Н. </a:t>
            </a:r>
            <a:r>
              <a:rPr lang="ru-RU" sz="2400" dirty="0" smtClean="0">
                <a:latin typeface="Arial Narrow" pitchFamily="34" charset="0"/>
              </a:rPr>
              <a:t>Ионина. </a:t>
            </a:r>
            <a:r>
              <a:rPr lang="ru-RU" sz="2400" dirty="0" smtClean="0">
                <a:latin typeface="Arial Narrow" pitchFamily="34" charset="0"/>
              </a:rPr>
              <a:t>– Москва : АСТ ; </a:t>
            </a:r>
            <a:r>
              <a:rPr lang="ru-RU" sz="2400" dirty="0" err="1" smtClean="0">
                <a:latin typeface="Arial Narrow" pitchFamily="34" charset="0"/>
              </a:rPr>
              <a:t>Астель</a:t>
            </a:r>
            <a:r>
              <a:rPr lang="ru-RU" sz="2400" dirty="0" smtClean="0">
                <a:latin typeface="Arial Narrow" pitchFamily="34" charset="0"/>
              </a:rPr>
              <a:t>, 2001. – 478 с. : ил</a:t>
            </a:r>
            <a:r>
              <a:rPr lang="ru-RU" sz="2400" dirty="0" smtClean="0">
                <a:latin typeface="Arial Narrow" pitchFamily="34" charset="0"/>
              </a:rPr>
              <a:t>.</a:t>
            </a:r>
          </a:p>
          <a:p>
            <a:pPr marL="0" indent="0">
              <a:buNone/>
            </a:pPr>
            <a:r>
              <a:rPr lang="en-US" sz="2400" dirty="0" smtClean="0">
                <a:latin typeface="Arial Narrow" pitchFamily="34" charset="0"/>
                <a:hlinkClick r:id="rId4"/>
              </a:rPr>
              <a:t>https://</a:t>
            </a:r>
            <a:r>
              <a:rPr lang="en-US" sz="2400" dirty="0" smtClean="0">
                <a:latin typeface="Arial Narrow" pitchFamily="34" charset="0"/>
                <a:hlinkClick r:id="rId4"/>
              </a:rPr>
              <a:t>www.livemaster.ru/topic/1110781-maslenitsa-v-kartinah-russkih-hudozhnikov</a:t>
            </a:r>
            <a:endParaRPr lang="ru-RU" sz="2400" dirty="0" smtClean="0">
              <a:latin typeface="Arial Narrow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 Narrow" pitchFamily="34" charset="0"/>
                <a:hlinkClick r:id="rId5"/>
              </a:rPr>
              <a:t>https</a:t>
            </a:r>
            <a:r>
              <a:rPr lang="en-US" sz="2400" dirty="0" smtClean="0">
                <a:latin typeface="Arial Narrow" pitchFamily="34" charset="0"/>
                <a:hlinkClick r:id="rId5"/>
              </a:rPr>
              <a:t>://</a:t>
            </a:r>
            <a:r>
              <a:rPr lang="en-US" sz="2400" dirty="0" smtClean="0">
                <a:latin typeface="Arial Narrow" pitchFamily="34" charset="0"/>
                <a:hlinkClick r:id="rId5"/>
              </a:rPr>
              <a:t>www.liveinternet.ru/users/3480837/post430315270</a:t>
            </a:r>
            <a:endParaRPr lang="ru-RU" sz="2400" dirty="0" smtClean="0">
              <a:latin typeface="Arial Narrow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 Narrow" pitchFamily="34" charset="0"/>
                <a:hlinkClick r:id="rId6"/>
              </a:rPr>
              <a:t>https://</a:t>
            </a:r>
            <a:r>
              <a:rPr lang="en-US" sz="2400" dirty="0" smtClean="0">
                <a:latin typeface="Arial Narrow" pitchFamily="34" charset="0"/>
                <a:hlinkClick r:id="rId6"/>
              </a:rPr>
              <a:t>gatchina24.ru/netcat_files/Image/IMG_2842.JPG</a:t>
            </a:r>
            <a:endParaRPr lang="ru-RU" sz="2400" dirty="0" smtClean="0">
              <a:latin typeface="Arial Narrow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 Narrow" pitchFamily="34" charset="0"/>
                <a:hlinkClick r:id="rId7"/>
              </a:rPr>
              <a:t>https://obiskusstve.com/1633305482566044528/maslenitsa-v-zhivopisi</a:t>
            </a:r>
            <a:r>
              <a:rPr lang="en-US" sz="2400" dirty="0" smtClean="0">
                <a:latin typeface="Arial Narrow" pitchFamily="34" charset="0"/>
                <a:hlinkClick r:id="rId7"/>
              </a:rPr>
              <a:t>/</a:t>
            </a:r>
            <a:endParaRPr lang="ru-RU" sz="2400" dirty="0" smtClean="0">
              <a:latin typeface="Arial Narrow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 Narrow" pitchFamily="34" charset="0"/>
                <a:hlinkClick r:id="rId8"/>
              </a:rPr>
              <a:t>https://</a:t>
            </a:r>
            <a:r>
              <a:rPr lang="en-US" sz="2400" dirty="0" smtClean="0">
                <a:latin typeface="Arial Narrow" pitchFamily="34" charset="0"/>
                <a:hlinkClick r:id="rId8"/>
              </a:rPr>
              <a:t>zhiznteatr.mirtesen.ru/blog/43558494440/Maslenitsa-v-zhivopisi</a:t>
            </a:r>
            <a:r>
              <a:rPr lang="ru-RU" sz="2400" dirty="0" smtClean="0">
                <a:latin typeface="Arial Narrow" pitchFamily="34" charset="0"/>
              </a:rPr>
              <a:t> </a:t>
            </a:r>
          </a:p>
          <a:p>
            <a:pPr marL="0" indent="0">
              <a:buNone/>
            </a:pPr>
            <a:r>
              <a:rPr lang="en-US" sz="2400" dirty="0" smtClean="0">
                <a:latin typeface="Arial Narrow" pitchFamily="34" charset="0"/>
                <a:hlinkClick r:id="rId9"/>
              </a:rPr>
              <a:t>https://</a:t>
            </a:r>
            <a:r>
              <a:rPr lang="en-US" sz="2400" dirty="0" smtClean="0">
                <a:latin typeface="Arial Narrow" pitchFamily="34" charset="0"/>
                <a:hlinkClick r:id="rId9"/>
              </a:rPr>
              <a:t>irastrange.livejournal.com/390405.html</a:t>
            </a:r>
            <a:endParaRPr lang="ru-RU" sz="2400" dirty="0" smtClean="0">
              <a:latin typeface="Arial Narrow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 Narrow" pitchFamily="34" charset="0"/>
                <a:hlinkClick r:id="rId10"/>
              </a:rPr>
              <a:t>https://</a:t>
            </a:r>
            <a:r>
              <a:rPr lang="en-US" sz="2400" dirty="0" smtClean="0">
                <a:latin typeface="Arial Narrow" pitchFamily="34" charset="0"/>
                <a:hlinkClick r:id="rId10"/>
              </a:rPr>
              <a:t>yarodom.livejournal.com/1754161.html</a:t>
            </a:r>
            <a:r>
              <a:rPr lang="ru-RU" sz="2400" dirty="0" smtClean="0">
                <a:latin typeface="Arial Narrow" pitchFamily="34" charset="0"/>
              </a:rPr>
              <a:t>      </a:t>
            </a:r>
            <a:endParaRPr lang="ru-RU" sz="24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1012</Words>
  <Application>Microsoft Office PowerPoint</Application>
  <PresentationFormat>Лист A4 (210x297 мм)</PresentationFormat>
  <Paragraphs>57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Масленица  семь дней гуляет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Васенева Екатерина Евгеньевна</dc:creator>
  <cp:lastModifiedBy>ТЕХПРОМ</cp:lastModifiedBy>
  <cp:revision>102</cp:revision>
  <dcterms:created xsi:type="dcterms:W3CDTF">2021-03-10T07:48:47Z</dcterms:created>
  <dcterms:modified xsi:type="dcterms:W3CDTF">2021-03-11T18:08:34Z</dcterms:modified>
</cp:coreProperties>
</file>