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6" r:id="rId4"/>
    <p:sldId id="270" r:id="rId5"/>
    <p:sldId id="267" r:id="rId6"/>
    <p:sldId id="265" r:id="rId7"/>
    <p:sldId id="258" r:id="rId8"/>
    <p:sldId id="276" r:id="rId9"/>
    <p:sldId id="272" r:id="rId10"/>
    <p:sldId id="269" r:id="rId11"/>
    <p:sldId id="274" r:id="rId12"/>
    <p:sldId id="284" r:id="rId13"/>
    <p:sldId id="283" r:id="rId14"/>
    <p:sldId id="278" r:id="rId15"/>
    <p:sldId id="271" r:id="rId16"/>
    <p:sldId id="275" r:id="rId17"/>
    <p:sldId id="281" r:id="rId1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m.pl/" TargetMode="External"/><Relationship Id="rId7" Type="http://schemas.openxmlformats.org/officeDocument/2006/relationships/hyperlink" Target="https://www.mirf.ru/book/stanislav-lem-i-ego-fantastika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velib.ru/author/179964/top-stanislav-lem" TargetMode="External"/><Relationship Id="rId5" Type="http://schemas.openxmlformats.org/officeDocument/2006/relationships/hyperlink" Target="https://tjournal.ru/stories/191009-mirozdanie-i-kosmos-kak-fantast-stanislav-lem-videl-i-predskazyval-budushchee-chelovechestva" TargetMode="External"/><Relationship Id="rId4" Type="http://schemas.openxmlformats.org/officeDocument/2006/relationships/hyperlink" Target="https://rg.ru/2021/09/12/stanislavu-lemu-ispolnilos-by-100-le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4528" y="692696"/>
            <a:ext cx="8424936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Станислав </a:t>
            </a:r>
            <a:r>
              <a:rPr lang="ru-RU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Лем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424608" y="0"/>
            <a:ext cx="6934200" cy="83671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 100-летию со дня рождения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6388" name="Picture 4" descr="https://cdn.iz.ru/sites/default/files/styles/1920x1080/public/article-2019-09/RTR17NOO_1.jpg?itok=uoy8vuV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8584" y="2276872"/>
            <a:ext cx="7488832" cy="4212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-24803"/>
            <a:ext cx="9906001" cy="6882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551" y="0"/>
            <a:ext cx="5760639" cy="23488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Станислав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Лем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1921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2006)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2636913"/>
            <a:ext cx="4464496" cy="216024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Польский писатель</a:t>
            </a:r>
            <a:r>
              <a:rPr lang="ru-RU" b="1" dirty="0" smtClean="0">
                <a:latin typeface="Candara" pitchFamily="34" charset="0"/>
              </a:rPr>
              <a:t>, </a:t>
            </a:r>
            <a:r>
              <a:rPr lang="ru-RU" b="1" dirty="0" smtClean="0">
                <a:latin typeface="Candara" pitchFamily="34" charset="0"/>
              </a:rPr>
              <a:t>фантаст, философ, публицист, футуролог.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115" y="5374957"/>
            <a:ext cx="19607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Ссылка на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сайт о писателе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6" name="Picture 2" descr="http://qrcoder.ru/code/?http%3A%2F%2Flem.pl%2F&amp;4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1916" y="5157192"/>
            <a:ext cx="1104900" cy="11049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4" name="Picture 4" descr="1966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7056" y="908720"/>
            <a:ext cx="3816424" cy="5032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152800" y="260648"/>
            <a:ext cx="6480720" cy="2979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Станислав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родился 12 сентября 1921 года во Львове в семье врача.</a:t>
            </a:r>
          </a:p>
          <a:p>
            <a:pPr marL="0" indent="0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1932 – 1939 гг. учился в гимназии имени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Кароля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Шайнохи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 во Львове (теперь Лицей № 8 Львовского городского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совета, Украина).</a:t>
            </a:r>
            <a:endParaRPr lang="ru-RU" sz="3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512" y="3356992"/>
            <a:ext cx="2378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1925 г.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12290" name="Picture 2" descr="1925 with at Teddy be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188640"/>
            <a:ext cx="2232248" cy="3188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2" name="Picture 4" descr="http://www.schule8.org.ua/templates/pixeldot/slideshow/1.jpg"/>
          <p:cNvPicPr>
            <a:picLocks noChangeAspect="1" noChangeArrowheads="1"/>
          </p:cNvPicPr>
          <p:nvPr/>
        </p:nvPicPr>
        <p:blipFill>
          <a:blip r:embed="rId4" cstate="print"/>
          <a:srcRect l="49253"/>
          <a:stretch>
            <a:fillRect/>
          </a:stretch>
        </p:blipFill>
        <p:spPr bwMode="auto">
          <a:xfrm>
            <a:off x="4160912" y="3426019"/>
            <a:ext cx="4608512" cy="3243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936776" y="616530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1934 г.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12294" name="Picture 6" descr="Школьная форма 1934 го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20" y="3933056"/>
            <a:ext cx="2273703" cy="2721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16496" y="620985"/>
            <a:ext cx="7128792" cy="604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Во время немецкой оккупации </a:t>
            </a:r>
            <a:r>
              <a:rPr lang="ru-RU" sz="3000" b="1" dirty="0" smtClean="0">
                <a:latin typeface="Candara" pitchFamily="34" charset="0"/>
              </a:rPr>
              <a:t>Львова </a:t>
            </a:r>
            <a:r>
              <a:rPr lang="ru-RU" sz="3000" b="1" dirty="0" err="1" smtClean="0">
                <a:latin typeface="Candara" pitchFamily="34" charset="0"/>
              </a:rPr>
              <a:t>Лем</a:t>
            </a:r>
            <a:r>
              <a:rPr lang="ru-RU" sz="3000" b="1" dirty="0" smtClean="0">
                <a:latin typeface="Candara" pitchFamily="34" charset="0"/>
              </a:rPr>
              <a:t> </a:t>
            </a:r>
            <a:r>
              <a:rPr lang="ru-RU" sz="3000" b="1" dirty="0" smtClean="0">
                <a:latin typeface="Candara" pitchFamily="34" charset="0"/>
              </a:rPr>
              <a:t>работал автомехаником и сварщиком, </a:t>
            </a:r>
            <a:r>
              <a:rPr lang="ru-RU" sz="3000" b="1" dirty="0" smtClean="0">
                <a:latin typeface="Candara" pitchFamily="34" charset="0"/>
              </a:rPr>
              <a:t>участвовал </a:t>
            </a:r>
            <a:r>
              <a:rPr lang="ru-RU" sz="3000" b="1" dirty="0" smtClean="0">
                <a:latin typeface="Candara" pitchFamily="34" charset="0"/>
              </a:rPr>
              <a:t>в группе сопротивления нацистам.</a:t>
            </a:r>
          </a:p>
          <a:p>
            <a:pPr marL="0" indent="0">
              <a:buNone/>
            </a:pP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После </a:t>
            </a:r>
            <a:r>
              <a:rPr lang="ru-RU" sz="3000" b="1" dirty="0" smtClean="0">
                <a:latin typeface="Candara" pitchFamily="34" charset="0"/>
              </a:rPr>
              <a:t>окончания войны семья </a:t>
            </a:r>
            <a:r>
              <a:rPr lang="ru-RU" sz="3000" b="1" dirty="0" smtClean="0">
                <a:latin typeface="Candara" pitchFamily="34" charset="0"/>
              </a:rPr>
              <a:t>   писателя переселилась </a:t>
            </a:r>
            <a:r>
              <a:rPr lang="ru-RU" sz="3000" b="1" dirty="0" smtClean="0">
                <a:latin typeface="Candara" pitchFamily="34" charset="0"/>
              </a:rPr>
              <a:t>в Краков. </a:t>
            </a:r>
            <a:r>
              <a:rPr lang="ru-RU" sz="3000" b="1" dirty="0" smtClean="0">
                <a:latin typeface="Candara" pitchFamily="34" charset="0"/>
              </a:rPr>
              <a:t>Станислав начал </a:t>
            </a:r>
            <a:r>
              <a:rPr lang="ru-RU" sz="3000" b="1" dirty="0" smtClean="0">
                <a:latin typeface="Candara" pitchFamily="34" charset="0"/>
              </a:rPr>
              <a:t>изучать </a:t>
            </a:r>
            <a:r>
              <a:rPr lang="ru-RU" sz="3000" b="1" dirty="0" smtClean="0">
                <a:latin typeface="Candara" pitchFamily="34" charset="0"/>
              </a:rPr>
              <a:t>медицину     в</a:t>
            </a:r>
            <a:r>
              <a:rPr lang="ru-RU" sz="3000" b="1" dirty="0" smtClean="0">
                <a:latin typeface="Candara" pitchFamily="34" charset="0"/>
              </a:rPr>
              <a:t> Ягеллонском </a:t>
            </a:r>
            <a:r>
              <a:rPr lang="ru-RU" sz="3000" b="1" dirty="0" smtClean="0">
                <a:latin typeface="Candara" pitchFamily="34" charset="0"/>
              </a:rPr>
              <a:t>университете – древнейшем высшем учебном заведении Польши, основанном в 1364 г</a:t>
            </a:r>
            <a:r>
              <a:rPr lang="ru-RU" sz="3000" b="1" dirty="0" smtClean="0">
                <a:latin typeface="Candara" pitchFamily="34" charset="0"/>
              </a:rPr>
              <a:t>.</a:t>
            </a:r>
            <a:endParaRPr lang="ru-RU" sz="3000" b="1" dirty="0" smtClean="0">
              <a:latin typeface="Candara" pitchFamily="34" charset="0"/>
            </a:endParaRPr>
          </a:p>
        </p:txBody>
      </p:sp>
      <p:pic>
        <p:nvPicPr>
          <p:cNvPr id="11266" name="Picture 2" descr="Удостоверение личности 1947 го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0442" y="1340768"/>
            <a:ext cx="2665046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48544" y="719658"/>
            <a:ext cx="5616624" cy="5805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1946 году в журнале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«Новый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мир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приключений» было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напечатано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первое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крупное произведение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Лема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– повесть «Человек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Марса».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 </a:t>
            </a:r>
          </a:p>
          <a:p>
            <a:pPr marL="0" indent="0">
              <a:buNone/>
            </a:pPr>
            <a:endParaRPr lang="ru-RU" sz="3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Литературный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успех пришёл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после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публикации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романа «Астронавты» в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1951 году. Роман неоднократно публиковался за рубежом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  <a:endParaRPr lang="ru-RU" sz="3000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10242" name="Picture 2" descr="1947 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5168" y="116632"/>
            <a:ext cx="2232248" cy="3078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44" name="AutoShape 4" descr="https://leonardo.osnova.io/ceee94f7-951c-16b3-7fe8-4c47f2dfd3ec/-/preview/300/-/format/webp/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https://leonardo.osnova.io/ceee94f7-951c-16b3-7fe8-4c47f2dfd3ec/-/preview/300/-/format/webp/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https://leonardo.osnova.io/ceee94f7-951c-16b3-7fe8-4c47f2dfd3ec/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168" y="3284984"/>
            <a:ext cx="2232248" cy="3439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44624"/>
            <a:ext cx="9216229" cy="94321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Известные 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произведения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091874"/>
            <a:ext cx="8058100" cy="4353350"/>
          </a:xfrm>
        </p:spPr>
        <p:txBody>
          <a:bodyPr>
            <a:normAutofit/>
          </a:bodyPr>
          <a:lstStyle/>
          <a:p>
            <a:pPr marL="179388" indent="-179388"/>
            <a:r>
              <a:rPr lang="ru-RU" sz="3000" dirty="0">
                <a:latin typeface="Candara" pitchFamily="34" charset="0"/>
              </a:rPr>
              <a:t> </a:t>
            </a:r>
            <a:r>
              <a:rPr lang="ru-RU" sz="3000" dirty="0" smtClean="0">
                <a:latin typeface="Candara" pitchFamily="34" charset="0"/>
              </a:rPr>
              <a:t>цикл рассказов </a:t>
            </a:r>
            <a:r>
              <a:rPr lang="ru-RU" sz="3000" b="1" dirty="0" smtClean="0">
                <a:latin typeface="Candara" pitchFamily="34" charset="0"/>
              </a:rPr>
              <a:t>«Звёздные дневники </a:t>
            </a:r>
            <a:r>
              <a:rPr lang="ru-RU" sz="3000" b="1" dirty="0" err="1" smtClean="0">
                <a:latin typeface="Candara" pitchFamily="34" charset="0"/>
              </a:rPr>
              <a:t>Ийона</a:t>
            </a:r>
            <a:r>
              <a:rPr lang="ru-RU" sz="3000" b="1" dirty="0" smtClean="0">
                <a:latin typeface="Candara" pitchFamily="34" charset="0"/>
              </a:rPr>
              <a:t> Тихого» </a:t>
            </a:r>
            <a:r>
              <a:rPr lang="ru-RU" sz="3000" dirty="0" smtClean="0">
                <a:latin typeface="Candara" pitchFamily="34" charset="0"/>
              </a:rPr>
              <a:t>(1953 – 1999)</a:t>
            </a:r>
          </a:p>
          <a:p>
            <a:pPr marL="269875" indent="-269875"/>
            <a:r>
              <a:rPr lang="ru-RU" sz="3000" dirty="0" smtClean="0">
                <a:latin typeface="Candara" pitchFamily="34" charset="0"/>
              </a:rPr>
              <a:t>роман </a:t>
            </a:r>
            <a:r>
              <a:rPr lang="ru-RU" sz="3000" b="1" dirty="0" smtClean="0">
                <a:latin typeface="Candara" pitchFamily="34" charset="0"/>
              </a:rPr>
              <a:t>«Магелланово облако» </a:t>
            </a:r>
            <a:r>
              <a:rPr lang="ru-RU" sz="3000" dirty="0" smtClean="0">
                <a:latin typeface="Candara" pitchFamily="34" charset="0"/>
              </a:rPr>
              <a:t>(1955)</a:t>
            </a:r>
            <a:r>
              <a:rPr lang="ru-RU" sz="3000" dirty="0" smtClean="0">
                <a:latin typeface="Candara" pitchFamily="34" charset="0"/>
              </a:rPr>
              <a:t> </a:t>
            </a:r>
          </a:p>
          <a:p>
            <a:pPr marL="179388" indent="-179388"/>
            <a:r>
              <a:rPr lang="ru-RU" sz="3000" dirty="0">
                <a:latin typeface="Candara" pitchFamily="34" charset="0"/>
              </a:rPr>
              <a:t> </a:t>
            </a:r>
            <a:r>
              <a:rPr lang="ru-RU" sz="3000" dirty="0" smtClean="0">
                <a:latin typeface="Candara" pitchFamily="34" charset="0"/>
              </a:rPr>
              <a:t>роман </a:t>
            </a:r>
            <a:r>
              <a:rPr lang="ru-RU" sz="3000" b="1" dirty="0" smtClean="0">
                <a:latin typeface="Candara" pitchFamily="34" charset="0"/>
              </a:rPr>
              <a:t>«Эдем» </a:t>
            </a:r>
            <a:r>
              <a:rPr lang="ru-RU" sz="3000" dirty="0" smtClean="0">
                <a:latin typeface="Candara" pitchFamily="34" charset="0"/>
              </a:rPr>
              <a:t>(</a:t>
            </a:r>
            <a:r>
              <a:rPr lang="ru-RU" sz="3000" dirty="0" smtClean="0">
                <a:latin typeface="Candara" pitchFamily="34" charset="0"/>
              </a:rPr>
              <a:t>1959</a:t>
            </a:r>
            <a:r>
              <a:rPr lang="ru-RU" sz="3000" dirty="0" smtClean="0">
                <a:latin typeface="Candara" pitchFamily="34" charset="0"/>
              </a:rPr>
              <a:t>)</a:t>
            </a:r>
          </a:p>
          <a:p>
            <a:pPr marL="179388" indent="0"/>
            <a:r>
              <a:rPr lang="ru-RU" sz="3000" dirty="0" smtClean="0">
                <a:latin typeface="Candara" pitchFamily="34" charset="0"/>
              </a:rPr>
              <a:t>р</a:t>
            </a:r>
            <a:r>
              <a:rPr lang="ru-RU" sz="3000" dirty="0" smtClean="0">
                <a:latin typeface="Candara" pitchFamily="34" charset="0"/>
              </a:rPr>
              <a:t>оман </a:t>
            </a:r>
            <a:r>
              <a:rPr lang="ru-RU" sz="3000" b="1" dirty="0" smtClean="0">
                <a:latin typeface="Candara" pitchFamily="34" charset="0"/>
              </a:rPr>
              <a:t>«Возвращение со звезд» </a:t>
            </a:r>
            <a:r>
              <a:rPr lang="ru-RU" sz="3000" dirty="0" smtClean="0">
                <a:latin typeface="Candara" pitchFamily="34" charset="0"/>
              </a:rPr>
              <a:t>(1961)</a:t>
            </a:r>
            <a:endParaRPr lang="ru-RU" sz="3000" dirty="0" smtClean="0">
              <a:latin typeface="Candara" pitchFamily="34" charset="0"/>
            </a:endParaRPr>
          </a:p>
          <a:p>
            <a:pPr marL="179388" indent="-179388"/>
            <a:r>
              <a:rPr lang="ru-RU" sz="3000" dirty="0">
                <a:latin typeface="Candara" pitchFamily="34" charset="0"/>
              </a:rPr>
              <a:t> </a:t>
            </a:r>
            <a:r>
              <a:rPr lang="ru-RU" sz="3000" dirty="0" smtClean="0">
                <a:latin typeface="Candara" pitchFamily="34" charset="0"/>
              </a:rPr>
              <a:t>роман </a:t>
            </a:r>
            <a:r>
              <a:rPr lang="ru-RU" sz="3000" b="1" dirty="0" smtClean="0">
                <a:latin typeface="Candara" pitchFamily="34" charset="0"/>
              </a:rPr>
              <a:t>«Непобедимый» </a:t>
            </a:r>
            <a:r>
              <a:rPr lang="ru-RU" sz="3000" dirty="0" smtClean="0">
                <a:latin typeface="Candara" pitchFamily="34" charset="0"/>
              </a:rPr>
              <a:t>(</a:t>
            </a:r>
            <a:r>
              <a:rPr lang="ru-RU" sz="3000" dirty="0" smtClean="0">
                <a:latin typeface="Candara" pitchFamily="34" charset="0"/>
              </a:rPr>
              <a:t>1964)</a:t>
            </a:r>
            <a:endParaRPr lang="ru-RU" sz="3000" dirty="0" smtClean="0">
              <a:latin typeface="Candara" pitchFamily="34" charset="0"/>
            </a:endParaRPr>
          </a:p>
          <a:p>
            <a:pPr marL="179388" indent="-179388"/>
            <a:r>
              <a:rPr lang="ru-RU" sz="3000" dirty="0" smtClean="0">
                <a:latin typeface="Candara" pitchFamily="34" charset="0"/>
              </a:rPr>
              <a:t> роман </a:t>
            </a:r>
            <a:r>
              <a:rPr lang="ru-RU" sz="3000" b="1" dirty="0" smtClean="0">
                <a:latin typeface="Candara" pitchFamily="34" charset="0"/>
              </a:rPr>
              <a:t>«Фиаско» </a:t>
            </a:r>
            <a:r>
              <a:rPr lang="ru-RU" sz="3000" dirty="0" smtClean="0">
                <a:latin typeface="Candara" pitchFamily="34" charset="0"/>
              </a:rPr>
              <a:t>(</a:t>
            </a:r>
            <a:r>
              <a:rPr lang="ru-RU" sz="3000" dirty="0" smtClean="0">
                <a:latin typeface="Candara" pitchFamily="34" charset="0"/>
              </a:rPr>
              <a:t>1986) – последнее крупное по форме произведение.</a:t>
            </a:r>
            <a:endParaRPr lang="ru-RU" sz="3000" dirty="0">
              <a:latin typeface="Candara" pitchFamily="34" charset="0"/>
            </a:endParaRPr>
          </a:p>
        </p:txBody>
      </p:sp>
      <p:pic>
        <p:nvPicPr>
          <p:cNvPr id="13314" name="Picture 2" descr="Подпис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0912" y="4707211"/>
            <a:ext cx="4248472" cy="21507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60512" y="1052736"/>
            <a:ext cx="5876728" cy="5543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Роман вышел в </a:t>
            </a:r>
            <a:r>
              <a:rPr lang="ru-RU" sz="3000" b="1" dirty="0" smtClean="0">
                <a:latin typeface="Candara" pitchFamily="34" charset="0"/>
              </a:rPr>
              <a:t>1961 </a:t>
            </a:r>
            <a:r>
              <a:rPr lang="ru-RU" sz="3000" b="1" dirty="0" smtClean="0">
                <a:latin typeface="Candara" pitchFamily="34" charset="0"/>
              </a:rPr>
              <a:t>году. </a:t>
            </a:r>
          </a:p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Его считают одним из </a:t>
            </a:r>
            <a:r>
              <a:rPr lang="ru-RU" sz="3000" b="1" dirty="0" smtClean="0">
                <a:latin typeface="Candara" pitchFamily="34" charset="0"/>
              </a:rPr>
              <a:t>лучших романов </a:t>
            </a:r>
            <a:r>
              <a:rPr lang="ru-RU" sz="3000" b="1" dirty="0" err="1" smtClean="0">
                <a:latin typeface="Candara" pitchFamily="34" charset="0"/>
              </a:rPr>
              <a:t>Лема</a:t>
            </a:r>
            <a:r>
              <a:rPr lang="ru-RU" sz="3000" b="1" dirty="0" smtClean="0">
                <a:latin typeface="Candara" pitchFamily="34" charset="0"/>
              </a:rPr>
              <a:t>. Б.Н. </a:t>
            </a:r>
            <a:r>
              <a:rPr lang="ru-RU" sz="3000" b="1" dirty="0" smtClean="0">
                <a:latin typeface="Candara" pitchFamily="34" charset="0"/>
              </a:rPr>
              <a:t>Стругацкий причислял его к десяти главным произведениям мировой фантастики. 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«</a:t>
            </a:r>
            <a:r>
              <a:rPr lang="ru-RU" sz="3000" b="1" dirty="0" err="1" smtClean="0">
                <a:latin typeface="Candara" pitchFamily="34" charset="0"/>
              </a:rPr>
              <a:t>Солярис</a:t>
            </a:r>
            <a:r>
              <a:rPr lang="ru-RU" sz="3000" b="1" dirty="0" smtClean="0">
                <a:latin typeface="Candara" pitchFamily="34" charset="0"/>
              </a:rPr>
              <a:t>» </a:t>
            </a:r>
            <a:r>
              <a:rPr lang="ru-RU" sz="3000" b="1" dirty="0" smtClean="0">
                <a:latin typeface="Candara" pitchFamily="34" charset="0"/>
              </a:rPr>
              <a:t>не один раз </a:t>
            </a:r>
            <a:r>
              <a:rPr lang="ru-RU" sz="3000" b="1" dirty="0" smtClean="0">
                <a:latin typeface="Candara" pitchFamily="34" charset="0"/>
              </a:rPr>
              <a:t>экранизировали. В </a:t>
            </a:r>
            <a:r>
              <a:rPr lang="ru-RU" sz="3000" b="1" dirty="0" smtClean="0">
                <a:latin typeface="Candara" pitchFamily="34" charset="0"/>
              </a:rPr>
              <a:t>СССР </a:t>
            </a:r>
            <a:r>
              <a:rPr lang="ru-RU" sz="3000" b="1" dirty="0" smtClean="0">
                <a:latin typeface="Candara" pitchFamily="34" charset="0"/>
              </a:rPr>
              <a:t>в 1972 году вышел фильм Андрея Тарковского, удостоенный Гран-при Каннского кинофестиваля.</a:t>
            </a:r>
            <a:endParaRPr lang="ru-RU" sz="3000" b="1" dirty="0">
              <a:latin typeface="Candara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81528"/>
            <a:ext cx="6264696" cy="94321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4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«</a:t>
            </a:r>
            <a:r>
              <a:rPr lang="ru-RU" sz="4400" b="1" dirty="0" err="1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Солярис</a:t>
            </a:r>
            <a:r>
              <a:rPr lang="ru-RU" sz="4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9218" name="Picture 2" descr="https://avatars.mds.yandex.net/get-zen_doc/1678002/pub_5e6146801987ae20b537918f_5e614e6620e81f743c61f66c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200" y="188641"/>
            <a:ext cx="2232248" cy="3335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Постер фильма"/>
          <p:cNvPicPr>
            <a:picLocks noChangeAspect="1" noChangeArrowheads="1"/>
          </p:cNvPicPr>
          <p:nvPr/>
        </p:nvPicPr>
        <p:blipFill>
          <a:blip r:embed="rId4" cstate="print"/>
          <a:srcRect b="1575"/>
          <a:stretch>
            <a:fillRect/>
          </a:stretch>
        </p:blipFill>
        <p:spPr bwMode="auto">
          <a:xfrm>
            <a:off x="6365232" y="3212976"/>
            <a:ext cx="2188168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32520" y="332656"/>
            <a:ext cx="8064896" cy="1916832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Жизни и творческому пути Станислава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Лема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посвящены автобиографические книги «Моя жизнь» и «Высокий берег».</a:t>
            </a:r>
          </a:p>
        </p:txBody>
      </p:sp>
      <p:pic>
        <p:nvPicPr>
          <p:cNvPr id="6148" name="Picture 4" descr="https://avatars.mds.yandex.net/get-zen_doc/51081/pub_5a9d346f9b403c7a5d27e4f4_5a9d3576168a91865d0b8fbe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6452" y="1916832"/>
            <a:ext cx="7188813" cy="4714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https://lermontovka-spb.ru/m/t/highcastle_russian_ast_2010_1_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2204864"/>
            <a:ext cx="2564026" cy="4077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344488" y="288032"/>
            <a:ext cx="9417496" cy="6381328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своих произведениях </a:t>
            </a:r>
            <a:r>
              <a:rPr lang="ru-RU" sz="35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придумывал слова для вещей,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которые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 время написания книг ещё не существовали.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Некоторые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из них существуют сейчас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:</a:t>
            </a:r>
          </a:p>
          <a:p>
            <a:pPr marL="0" indent="0" fontAlgn="base">
              <a:buNone/>
            </a:pPr>
            <a:endParaRPr lang="ru-RU" sz="23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 fontAlgn="base"/>
            <a:r>
              <a:rPr lang="ru-RU" sz="35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Трионы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(«Магелланово облако») — современный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интернет,  маленькие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кристаллы кварца, которые могут изменять свою структуру. В них можно записывать страницы книг, фотографии,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карты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 рисунки, чертежи и таблицы, звуки и запахи. </a:t>
            </a:r>
            <a:endParaRPr lang="ru-RU" sz="35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 fontAlgn="base"/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Карманные приёмники — смартфоны.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Они давали доступ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 к </a:t>
            </a:r>
            <a:r>
              <a:rPr lang="ru-RU" sz="35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трионовой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библиотеке из любого места, пользователь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видел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информацию на экране маленького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телевизора.</a:t>
            </a:r>
            <a:endParaRPr lang="ru-RU" sz="35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 fontAlgn="base"/>
            <a:r>
              <a:rPr lang="ru-RU" sz="35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Оптоны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(«Возвращение со звёзд») — планшеты и электронные книги.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Кристалл с информацией вставлялся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   в </a:t>
            </a:r>
            <a:r>
              <a:rPr lang="ru-RU" sz="35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оптон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 после чего на нём появлялась страница 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книги.</a:t>
            </a:r>
            <a:endParaRPr lang="ru-RU" sz="35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 fontAlgn="base"/>
            <a:r>
              <a:rPr lang="ru-RU" sz="35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Лектоны</a:t>
            </a:r>
            <a:r>
              <a:rPr lang="ru-RU" sz="35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(«Возвращение со звёзд») — аудиокниги. Они читали кристаллы вслух, можно регулировать тембр, темп и высоту голоса.</a:t>
            </a:r>
          </a:p>
          <a:p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808984" y="3140968"/>
            <a:ext cx="4824536" cy="2581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Книги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Лема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были переведены на 52 языка 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разошлись тиражом более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 40 миллионов экземпляров.</a:t>
            </a:r>
            <a:endParaRPr lang="ru-RU" sz="3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00944" y="548680"/>
            <a:ext cx="9505056" cy="223224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buClr>
                <a:schemeClr val="accent1"/>
              </a:buClr>
              <a:buSzPct val="70000"/>
              <a:defRPr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Литературное наследие Станислава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Лема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включает несколько циклов юмористической фантастики, стихотворения, научно-фантастические и психологические эссе, рассказы, повести, романы.</a:t>
            </a:r>
          </a:p>
          <a:p>
            <a:pPr marL="292100" marR="0" lvl="0" indent="-2921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	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</a:endParaRPr>
          </a:p>
        </p:txBody>
      </p:sp>
      <p:pic>
        <p:nvPicPr>
          <p:cNvPr id="2" name="Picture 2" descr="https://cdn1.ozone.ru/multimedia/10071905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512" y="2348880"/>
            <a:ext cx="4694312" cy="46943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28786" y="116632"/>
            <a:ext cx="8400678" cy="259238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1953 году Станислав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женился на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Барбаре</a:t>
            </a:r>
          </a:p>
          <a:p>
            <a:pPr algn="just">
              <a:buNone/>
            </a:pP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Лесьняк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 работавшей врачом-рентгенологом. </a:t>
            </a:r>
            <a:endParaRPr lang="ru-RU" sz="3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algn="just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14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марта 1968 года у них родился сын Томаш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Томаш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– переводчик и мемуарист,         автор книги воспоминаний о своем отце.</a:t>
            </a:r>
            <a:endParaRPr lang="ru-RU" sz="3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7170" name="Picture 2" descr="1978 Вена"/>
          <p:cNvPicPr>
            <a:picLocks noChangeAspect="1" noChangeArrowheads="1"/>
          </p:cNvPicPr>
          <p:nvPr/>
        </p:nvPicPr>
        <p:blipFill>
          <a:blip r:embed="rId3" cstate="print"/>
          <a:srcRect r="1721"/>
          <a:stretch>
            <a:fillRect/>
          </a:stretch>
        </p:blipFill>
        <p:spPr bwMode="auto">
          <a:xfrm>
            <a:off x="597116" y="2708920"/>
            <a:ext cx="5616624" cy="3943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2" name="Picture 4" descr="https://uamodna.com/assets/articles/image/h/0/c/h0cqhtxo/fullsiz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7796" y="2708920"/>
            <a:ext cx="2699700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416496" y="548680"/>
            <a:ext cx="5472608" cy="590465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1973 году Американское общество научных фантастов признало литературные достижения Станислава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Лема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впервые приняло в свои ряды европейца.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Однако членом общества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пробыл недолго — «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из-за критических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высказываний по поводу низкого уровня американской научной фантастики» в 1976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г.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он был исключен. </a:t>
            </a:r>
            <a:endParaRPr lang="ru-RU" sz="3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32770" name="Picture 2" descr="1973 photo by Lutoslaws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9104" y="1052736"/>
            <a:ext cx="3552825" cy="457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344488" y="288032"/>
            <a:ext cx="9417496" cy="206084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Станислав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неоднозначно относился к технологическому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прогрессу, который может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как разрушить человечество или просто принести вред, так и улучшить жизнь людей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</a:p>
        </p:txBody>
      </p:sp>
      <p:pic>
        <p:nvPicPr>
          <p:cNvPr id="6" name="Picture 2" descr="https://i09.fotocdn.net/s126/da483e7f152ef1f7/public_pin_l/2862955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7053" y="1916832"/>
            <a:ext cx="3620443" cy="4576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3"/>
          <p:cNvSpPr txBox="1">
            <a:spLocks/>
          </p:cNvSpPr>
          <p:nvPr/>
        </p:nvSpPr>
        <p:spPr>
          <a:xfrm>
            <a:off x="416496" y="2780928"/>
            <a:ext cx="5400600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base">
              <a:spcBef>
                <a:spcPct val="20000"/>
              </a:spcBef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Он не пользовался компьютерами, всегда писал на своей печатной машинке,   а в старости, когда уже не мог ей пользоваться, 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диктовал текст секретарю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pic>
        <p:nvPicPr>
          <p:cNvPr id="2" name="Picture 2" descr="https://poland4u.ru/assets/images/kultura/literatura/stanislav-lem.jpg"/>
          <p:cNvPicPr>
            <a:picLocks noChangeAspect="1" noChangeArrowheads="1"/>
          </p:cNvPicPr>
          <p:nvPr/>
        </p:nvPicPr>
        <p:blipFill>
          <a:blip r:embed="rId3" cstate="print"/>
          <a:srcRect t="5493"/>
          <a:stretch>
            <a:fillRect/>
          </a:stretch>
        </p:blipFill>
        <p:spPr bwMode="auto">
          <a:xfrm>
            <a:off x="3456384" y="2708920"/>
            <a:ext cx="5817096" cy="3716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17648" y="476672"/>
            <a:ext cx="5891064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В последние десятилетия творчества писатель обратился </a:t>
            </a:r>
            <a:r>
              <a:rPr lang="ru-RU" sz="3000" b="1" dirty="0" smtClean="0">
                <a:latin typeface="Candara" pitchFamily="34" charset="0"/>
              </a:rPr>
              <a:t> к </a:t>
            </a:r>
            <a:r>
              <a:rPr lang="ru-RU" sz="3000" b="1" dirty="0" smtClean="0">
                <a:latin typeface="Candara" pitchFamily="34" charset="0"/>
              </a:rPr>
              <a:t>написанию произведений </a:t>
            </a:r>
            <a:r>
              <a:rPr lang="ru-RU" sz="3000" b="1" dirty="0" smtClean="0">
                <a:latin typeface="Candara" pitchFamily="34" charset="0"/>
              </a:rPr>
              <a:t>        по </a:t>
            </a:r>
            <a:r>
              <a:rPr lang="ru-RU" sz="3000" b="1" dirty="0" smtClean="0">
                <a:latin typeface="Candara" pitchFamily="34" charset="0"/>
              </a:rPr>
              <a:t>философии, социологии, методологии</a:t>
            </a:r>
            <a:r>
              <a:rPr lang="ru-RU" sz="3000" b="1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Станислав </a:t>
            </a:r>
            <a:r>
              <a:rPr lang="ru-RU" sz="30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Лем</a:t>
            </a: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– член Польской Ассоциации Писателей, лауреат многих национальных и зарубежных премий, обладатель нескольких ученых степеней.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92960" y="908720"/>
            <a:ext cx="4680520" cy="201622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Станислав </a:t>
            </a:r>
            <a:r>
              <a:rPr lang="ru-RU" sz="2800" b="1" dirty="0" err="1" smtClean="0">
                <a:latin typeface="Candara" pitchFamily="34" charset="0"/>
              </a:rPr>
              <a:t>Лем</a:t>
            </a:r>
            <a:r>
              <a:rPr lang="ru-RU" sz="2800" b="1" dirty="0" smtClean="0">
                <a:latin typeface="Candara" pitchFamily="34" charset="0"/>
              </a:rPr>
              <a:t> скончался 27 </a:t>
            </a:r>
            <a:r>
              <a:rPr lang="ru-RU" sz="2800" b="1" dirty="0" smtClean="0">
                <a:latin typeface="Candara" pitchFamily="34" charset="0"/>
              </a:rPr>
              <a:t>марта 2006 </a:t>
            </a:r>
            <a:r>
              <a:rPr lang="ru-RU" sz="2800" b="1" dirty="0" smtClean="0">
                <a:latin typeface="Candara" pitchFamily="34" charset="0"/>
              </a:rPr>
              <a:t>г. в </a:t>
            </a:r>
            <a:r>
              <a:rPr lang="ru-RU" sz="2800" b="1" dirty="0" smtClean="0">
                <a:latin typeface="Candara" pitchFamily="34" charset="0"/>
              </a:rPr>
              <a:t>возрасте 84 лет после </a:t>
            </a:r>
            <a:r>
              <a:rPr lang="ru-RU" sz="2800" b="1" dirty="0" smtClean="0">
                <a:latin typeface="Candara" pitchFamily="34" charset="0"/>
              </a:rPr>
              <a:t>долгой болезни</a:t>
            </a:r>
            <a:r>
              <a:rPr lang="ru-RU" sz="2800" b="1" dirty="0" smtClean="0">
                <a:latin typeface="Candara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Похоронен в Кракове.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4098" name="Picture 2" descr="2005 фото Адама Гол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507" y="620688"/>
            <a:ext cx="3840426" cy="576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https://4.bp.blogspot.com/-xrBSIrgKsn8/V9aMP41V1VI/AAAAAAAA2h4/ByhhTkHrCWcPZCIpTIPX7Eyr1V0yX9WxwCLcB/s1600/IMG_38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2960" y="3258542"/>
            <a:ext cx="4680520" cy="31227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0495" y="1268760"/>
            <a:ext cx="6846761" cy="5445224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Ø"/>
            </a:pPr>
            <a:r>
              <a:rPr lang="ru-RU" sz="3000" b="1" dirty="0" smtClean="0">
                <a:latin typeface="Candara" pitchFamily="34" charset="0"/>
              </a:rPr>
              <a:t> </a:t>
            </a:r>
            <a:r>
              <a:rPr lang="ru-RU" sz="2800" dirty="0" smtClean="0"/>
              <a:t> </a:t>
            </a:r>
            <a:r>
              <a:rPr lang="ru-RU" sz="3000" b="1" dirty="0" smtClean="0">
                <a:latin typeface="Candara" pitchFamily="34" charset="0"/>
              </a:rPr>
              <a:t>В честь </a:t>
            </a:r>
            <a:r>
              <a:rPr lang="ru-RU" sz="3000" b="1" dirty="0" err="1" smtClean="0">
                <a:latin typeface="Candara" pitchFamily="34" charset="0"/>
              </a:rPr>
              <a:t>Лема</a:t>
            </a:r>
            <a:r>
              <a:rPr lang="ru-RU" sz="3000" b="1" dirty="0" smtClean="0">
                <a:latin typeface="Candara" pitchFamily="34" charset="0"/>
              </a:rPr>
              <a:t> назван астероид </a:t>
            </a:r>
            <a:r>
              <a:rPr lang="ru-RU" sz="3000" b="1" dirty="0" smtClean="0">
                <a:latin typeface="Candara" pitchFamily="34" charset="0"/>
              </a:rPr>
              <a:t> (</a:t>
            </a:r>
            <a:r>
              <a:rPr lang="ru-RU" sz="3000" b="1" dirty="0" smtClean="0">
                <a:latin typeface="Candara" pitchFamily="34" charset="0"/>
              </a:rPr>
              <a:t>3836) </a:t>
            </a:r>
            <a:r>
              <a:rPr lang="ru-RU" sz="3000" b="1" dirty="0" err="1" smtClean="0">
                <a:latin typeface="Candara" pitchFamily="34" charset="0"/>
              </a:rPr>
              <a:t>Лем</a:t>
            </a:r>
            <a:r>
              <a:rPr lang="ru-RU" sz="3000" b="1" dirty="0" smtClean="0">
                <a:latin typeface="Candara" pitchFamily="34" charset="0"/>
              </a:rPr>
              <a:t>, открытый 22 сентября </a:t>
            </a:r>
            <a:r>
              <a:rPr lang="ru-RU" sz="3000" b="1" dirty="0" smtClean="0">
                <a:latin typeface="Candara" pitchFamily="34" charset="0"/>
              </a:rPr>
              <a:t>  1979 </a:t>
            </a:r>
            <a:r>
              <a:rPr lang="ru-RU" sz="3000" b="1" dirty="0" smtClean="0">
                <a:latin typeface="Candara" pitchFamily="34" charset="0"/>
              </a:rPr>
              <a:t>года </a:t>
            </a:r>
            <a:r>
              <a:rPr lang="ru-RU" sz="3000" b="1" dirty="0" smtClean="0">
                <a:latin typeface="Candara" pitchFamily="34" charset="0"/>
              </a:rPr>
              <a:t>астрономом Н.С</a:t>
            </a:r>
            <a:r>
              <a:rPr lang="ru-RU" sz="3000" b="1" dirty="0" smtClean="0">
                <a:latin typeface="Candara" pitchFamily="34" charset="0"/>
              </a:rPr>
              <a:t>. </a:t>
            </a:r>
            <a:r>
              <a:rPr lang="ru-RU" sz="3000" b="1" dirty="0" smtClean="0">
                <a:latin typeface="Candara" pitchFamily="34" charset="0"/>
              </a:rPr>
              <a:t>Черных.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ru-RU" sz="3000" b="1" dirty="0" smtClean="0">
                <a:latin typeface="Candara" pitchFamily="34" charset="0"/>
              </a:rPr>
              <a:t>В</a:t>
            </a:r>
            <a:r>
              <a:rPr lang="ru-RU" sz="3000" b="1" dirty="0" smtClean="0">
                <a:latin typeface="Candara" pitchFamily="34" charset="0"/>
              </a:rPr>
              <a:t> </a:t>
            </a:r>
            <a:r>
              <a:rPr lang="ru-RU" sz="3000" b="1" dirty="0" smtClean="0">
                <a:latin typeface="Candara" pitchFamily="34" charset="0"/>
              </a:rPr>
              <a:t>2015 </a:t>
            </a:r>
            <a:r>
              <a:rPr lang="ru-RU" sz="3000" b="1" dirty="0" smtClean="0">
                <a:latin typeface="Candara" pitchFamily="34" charset="0"/>
              </a:rPr>
              <a:t>году </a:t>
            </a:r>
            <a:r>
              <a:rPr lang="ru-RU" sz="3000" b="1" dirty="0" smtClean="0">
                <a:latin typeface="Candara" pitchFamily="34" charset="0"/>
              </a:rPr>
              <a:t>вышла </a:t>
            </a:r>
            <a:r>
              <a:rPr lang="ru-RU" sz="3000" b="1" dirty="0" smtClean="0">
                <a:latin typeface="Candara" pitchFamily="34" charset="0"/>
              </a:rPr>
              <a:t>биография писателя в серии «ЖЗЛ» (</a:t>
            </a:r>
            <a:r>
              <a:rPr lang="ru-RU" sz="3000" b="1" dirty="0" smtClean="0">
                <a:latin typeface="Candara" pitchFamily="34" charset="0"/>
              </a:rPr>
              <a:t>авторы  Геннадий Прашкевич, Владимир Борисов). За эту книгу авторы были удостоены Международной премии     в области фантастической литературы имени А. и Б. Стругацких.</a:t>
            </a:r>
            <a:endParaRPr lang="ru-RU" sz="3000" b="1" dirty="0">
              <a:latin typeface="Candara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181528"/>
            <a:ext cx="6825208" cy="94321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Память о писателе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" name="Picture 2" descr="Прашкевич, Борисов - Станислав Лем обложка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200" y="1124744"/>
            <a:ext cx="2448272" cy="3750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484784"/>
            <a:ext cx="9145016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latin typeface="Candara" pitchFamily="34" charset="0"/>
                <a:hlinkClick r:id="rId3"/>
              </a:rPr>
              <a:t>https://lem.pl</a:t>
            </a:r>
            <a:r>
              <a:rPr lang="en-US" sz="3000" b="1" dirty="0" smtClean="0">
                <a:latin typeface="Candara" pitchFamily="34" charset="0"/>
                <a:hlinkClick r:id="rId3"/>
              </a:rPr>
              <a:t>/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sz="3000" b="1" dirty="0" smtClean="0">
                <a:latin typeface="Candara" pitchFamily="34" charset="0"/>
                <a:hlinkClick r:id="rId4"/>
              </a:rPr>
              <a:t>https://</a:t>
            </a:r>
            <a:r>
              <a:rPr lang="en-US" sz="3000" b="1" dirty="0" smtClean="0">
                <a:latin typeface="Candara" pitchFamily="34" charset="0"/>
                <a:hlinkClick r:id="rId4"/>
              </a:rPr>
              <a:t>rg.ru/2021/09/12/stanislavu-lemu-ispolnilos-by-100-let.html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sz="3000" b="1" dirty="0" smtClean="0">
                <a:latin typeface="Candara" pitchFamily="34" charset="0"/>
                <a:hlinkClick r:id="rId5"/>
              </a:rPr>
              <a:t>https://</a:t>
            </a:r>
            <a:r>
              <a:rPr lang="en-US" sz="3000" b="1" dirty="0" smtClean="0">
                <a:latin typeface="Candara" pitchFamily="34" charset="0"/>
                <a:hlinkClick r:id="rId5"/>
              </a:rPr>
              <a:t>tjournal.ru/stories/191009-mirozdanie-i-kosmos-kak-fantast-stanislav-lem-videl-i-predskazyval-budushchee-chelovechestva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sz="3000" b="1" dirty="0" smtClean="0">
                <a:latin typeface="Candara" pitchFamily="34" charset="0"/>
                <a:hlinkClick r:id="rId6"/>
              </a:rPr>
              <a:t>https://</a:t>
            </a:r>
            <a:r>
              <a:rPr lang="en-US" sz="3000" b="1" dirty="0" smtClean="0">
                <a:latin typeface="Candara" pitchFamily="34" charset="0"/>
                <a:hlinkClick r:id="rId6"/>
              </a:rPr>
              <a:t>www.livelib.ru/author/179964/top-stanislav-lem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en-US" sz="3000" b="1" dirty="0" smtClean="0">
                <a:latin typeface="Candara" pitchFamily="34" charset="0"/>
                <a:hlinkClick r:id="rId7"/>
              </a:rPr>
              <a:t>https://www.mirf.ru/book/stanislav-lem-i-ego-fantastika</a:t>
            </a:r>
            <a:r>
              <a:rPr lang="en-US" sz="3000" b="1" dirty="0" smtClean="0">
                <a:latin typeface="Candara" pitchFamily="34" charset="0"/>
                <a:hlinkClick r:id="rId7"/>
              </a:rPr>
              <a:t>/</a:t>
            </a:r>
            <a:r>
              <a:rPr lang="ru-RU" sz="3000" b="1" dirty="0" smtClean="0">
                <a:latin typeface="Candara" pitchFamily="34" charset="0"/>
              </a:rPr>
              <a:t>     </a:t>
            </a:r>
            <a:endParaRPr lang="ru-RU" sz="3000" b="1" dirty="0">
              <a:latin typeface="Candara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72480" y="620688"/>
            <a:ext cx="6825208" cy="94321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Источники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533</Words>
  <Application>Microsoft Office PowerPoint</Application>
  <PresentationFormat>Лист A4 (210x297 мм)</PresentationFormat>
  <Paragraphs>58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Станислав Лем</vt:lpstr>
      <vt:lpstr>Станислав Лем  (1921 - 2006)</vt:lpstr>
      <vt:lpstr>Слайд 3</vt:lpstr>
      <vt:lpstr>Слайд 4</vt:lpstr>
      <vt:lpstr>Слайд 5</vt:lpstr>
      <vt:lpstr>Известные произведения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Рэй Брэдбери «451 градус по Фаренгейту»</dc:title>
  <dc:creator>Васенева Екатерина Евгеньевна</dc:creator>
  <cp:lastModifiedBy>ТЕХПРОМ</cp:lastModifiedBy>
  <cp:revision>96</cp:revision>
  <dcterms:created xsi:type="dcterms:W3CDTF">2014-02-28T05:59:48Z</dcterms:created>
  <dcterms:modified xsi:type="dcterms:W3CDTF">2021-09-12T12:48:23Z</dcterms:modified>
</cp:coreProperties>
</file>