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8" r:id="rId4"/>
    <p:sldId id="273" r:id="rId5"/>
    <p:sldId id="289" r:id="rId6"/>
    <p:sldId id="272" r:id="rId7"/>
    <p:sldId id="280" r:id="rId8"/>
    <p:sldId id="285" r:id="rId9"/>
    <p:sldId id="282" r:id="rId10"/>
    <p:sldId id="271" r:id="rId11"/>
    <p:sldId id="286" r:id="rId12"/>
    <p:sldId id="276" r:id="rId13"/>
    <p:sldId id="283" r:id="rId14"/>
    <p:sldId id="275" r:id="rId15"/>
    <p:sldId id="290" r:id="rId16"/>
    <p:sldId id="284" r:id="rId17"/>
    <p:sldId id="267" r:id="rId18"/>
    <p:sldId id="278" r:id="rId19"/>
    <p:sldId id="277" r:id="rId20"/>
    <p:sldId id="261" r:id="rId21"/>
    <p:sldId id="264" r:id="rId22"/>
    <p:sldId id="288" r:id="rId23"/>
    <p:sldId id="281" r:id="rId24"/>
    <p:sldId id="287" r:id="rId25"/>
    <p:sldId id="269" r:id="rId26"/>
    <p:sldId id="260" r:id="rId27"/>
    <p:sldId id="265" r:id="rId28"/>
    <p:sldId id="270" r:id="rId29"/>
    <p:sldId id="279" r:id="rId30"/>
    <p:sldId id="262" r:id="rId31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851C8"/>
    <a:srgbClr val="A82868"/>
    <a:srgbClr val="66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ulture.ru/persons/8242/isaak-levitan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chn.org.ru/levitan.html" TargetMode="External"/><Relationship Id="rId5" Type="http://schemas.openxmlformats.org/officeDocument/2006/relationships/hyperlink" Target="https://ru.wikipedia.org/wiki/&#1057;&#1087;&#1080;&#1089;&#1086;&#1082;_&#1082;&#1072;&#1088;&#1090;&#1080;&#1085;_&#1048;&#1089;&#1072;&#1072;&#1082;&#1072;_&#1048;&#1083;&#1100;&#1080;&#1095;&#1072;_&#1051;&#1077;&#1074;&#1080;&#1090;&#1072;&#1085;&#1072;" TargetMode="External"/><Relationship Id="rId4" Type="http://schemas.openxmlformats.org/officeDocument/2006/relationships/hyperlink" Target="https://nacion.ru/477049a-russkiy-hudojnik-isaak-levitan-biografiya-i-tvorchestv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cdn.pixabay.com/photo/2016/07/10/01/28/background-1507145_1280.jpg"/>
          <p:cNvPicPr>
            <a:picLocks noChangeAspect="1" noChangeArrowheads="1"/>
          </p:cNvPicPr>
          <p:nvPr/>
        </p:nvPicPr>
        <p:blipFill>
          <a:blip r:embed="rId2" cstate="print"/>
          <a:srcRect l="18360" t="34946" r="1116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4488" y="1196752"/>
            <a:ext cx="9217024" cy="2808312"/>
          </a:xfrm>
        </p:spPr>
        <p:txBody>
          <a:bodyPr>
            <a:noAutofit/>
          </a:bodyPr>
          <a:lstStyle/>
          <a:p>
            <a:r>
              <a:rPr lang="ru-RU" sz="5800" b="1" i="1" dirty="0" smtClean="0">
                <a:solidFill>
                  <a:srgbClr val="0851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Пейзажи настроения</a:t>
            </a:r>
            <a:br>
              <a:rPr lang="ru-RU" sz="5800" b="1" i="1" dirty="0" smtClean="0">
                <a:solidFill>
                  <a:srgbClr val="0851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5800" b="1" i="1" dirty="0" smtClean="0">
                <a:solidFill>
                  <a:srgbClr val="0851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И.И. Левитана</a:t>
            </a:r>
            <a:endParaRPr lang="ru-RU" sz="5800" b="1" i="1" dirty="0">
              <a:solidFill>
                <a:srgbClr val="0851C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906000" cy="79208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К 160-летию со дня рождения художника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pic>
        <p:nvPicPr>
          <p:cNvPr id="5126" name="Picture 6" descr="https://i.pinimg.com/originals/5a/e2/94/5ae29407183a351cd43c907b3571bf9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93160" y="3789040"/>
            <a:ext cx="3377210" cy="28803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cdn.pixabay.com/photo/2016/07/10/01/28/background-1507145_1280.jpg"/>
          <p:cNvPicPr>
            <a:picLocks noChangeAspect="1" noChangeArrowheads="1"/>
          </p:cNvPicPr>
          <p:nvPr/>
        </p:nvPicPr>
        <p:blipFill>
          <a:blip r:embed="rId2" cstate="print"/>
          <a:srcRect l="18360" t="34946" r="1116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23554" name="Picture 2" descr="Автопортрет (1880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4488" y="836712"/>
            <a:ext cx="2623058" cy="33524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488504" y="4189150"/>
            <a:ext cx="2329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Candara" pitchFamily="34" charset="0"/>
              </a:rPr>
              <a:t>Автопортрет, </a:t>
            </a:r>
            <a:r>
              <a:rPr lang="ru-RU" sz="2000" b="1" dirty="0" smtClean="0">
                <a:latin typeface="Candara" pitchFamily="34" charset="0"/>
              </a:rPr>
              <a:t>1880 </a:t>
            </a:r>
            <a:endParaRPr lang="ru-RU" sz="2000" b="1" dirty="0">
              <a:latin typeface="Candara" pitchFamily="34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864768" y="116632"/>
            <a:ext cx="6897216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851C8"/>
                </a:solidFill>
                <a:latin typeface="Candara" pitchFamily="34" charset="0"/>
              </a:rPr>
              <a:t>ЛЕВИТАН  ИСААК  ИЛЬИЧ</a:t>
            </a:r>
            <a:br>
              <a:rPr lang="ru-RU" sz="3600" b="1" dirty="0" smtClean="0">
                <a:solidFill>
                  <a:srgbClr val="0851C8"/>
                </a:solidFill>
                <a:latin typeface="Candara" pitchFamily="34" charset="0"/>
              </a:rPr>
            </a:br>
            <a:r>
              <a:rPr lang="ru-RU" sz="3600" b="1" dirty="0" smtClean="0">
                <a:solidFill>
                  <a:srgbClr val="0851C8"/>
                </a:solidFill>
                <a:latin typeface="Candara" pitchFamily="34" charset="0"/>
              </a:rPr>
              <a:t>(1860 - 1900)</a:t>
            </a:r>
            <a:endParaRPr lang="ru-RU" sz="3600" b="1" dirty="0">
              <a:solidFill>
                <a:srgbClr val="0851C8"/>
              </a:solidFill>
              <a:latin typeface="Candara" pitchFamily="34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296816" y="1268760"/>
            <a:ext cx="6609184" cy="33843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Русский живописец и график; выдающийся пейзажист. Родился в семье железнодорожного служащего. </a:t>
            </a:r>
          </a:p>
          <a:p>
            <a:pPr marL="0" indent="0">
              <a:buNone/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 1870 г. поступил в Московское училище живописи, ваяния  и зодчества (МУЖВЗ), где учился у В.Г. Перова, А.К. Саврасова и В.Д. Поленова. </a:t>
            </a:r>
          </a:p>
          <a:p>
            <a:pPr marL="0" indent="0">
              <a:buNone/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 1891 г. вступил в Товарищество передвижных художественных выставок. </a:t>
            </a:r>
          </a:p>
          <a:p>
            <a:pPr marL="0" indent="0">
              <a:buNone/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 1898-1900 гг. руководил пейзажной мастерской МУЖВЗ, где его учениками были известные русские живописцы.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44488" y="4617710"/>
            <a:ext cx="956151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Ежегодно путешествовал по средней полосе России, бывал в Германии, Австрии, Финляндии, Франции, Италии, Швейцарии. </a:t>
            </a:r>
          </a:p>
          <a:p>
            <a:pPr>
              <a:spcBef>
                <a:spcPct val="20000"/>
              </a:spcBef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Входил в Московское общество любителей художеств, принимал участие в выставках художественного объединения «Мир искусства». </a:t>
            </a:r>
          </a:p>
          <a:p>
            <a:pPr>
              <a:spcBef>
                <a:spcPct val="20000"/>
              </a:spcBef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С 1898 г. – академик Академии художеств. </a:t>
            </a:r>
          </a:p>
          <a:p>
            <a:pPr>
              <a:spcBef>
                <a:spcPct val="20000"/>
              </a:spcBef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Произведения Левитана экспонировались в России, Мюнхене и Париже.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cdn.pixabay.com/photo/2016/07/10/01/28/background-1507145_1280.jpg"/>
          <p:cNvPicPr>
            <a:picLocks noChangeAspect="1" noChangeArrowheads="1"/>
          </p:cNvPicPr>
          <p:nvPr/>
        </p:nvPicPr>
        <p:blipFill>
          <a:blip r:embed="rId2" cstate="print"/>
          <a:srcRect l="18360" t="34946" r="1116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25602" name="Picture 2" descr="https://upload.wikimedia.org/wikipedia/commons/d/dd/%D0%9C%D0%B0%D1%81%D1%82%D0%B5%D1%80%D1%81%D0%BA%D0%B0%D1%8F_%D0%98._%D0%9B%D0%B5%D0%B2%D0%B8%D1%82%D0%B0%D0%BD%D0%B0._1890-%D0%B5.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0992" y="1005498"/>
            <a:ext cx="4824536" cy="43443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5604" name="Picture 4" descr="https://upload.wikimedia.org/wikipedia/commons/d/d5/Walentin_Alexandrowitsch_Serow_005.jpg"/>
          <p:cNvPicPr>
            <a:picLocks noChangeAspect="1" noChangeArrowheads="1"/>
          </p:cNvPicPr>
          <p:nvPr/>
        </p:nvPicPr>
        <p:blipFill>
          <a:blip r:embed="rId4" cstate="print"/>
          <a:srcRect t="1639"/>
          <a:stretch>
            <a:fillRect/>
          </a:stretch>
        </p:blipFill>
        <p:spPr bwMode="auto">
          <a:xfrm>
            <a:off x="200472" y="1012666"/>
            <a:ext cx="4496150" cy="43204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28464" y="5509100"/>
            <a:ext cx="53735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 </a:t>
            </a:r>
            <a:r>
              <a:rPr lang="ru-RU" sz="2000" b="1" dirty="0" smtClean="0">
                <a:latin typeface="Candara" pitchFamily="34" charset="0"/>
              </a:rPr>
              <a:t>Валентин Серов Портрет И. И. Левитана, 1893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61112" y="5549170"/>
            <a:ext cx="28055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 </a:t>
            </a:r>
            <a:r>
              <a:rPr lang="ru-RU" sz="2000" b="1" dirty="0" smtClean="0">
                <a:latin typeface="Candara" pitchFamily="34" charset="0"/>
              </a:rPr>
              <a:t>Работа над портретом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cdn.pixabay.com/photo/2016/07/10/01/28/background-1507145_1280.jpg"/>
          <p:cNvPicPr>
            <a:picLocks noChangeAspect="1" noChangeArrowheads="1"/>
          </p:cNvPicPr>
          <p:nvPr/>
        </p:nvPicPr>
        <p:blipFill>
          <a:blip r:embed="rId2" cstate="print"/>
          <a:srcRect l="18360" t="34946" r="1116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992560" y="116632"/>
            <a:ext cx="78333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Дом-музей Исаака Ильича Левитана расположен в городе Плёс Ивановской области. Он открылся 25 августа 1972 г. </a:t>
            </a: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 доме, принадлежавшем до революции купцу Солодовникову.</a:t>
            </a:r>
            <a:b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 этом доме художник жил и работал летом 1888 - 1889 гг. вместе со своими друзьями-художниками Алексеем Степановичем Степановым и Софьей Петровной Кувшинниковой.</a:t>
            </a:r>
          </a:p>
        </p:txBody>
      </p:sp>
      <p:pic>
        <p:nvPicPr>
          <p:cNvPr id="30722" name="Picture 2" descr="https://chemodanus.ru/upload/information_system_143/3/3/5/item_3354/000-plyos-levita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5528" y="2132857"/>
            <a:ext cx="8505944" cy="45365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cdn.pixabay.com/photo/2016/07/10/01/28/background-1507145_1280.jpg"/>
          <p:cNvPicPr>
            <a:picLocks noChangeAspect="1" noChangeArrowheads="1"/>
          </p:cNvPicPr>
          <p:nvPr/>
        </p:nvPicPr>
        <p:blipFill>
          <a:blip r:embed="rId2" cstate="print"/>
          <a:srcRect l="18360" t="34946" r="1116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992560" y="193864"/>
            <a:ext cx="83529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Левитан умел выразить в пейзажной картине свои самые сокровенные мысли, чувства и переживания и одновременно раскрыть саму душу и очарование русской природы. Его картины волнуют зрителя, вовлекают его в те же переживания, которыми жил художник. </a:t>
            </a: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Искусство Левитана ведет за собой, учит любить родину, жить красиво, забывая личные </a:t>
            </a: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невзгоды.</a:t>
            </a:r>
            <a:endParaRPr lang="ru-RU" sz="2000" b="1" dirty="0" smtClean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  <p:pic>
        <p:nvPicPr>
          <p:cNvPr id="47106" name="Picture 2" descr="https://oknonamore.ru/upload/resize_cache/iblock/9bc/1160_870_1/9bc07e8133297db2382b666ee48057a9.jpg"/>
          <p:cNvPicPr>
            <a:picLocks noChangeAspect="1" noChangeArrowheads="1"/>
          </p:cNvPicPr>
          <p:nvPr/>
        </p:nvPicPr>
        <p:blipFill>
          <a:blip r:embed="rId3" cstate="print"/>
          <a:srcRect t="3144"/>
          <a:stretch>
            <a:fillRect/>
          </a:stretch>
        </p:blipFill>
        <p:spPr bwMode="auto">
          <a:xfrm>
            <a:off x="1608174" y="2276872"/>
            <a:ext cx="6762602" cy="43651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avatars.mds.yandex.net/get-pdb/1976636/2c502699-2972-43ce-92db-5fecf5ca373c/s1200?webp=false"/>
          <p:cNvPicPr>
            <a:picLocks noChangeAspect="1" noChangeArrowheads="1"/>
          </p:cNvPicPr>
          <p:nvPr/>
        </p:nvPicPr>
        <p:blipFill>
          <a:blip r:embed="rId2" cstate="print"/>
          <a:srcRect r="4323"/>
          <a:stretch>
            <a:fillRect/>
          </a:stretch>
        </p:blipFill>
        <p:spPr bwMode="auto">
          <a:xfrm>
            <a:off x="-1" y="-1"/>
            <a:ext cx="9906001" cy="6902401"/>
          </a:xfrm>
          <a:prstGeom prst="rect">
            <a:avLst/>
          </a:prstGeom>
          <a:noFill/>
        </p:spPr>
      </p:pic>
      <p:pic>
        <p:nvPicPr>
          <p:cNvPr id="29698" name="Picture 2" descr="File:Levitan SolnechnyDen1876 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8544" y="692696"/>
            <a:ext cx="3515085" cy="47525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44488" y="5877272"/>
            <a:ext cx="46085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Солнечный день. </a:t>
            </a: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Весна, 1876 </a:t>
            </a: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– 1877. </a:t>
            </a:r>
          </a:p>
          <a:p>
            <a:pPr algn="ctr"/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Частное собрание</a:t>
            </a:r>
            <a:endParaRPr lang="ru-RU" sz="2000" b="1" dirty="0" smtClean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36976" y="1556792"/>
            <a:ext cx="475252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latin typeface="Candara" pitchFamily="34" charset="0"/>
              </a:rPr>
              <a:t>«Великий </a:t>
            </a:r>
            <a:r>
              <a:rPr lang="ru-RU" sz="2400" i="1" dirty="0" smtClean="0">
                <a:latin typeface="Candara" pitchFamily="34" charset="0"/>
              </a:rPr>
              <a:t>поэт природы, до конца почувствовавший неизъяснимую прелесть слова "родина", он в картинах своих сумел передать любовь к ней, не приукрашенную ничем, прекрасную в своей </a:t>
            </a:r>
            <a:r>
              <a:rPr lang="ru-RU" sz="2400" i="1" dirty="0" smtClean="0">
                <a:latin typeface="Candara" pitchFamily="34" charset="0"/>
              </a:rPr>
              <a:t>непосредственности».</a:t>
            </a:r>
          </a:p>
          <a:p>
            <a:pPr algn="r"/>
            <a:r>
              <a:rPr lang="ru-RU" sz="2400" i="1" dirty="0" smtClean="0">
                <a:latin typeface="Candara" pitchFamily="34" charset="0"/>
              </a:rPr>
              <a:t>(Юон К.Ф.)</a:t>
            </a:r>
            <a:endParaRPr lang="ru-RU" sz="2400" i="1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avatars.mds.yandex.net/get-pdb/1976636/2c502699-2972-43ce-92db-5fecf5ca373c/s1200?webp=false"/>
          <p:cNvPicPr>
            <a:picLocks noChangeAspect="1" noChangeArrowheads="1"/>
          </p:cNvPicPr>
          <p:nvPr/>
        </p:nvPicPr>
        <p:blipFill>
          <a:blip r:embed="rId2" cstate="print"/>
          <a:srcRect r="4323"/>
          <a:stretch>
            <a:fillRect/>
          </a:stretch>
        </p:blipFill>
        <p:spPr bwMode="auto">
          <a:xfrm>
            <a:off x="-1" y="-1"/>
            <a:ext cx="9906001" cy="69024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5877272"/>
            <a:ext cx="5241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Осенний </a:t>
            </a: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день. </a:t>
            </a: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Сокольники, 1879. </a:t>
            </a:r>
          </a:p>
          <a:p>
            <a:pPr algn="ctr"/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Государственная Третьяковская галерея</a:t>
            </a:r>
            <a:endParaRPr lang="ru-RU" sz="2000" b="1" dirty="0" smtClean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  <p:pic>
        <p:nvPicPr>
          <p:cNvPr id="37890" name="Picture 2" descr="https://upload.wikimedia.org/wikipedia/commons/2/26/Levitan_Sokolniki_Autumn_187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6536" y="692696"/>
            <a:ext cx="3744416" cy="48353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4808984" y="2132856"/>
            <a:ext cx="47525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latin typeface="Candara" pitchFamily="34" charset="0"/>
              </a:rPr>
              <a:t>«Левитан </a:t>
            </a:r>
            <a:r>
              <a:rPr lang="ru-RU" sz="2400" i="1" dirty="0" smtClean="0">
                <a:latin typeface="Candara" pitchFamily="34" charset="0"/>
              </a:rPr>
              <a:t>понял, как никто, нежную, прозрачную прелесть русской природы, ее грустное очарование</a:t>
            </a:r>
            <a:r>
              <a:rPr lang="ru-RU" sz="2400" i="1" dirty="0" smtClean="0">
                <a:latin typeface="Candara" pitchFamily="34" charset="0"/>
              </a:rPr>
              <a:t>...»</a:t>
            </a:r>
          </a:p>
          <a:p>
            <a:pPr algn="r"/>
            <a:r>
              <a:rPr lang="ru-RU" sz="2400" i="1" dirty="0" smtClean="0">
                <a:latin typeface="Candara" pitchFamily="34" charset="0"/>
              </a:rPr>
              <a:t>(Головин Я.А.)</a:t>
            </a:r>
            <a:endParaRPr lang="ru-RU" sz="2400" i="1" dirty="0" smtClean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avatars.mds.yandex.net/get-pdb/1976636/2c502699-2972-43ce-92db-5fecf5ca373c/s1200?webp=false"/>
          <p:cNvPicPr>
            <a:picLocks noChangeAspect="1" noChangeArrowheads="1"/>
          </p:cNvPicPr>
          <p:nvPr/>
        </p:nvPicPr>
        <p:blipFill>
          <a:blip r:embed="rId2" cstate="print"/>
          <a:srcRect r="4323"/>
          <a:stretch>
            <a:fillRect/>
          </a:stretch>
        </p:blipFill>
        <p:spPr bwMode="auto">
          <a:xfrm>
            <a:off x="-1" y="-1"/>
            <a:ext cx="9906001" cy="69024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5949280"/>
            <a:ext cx="990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Мостик. Саввинская слобода</a:t>
            </a: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, 1884. Государственная Третьяковская галерея</a:t>
            </a:r>
            <a:endParaRPr lang="ru-RU" sz="2000" b="1" dirty="0" smtClean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  <p:pic>
        <p:nvPicPr>
          <p:cNvPr id="43010" name="Picture 2" descr="Zbvenigorod Savvinskaja Sloboda Levitan18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4688" y="692696"/>
            <a:ext cx="5455055" cy="47864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avatars.mds.yandex.net/get-pdb/1976636/2c502699-2972-43ce-92db-5fecf5ca373c/s1200?webp=false"/>
          <p:cNvPicPr>
            <a:picLocks noChangeAspect="1" noChangeArrowheads="1"/>
          </p:cNvPicPr>
          <p:nvPr/>
        </p:nvPicPr>
        <p:blipFill>
          <a:blip r:embed="rId2" cstate="print"/>
          <a:srcRect r="4323"/>
          <a:stretch>
            <a:fillRect/>
          </a:stretch>
        </p:blipFill>
        <p:spPr bwMode="auto">
          <a:xfrm>
            <a:off x="-1" y="-1"/>
            <a:ext cx="9906001" cy="690240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5949280"/>
            <a:ext cx="990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У берега моря. Крым, 1886. Государственный Русский музей</a:t>
            </a:r>
            <a:endParaRPr lang="ru-RU" sz="2000" b="1" dirty="0" smtClean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  <p:pic>
        <p:nvPicPr>
          <p:cNvPr id="39938" name="Picture 2" descr="File:Левитан У берега моря. Крым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0591" y="692696"/>
            <a:ext cx="7311179" cy="46976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avatars.mds.yandex.net/get-pdb/1976636/2c502699-2972-43ce-92db-5fecf5ca373c/s1200?webp=false"/>
          <p:cNvPicPr>
            <a:picLocks noChangeAspect="1" noChangeArrowheads="1"/>
          </p:cNvPicPr>
          <p:nvPr/>
        </p:nvPicPr>
        <p:blipFill>
          <a:blip r:embed="rId2" cstate="print"/>
          <a:srcRect r="4323"/>
          <a:stretch>
            <a:fillRect/>
          </a:stretch>
        </p:blipFill>
        <p:spPr bwMode="auto">
          <a:xfrm>
            <a:off x="-1" y="-1"/>
            <a:ext cx="9906001" cy="69024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5949280"/>
            <a:ext cx="9906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Березовая роща, 1885 - 1889. </a:t>
            </a: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Государственная Третьяковская галерея</a:t>
            </a:r>
          </a:p>
        </p:txBody>
      </p:sp>
      <p:pic>
        <p:nvPicPr>
          <p:cNvPr id="28676" name="Picture 4" descr="1885-1889 Birkenhai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3090" y="692696"/>
            <a:ext cx="8234366" cy="47844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avatars.mds.yandex.net/get-pdb/1976636/2c502699-2972-43ce-92db-5fecf5ca373c/s1200?webp=false"/>
          <p:cNvPicPr>
            <a:picLocks noChangeAspect="1" noChangeArrowheads="1"/>
          </p:cNvPicPr>
          <p:nvPr/>
        </p:nvPicPr>
        <p:blipFill>
          <a:blip r:embed="rId2" cstate="print"/>
          <a:srcRect r="4323"/>
          <a:stretch>
            <a:fillRect/>
          </a:stretch>
        </p:blipFill>
        <p:spPr bwMode="auto">
          <a:xfrm>
            <a:off x="-1" y="-1"/>
            <a:ext cx="9906001" cy="69024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5949280"/>
            <a:ext cx="9906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Вечер на Волге, 1888. </a:t>
            </a: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Государственная Третьяковская галерея</a:t>
            </a:r>
          </a:p>
        </p:txBody>
      </p:sp>
      <p:pic>
        <p:nvPicPr>
          <p:cNvPr id="44034" name="Picture 2" descr="Вечер на Волге (ГТГ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4568" y="620688"/>
            <a:ext cx="7788379" cy="48866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avatars.mds.yandex.net/get-pdb/1976636/2c502699-2972-43ce-92db-5fecf5ca373c/s1200?webp=false"/>
          <p:cNvPicPr>
            <a:picLocks noChangeAspect="1" noChangeArrowheads="1"/>
          </p:cNvPicPr>
          <p:nvPr/>
        </p:nvPicPr>
        <p:blipFill>
          <a:blip r:embed="rId2" cstate="print"/>
          <a:srcRect r="4323"/>
          <a:stretch>
            <a:fillRect/>
          </a:stretch>
        </p:blipFill>
        <p:spPr bwMode="auto">
          <a:xfrm>
            <a:off x="-1" y="-1"/>
            <a:ext cx="9906001" cy="69024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5949280"/>
            <a:ext cx="9906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Вечер. Золотой Плёс, 1889. </a:t>
            </a: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Государственная Третьяковская галерея</a:t>
            </a:r>
          </a:p>
        </p:txBody>
      </p:sp>
      <p:pic>
        <p:nvPicPr>
          <p:cNvPr id="33794" name="Picture 2" descr="Левитан Вечер. Золотой плес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0552" y="719826"/>
            <a:ext cx="8064896" cy="47253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avatars.mds.yandex.net/get-pdb/1976636/2c502699-2972-43ce-92db-5fecf5ca373c/s1200?webp=false"/>
          <p:cNvPicPr>
            <a:picLocks noChangeAspect="1" noChangeArrowheads="1"/>
          </p:cNvPicPr>
          <p:nvPr/>
        </p:nvPicPr>
        <p:blipFill>
          <a:blip r:embed="rId2" cstate="print"/>
          <a:srcRect r="4323"/>
          <a:stretch>
            <a:fillRect/>
          </a:stretch>
        </p:blipFill>
        <p:spPr bwMode="auto">
          <a:xfrm>
            <a:off x="-1" y="-1"/>
            <a:ext cx="9906001" cy="69024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5949280"/>
            <a:ext cx="9906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Волга, 1889. Дом-музей И.И. Левитана, Плёс</a:t>
            </a:r>
            <a:endParaRPr lang="ru-RU" sz="2000" b="1" dirty="0" smtClean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  <p:pic>
        <p:nvPicPr>
          <p:cNvPr id="40962" name="Picture 2" descr="File:Левитан Волг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4568" y="692696"/>
            <a:ext cx="7631832" cy="47314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avatars.mds.yandex.net/get-pdb/1976636/2c502699-2972-43ce-92db-5fecf5ca373c/s1200?webp=false"/>
          <p:cNvPicPr>
            <a:picLocks noChangeAspect="1" noChangeArrowheads="1"/>
          </p:cNvPicPr>
          <p:nvPr/>
        </p:nvPicPr>
        <p:blipFill>
          <a:blip r:embed="rId2" cstate="print"/>
          <a:srcRect r="4323"/>
          <a:stretch>
            <a:fillRect/>
          </a:stretch>
        </p:blipFill>
        <p:spPr bwMode="auto">
          <a:xfrm>
            <a:off x="-1" y="-1"/>
            <a:ext cx="9906001" cy="69024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352600" y="5949280"/>
            <a:ext cx="72728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Облако (Перед грозой), 1890-е. </a:t>
            </a: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Смоленский государственный музей-заповедник</a:t>
            </a:r>
          </a:p>
        </p:txBody>
      </p:sp>
      <p:pic>
        <p:nvPicPr>
          <p:cNvPr id="32770" name="Picture 2" descr="Issac Levitan, 1890 - Before the stor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8624" y="692696"/>
            <a:ext cx="6696744" cy="47795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avatars.mds.yandex.net/get-pdb/1976636/2c502699-2972-43ce-92db-5fecf5ca373c/s1200?webp=false"/>
          <p:cNvPicPr>
            <a:picLocks noChangeAspect="1" noChangeArrowheads="1"/>
          </p:cNvPicPr>
          <p:nvPr/>
        </p:nvPicPr>
        <p:blipFill>
          <a:blip r:embed="rId2" cstate="print"/>
          <a:srcRect r="4323"/>
          <a:stretch>
            <a:fillRect/>
          </a:stretch>
        </p:blipFill>
        <p:spPr bwMode="auto">
          <a:xfrm>
            <a:off x="-1" y="-1"/>
            <a:ext cx="9906001" cy="6902401"/>
          </a:xfrm>
          <a:prstGeom prst="rect">
            <a:avLst/>
          </a:prstGeom>
          <a:noFill/>
        </p:spPr>
      </p:pic>
      <p:pic>
        <p:nvPicPr>
          <p:cNvPr id="28674" name="Picture 2" descr="https://upload.wikimedia.org/wikipedia/commons/3/31/Isaak_Levitan_Tihaya_obite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78321" y="692696"/>
            <a:ext cx="6027007" cy="4824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1352600" y="5949280"/>
            <a:ext cx="72728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Тихая обитель, 1890. Государственная Третьяковская галерея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avatars.mds.yandex.net/get-pdb/1976636/2c502699-2972-43ce-92db-5fecf5ca373c/s1200?webp=false"/>
          <p:cNvPicPr>
            <a:picLocks noChangeAspect="1" noChangeArrowheads="1"/>
          </p:cNvPicPr>
          <p:nvPr/>
        </p:nvPicPr>
        <p:blipFill>
          <a:blip r:embed="rId2" cstate="print"/>
          <a:srcRect r="4323"/>
          <a:stretch>
            <a:fillRect/>
          </a:stretch>
        </p:blipFill>
        <p:spPr bwMode="auto">
          <a:xfrm>
            <a:off x="-1" y="-1"/>
            <a:ext cx="9906001" cy="69024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5949280"/>
            <a:ext cx="9906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Берег Средиземного моря, </a:t>
            </a: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1890. </a:t>
            </a: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Государственная Третьяковская галерея</a:t>
            </a:r>
          </a:p>
        </p:txBody>
      </p:sp>
      <p:pic>
        <p:nvPicPr>
          <p:cNvPr id="41986" name="Picture 2" descr="Левитан Берег Средиземного мор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5204" y="692696"/>
            <a:ext cx="6904180" cy="4824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https://avatars.mds.yandex.net/get-pdb/1976636/2c502699-2972-43ce-92db-5fecf5ca373c/s1200?webp=false"/>
          <p:cNvPicPr>
            <a:picLocks noChangeAspect="1" noChangeArrowheads="1"/>
          </p:cNvPicPr>
          <p:nvPr/>
        </p:nvPicPr>
        <p:blipFill>
          <a:blip r:embed="rId2" cstate="print"/>
          <a:srcRect r="4323"/>
          <a:stretch>
            <a:fillRect/>
          </a:stretch>
        </p:blipFill>
        <p:spPr bwMode="auto">
          <a:xfrm>
            <a:off x="-1" y="-1"/>
            <a:ext cx="9906001" cy="69024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726711" y="5909210"/>
            <a:ext cx="64234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У омута, 1892. Государственная </a:t>
            </a: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Т</a:t>
            </a: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ретьяковская галерея</a:t>
            </a:r>
            <a:endParaRPr lang="ru-RU" sz="20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  <p:pic>
        <p:nvPicPr>
          <p:cNvPr id="24582" name="Picture 6" descr="Левитан У омут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8624" y="692696"/>
            <a:ext cx="6768752" cy="47968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https://avatars.mds.yandex.net/get-pdb/1976636/2c502699-2972-43ce-92db-5fecf5ca373c/s1200?webp=false"/>
          <p:cNvPicPr>
            <a:picLocks noChangeAspect="1" noChangeArrowheads="1"/>
          </p:cNvPicPr>
          <p:nvPr/>
        </p:nvPicPr>
        <p:blipFill>
          <a:blip r:embed="rId2" cstate="print"/>
          <a:srcRect r="4323"/>
          <a:stretch>
            <a:fillRect/>
          </a:stretch>
        </p:blipFill>
        <p:spPr bwMode="auto">
          <a:xfrm>
            <a:off x="-1" y="-1"/>
            <a:ext cx="9906001" cy="69024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325962" y="5909210"/>
            <a:ext cx="722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Вечерний звон, 1892. Государственная </a:t>
            </a: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Т</a:t>
            </a: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ретьяковская галерея</a:t>
            </a:r>
            <a:endParaRPr lang="ru-RU" sz="20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  <p:pic>
        <p:nvPicPr>
          <p:cNvPr id="35842" name="Picture 2" descr="Levitan Evening bells 18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664" y="692696"/>
            <a:ext cx="5940660" cy="47525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https://avatars.mds.yandex.net/get-pdb/1976636/2c502699-2972-43ce-92db-5fecf5ca373c/s1200?webp=false"/>
          <p:cNvPicPr>
            <a:picLocks noChangeAspect="1" noChangeArrowheads="1"/>
          </p:cNvPicPr>
          <p:nvPr/>
        </p:nvPicPr>
        <p:blipFill>
          <a:blip r:embed="rId2" cstate="print"/>
          <a:srcRect r="4323"/>
          <a:stretch>
            <a:fillRect/>
          </a:stretch>
        </p:blipFill>
        <p:spPr bwMode="auto">
          <a:xfrm>
            <a:off x="-1" y="-1"/>
            <a:ext cx="9906001" cy="6902401"/>
          </a:xfrm>
          <a:prstGeom prst="rect">
            <a:avLst/>
          </a:prstGeom>
          <a:noFill/>
        </p:spPr>
      </p:pic>
      <p:pic>
        <p:nvPicPr>
          <p:cNvPr id="24578" name="Picture 2" descr="File:Vladimirk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08584" y="692696"/>
            <a:ext cx="7416824" cy="48029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496616" y="5909210"/>
            <a:ext cx="68836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Владимирка, 1892. Государственная </a:t>
            </a: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Т</a:t>
            </a: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ретьяковская галерея</a:t>
            </a:r>
            <a:endParaRPr lang="ru-RU" sz="2000" b="1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avatars.mds.yandex.net/get-pdb/1976636/2c502699-2972-43ce-92db-5fecf5ca373c/s1200?webp=false"/>
          <p:cNvPicPr>
            <a:picLocks noChangeAspect="1" noChangeArrowheads="1"/>
          </p:cNvPicPr>
          <p:nvPr/>
        </p:nvPicPr>
        <p:blipFill>
          <a:blip r:embed="rId2" cstate="print"/>
          <a:srcRect r="4323"/>
          <a:stretch>
            <a:fillRect/>
          </a:stretch>
        </p:blipFill>
        <p:spPr bwMode="auto">
          <a:xfrm>
            <a:off x="-1" y="-1"/>
            <a:ext cx="9906001" cy="6902401"/>
          </a:xfrm>
          <a:prstGeom prst="rect">
            <a:avLst/>
          </a:prstGeom>
          <a:noFill/>
        </p:spPr>
      </p:pic>
      <p:pic>
        <p:nvPicPr>
          <p:cNvPr id="18434" name="Picture 2" descr="https://b1.culture.ru/c/80358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8624" y="667105"/>
            <a:ext cx="6768752" cy="48501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064568" y="5981218"/>
            <a:ext cx="78837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Над вечным покоем, 1894. Государственная Третьяковская галерея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avatars.mds.yandex.net/get-pdb/1976636/2c502699-2972-43ce-92db-5fecf5ca373c/s1200?webp=false"/>
          <p:cNvPicPr>
            <a:picLocks noChangeAspect="1" noChangeArrowheads="1"/>
          </p:cNvPicPr>
          <p:nvPr/>
        </p:nvPicPr>
        <p:blipFill>
          <a:blip r:embed="rId2" cstate="print"/>
          <a:srcRect r="4323"/>
          <a:stretch>
            <a:fillRect/>
          </a:stretch>
        </p:blipFill>
        <p:spPr bwMode="auto">
          <a:xfrm>
            <a:off x="-1" y="-1"/>
            <a:ext cx="9906001" cy="69024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5981218"/>
            <a:ext cx="9906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Осенний пейзаж с церковью, 1893 - 1895</a:t>
            </a: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. </a:t>
            </a: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Государственная Третьяковская галерея</a:t>
            </a:r>
          </a:p>
        </p:txBody>
      </p:sp>
      <p:pic>
        <p:nvPicPr>
          <p:cNvPr id="21508" name="Picture 4" descr="Осенний пейзаж с церквью в Островно. Левитан.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6656" y="692696"/>
            <a:ext cx="6150746" cy="48280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avatars.mds.yandex.net/get-pdb/1976636/2c502699-2972-43ce-92db-5fecf5ca373c/s1200?webp=false"/>
          <p:cNvPicPr>
            <a:picLocks noChangeAspect="1" noChangeArrowheads="1"/>
          </p:cNvPicPr>
          <p:nvPr/>
        </p:nvPicPr>
        <p:blipFill>
          <a:blip r:embed="rId2" cstate="print"/>
          <a:srcRect r="4323"/>
          <a:stretch>
            <a:fillRect/>
          </a:stretch>
        </p:blipFill>
        <p:spPr bwMode="auto">
          <a:xfrm>
            <a:off x="-1" y="-1"/>
            <a:ext cx="9906001" cy="6902401"/>
          </a:xfrm>
          <a:prstGeom prst="rect">
            <a:avLst/>
          </a:prstGeom>
          <a:noFill/>
        </p:spPr>
      </p:pic>
      <p:pic>
        <p:nvPicPr>
          <p:cNvPr id="21506" name="Picture 2" descr="https://b1.culture.ru/c/7631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2640" y="692696"/>
            <a:ext cx="6480720" cy="48192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0" y="5981218"/>
            <a:ext cx="9906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Поезд </a:t>
            </a: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 </a:t>
            </a: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пути, </a:t>
            </a: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1895. </a:t>
            </a: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Одесский художественный музей, Украина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avatars.mds.yandex.net/get-pdb/1976636/2c502699-2972-43ce-92db-5fecf5ca373c/s1200?webp=false"/>
          <p:cNvPicPr>
            <a:picLocks noChangeAspect="1" noChangeArrowheads="1"/>
          </p:cNvPicPr>
          <p:nvPr/>
        </p:nvPicPr>
        <p:blipFill>
          <a:blip r:embed="rId2" cstate="print"/>
          <a:srcRect r="4323"/>
          <a:stretch>
            <a:fillRect/>
          </a:stretch>
        </p:blipFill>
        <p:spPr bwMode="auto">
          <a:xfrm>
            <a:off x="-1" y="-1"/>
            <a:ext cx="9906001" cy="69024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5877272"/>
            <a:ext cx="9906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Папоротники в лесу, </a:t>
            </a: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1895</a:t>
            </a: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. </a:t>
            </a: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Нижегородский государственный </a:t>
            </a:r>
            <a:endParaRPr lang="ru-RU" sz="2000" b="1" dirty="0" smtClean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  <a:p>
            <a:pPr algn="ctr"/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художественный </a:t>
            </a: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музей </a:t>
            </a:r>
          </a:p>
        </p:txBody>
      </p:sp>
      <p:pic>
        <p:nvPicPr>
          <p:cNvPr id="38914" name="Picture 2" descr="https://artifex.ru/wp-content/uploads/2017/03/%D0%96%D0%B8%D0%B2%D0%BE%D0%BF%D0%B8%D1%81%D1%8C_%D0%98%D1%81%D0%B0%D0%B0%D0%BA-%D0%9B%D0%B5%D0%B2%D0%B8%D1%82%D0%B0%D0%BD_%D0%9F%D0%B0%D0%BF%D0%BE%D1%80%D0%BE%D1%82%D0%BD%D0%B8%D0%BA%D0%B8-%D0%B2-%D0%BB%D0%B5%D1%81%D1%83-189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0592" y="682255"/>
            <a:ext cx="7272808" cy="46909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avatars.mds.yandex.net/get-pdb/1976636/2c502699-2972-43ce-92db-5fecf5ca373c/s1200?webp=false"/>
          <p:cNvPicPr>
            <a:picLocks noChangeAspect="1" noChangeArrowheads="1"/>
          </p:cNvPicPr>
          <p:nvPr/>
        </p:nvPicPr>
        <p:blipFill>
          <a:blip r:embed="rId2" cstate="print"/>
          <a:srcRect r="4323"/>
          <a:stretch>
            <a:fillRect/>
          </a:stretch>
        </p:blipFill>
        <p:spPr bwMode="auto">
          <a:xfrm>
            <a:off x="-1" y="-1"/>
            <a:ext cx="9906001" cy="69024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5981218"/>
            <a:ext cx="9906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Озеро. Серый день, </a:t>
            </a: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1895</a:t>
            </a: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. </a:t>
            </a: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Нижегородский государственный художественный музей </a:t>
            </a:r>
          </a:p>
        </p:txBody>
      </p:sp>
      <p:pic>
        <p:nvPicPr>
          <p:cNvPr id="45058" name="Picture 2" descr="Левитан Озеро. Серый день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00802" y="692696"/>
            <a:ext cx="5804526" cy="47595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avatars.mds.yandex.net/get-pdb/1976636/2c502699-2972-43ce-92db-5fecf5ca373c/s1200?webp=false"/>
          <p:cNvPicPr>
            <a:picLocks noChangeAspect="1" noChangeArrowheads="1"/>
          </p:cNvPicPr>
          <p:nvPr/>
        </p:nvPicPr>
        <p:blipFill>
          <a:blip r:embed="rId2" cstate="print"/>
          <a:srcRect r="4323"/>
          <a:stretch>
            <a:fillRect/>
          </a:stretch>
        </p:blipFill>
        <p:spPr bwMode="auto">
          <a:xfrm>
            <a:off x="-1" y="-1"/>
            <a:ext cx="9906001" cy="6902401"/>
          </a:xfrm>
          <a:prstGeom prst="rect">
            <a:avLst/>
          </a:prstGeom>
          <a:noFill/>
        </p:spPr>
      </p:pic>
      <p:pic>
        <p:nvPicPr>
          <p:cNvPr id="26626" name="Picture 2" descr="File:Mart levita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672" y="676982"/>
            <a:ext cx="5904656" cy="48402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5949280"/>
            <a:ext cx="990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Март, </a:t>
            </a: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1895. </a:t>
            </a: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Государственная Третьяковская галерея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avatars.mds.yandex.net/get-pdb/1976636/2c502699-2972-43ce-92db-5fecf5ca373c/s1200?webp=false"/>
          <p:cNvPicPr>
            <a:picLocks noChangeAspect="1" noChangeArrowheads="1"/>
          </p:cNvPicPr>
          <p:nvPr/>
        </p:nvPicPr>
        <p:blipFill>
          <a:blip r:embed="rId2" cstate="print"/>
          <a:srcRect r="4323"/>
          <a:stretch>
            <a:fillRect/>
          </a:stretch>
        </p:blipFill>
        <p:spPr bwMode="auto">
          <a:xfrm>
            <a:off x="-1" y="-1"/>
            <a:ext cx="9906001" cy="6902401"/>
          </a:xfrm>
          <a:prstGeom prst="rect">
            <a:avLst/>
          </a:prstGeom>
          <a:noFill/>
        </p:spPr>
      </p:pic>
      <p:pic>
        <p:nvPicPr>
          <p:cNvPr id="1026" name="Picture 2" descr="https://b1.culture.ru/c/80358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0592" y="692696"/>
            <a:ext cx="7344816" cy="47912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5949280"/>
            <a:ext cx="990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Золотая осень, 1895. Государственная Третьяковская галерея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avatars.mds.yandex.net/get-pdb/1976636/2c502699-2972-43ce-92db-5fecf5ca373c/s1200?webp=false"/>
          <p:cNvPicPr>
            <a:picLocks noChangeAspect="1" noChangeArrowheads="1"/>
          </p:cNvPicPr>
          <p:nvPr/>
        </p:nvPicPr>
        <p:blipFill>
          <a:blip r:embed="rId2" cstate="print"/>
          <a:srcRect r="4323"/>
          <a:stretch>
            <a:fillRect/>
          </a:stretch>
        </p:blipFill>
        <p:spPr bwMode="auto">
          <a:xfrm>
            <a:off x="-1" y="-1"/>
            <a:ext cx="9906001" cy="6902401"/>
          </a:xfrm>
          <a:prstGeom prst="rect">
            <a:avLst/>
          </a:prstGeom>
          <a:noFill/>
        </p:spPr>
      </p:pic>
      <p:pic>
        <p:nvPicPr>
          <p:cNvPr id="22530" name="Picture 2" descr="https://b1.culture.ru/c/76316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4568" y="692697"/>
            <a:ext cx="7801108" cy="47525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0" y="5949280"/>
            <a:ext cx="990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Свежий ветер. Волга, </a:t>
            </a: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1895. </a:t>
            </a: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Государственная Третьяковская галерея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avatars.mds.yandex.net/get-pdb/1976636/2c502699-2972-43ce-92db-5fecf5ca373c/s1200?webp=false"/>
          <p:cNvPicPr>
            <a:picLocks noChangeAspect="1" noChangeArrowheads="1"/>
          </p:cNvPicPr>
          <p:nvPr/>
        </p:nvPicPr>
        <p:blipFill>
          <a:blip r:embed="rId2" cstate="print"/>
          <a:srcRect r="4323"/>
          <a:stretch>
            <a:fillRect/>
          </a:stretch>
        </p:blipFill>
        <p:spPr bwMode="auto">
          <a:xfrm>
            <a:off x="-1" y="-1"/>
            <a:ext cx="9906001" cy="6902401"/>
          </a:xfrm>
          <a:prstGeom prst="rect">
            <a:avLst/>
          </a:prstGeom>
          <a:noFill/>
        </p:spPr>
      </p:pic>
      <p:pic>
        <p:nvPicPr>
          <p:cNvPr id="27650" name="Picture 2" descr="File:Levitan vesna bolsh vod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521" y="686900"/>
            <a:ext cx="4104456" cy="48379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5877272"/>
            <a:ext cx="5385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Весна. Большая вода, 1897. </a:t>
            </a: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Государственная </a:t>
            </a:r>
            <a:endParaRPr lang="ru-RU" sz="2000" b="1" dirty="0" smtClean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  <a:p>
            <a:pPr algn="ctr"/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Третьяковская </a:t>
            </a: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галерея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953000" y="2348880"/>
            <a:ext cx="47525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latin typeface="Candara" pitchFamily="34" charset="0"/>
              </a:rPr>
              <a:t>«Картины </a:t>
            </a:r>
            <a:r>
              <a:rPr lang="ru-RU" sz="2400" i="1" dirty="0" smtClean="0">
                <a:latin typeface="Candara" pitchFamily="34" charset="0"/>
              </a:rPr>
              <a:t>Левитана </a:t>
            </a:r>
            <a:r>
              <a:rPr lang="ru-RU" sz="2400" i="1" dirty="0" smtClean="0">
                <a:latin typeface="Candara" pitchFamily="34" charset="0"/>
              </a:rPr>
              <a:t>– это его </a:t>
            </a:r>
            <a:r>
              <a:rPr lang="ru-RU" sz="2400" i="1" dirty="0" smtClean="0">
                <a:latin typeface="Candara" pitchFamily="34" charset="0"/>
              </a:rPr>
              <a:t>задушевные песни, изображенные красками на </a:t>
            </a:r>
            <a:r>
              <a:rPr lang="ru-RU" sz="2400" i="1" dirty="0" smtClean="0">
                <a:latin typeface="Candara" pitchFamily="34" charset="0"/>
              </a:rPr>
              <a:t>полотне».</a:t>
            </a:r>
          </a:p>
          <a:p>
            <a:pPr algn="r"/>
            <a:r>
              <a:rPr lang="ru-RU" sz="2400" i="1" dirty="0" smtClean="0">
                <a:latin typeface="Candara" pitchFamily="34" charset="0"/>
              </a:rPr>
              <a:t>(Сизов В.Е.)</a:t>
            </a:r>
            <a:endParaRPr lang="ru-RU" sz="2400" i="1" dirty="0" smtClean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avatars.mds.yandex.net/get-pdb/1976636/2c502699-2972-43ce-92db-5fecf5ca373c/s1200?webp=false"/>
          <p:cNvPicPr>
            <a:picLocks noChangeAspect="1" noChangeArrowheads="1"/>
          </p:cNvPicPr>
          <p:nvPr/>
        </p:nvPicPr>
        <p:blipFill>
          <a:blip r:embed="rId2" cstate="print"/>
          <a:srcRect r="4323"/>
          <a:stretch>
            <a:fillRect/>
          </a:stretch>
        </p:blipFill>
        <p:spPr bwMode="auto">
          <a:xfrm>
            <a:off x="-1" y="-1"/>
            <a:ext cx="9906001" cy="69024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5934670"/>
            <a:ext cx="990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Озеро, 1899 - 1900. </a:t>
            </a: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Государственная Третьяковская галерея</a:t>
            </a:r>
          </a:p>
        </p:txBody>
      </p:sp>
      <p:pic>
        <p:nvPicPr>
          <p:cNvPr id="36866" name="Picture 2" descr="Levitan ozero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96616" y="669949"/>
            <a:ext cx="6912768" cy="48472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cdn.pixabay.com/photo/2016/07/10/01/28/background-1507145_1280.jpg"/>
          <p:cNvPicPr>
            <a:picLocks noChangeAspect="1" noChangeArrowheads="1"/>
          </p:cNvPicPr>
          <p:nvPr/>
        </p:nvPicPr>
        <p:blipFill>
          <a:blip r:embed="rId2" cstate="print"/>
          <a:srcRect l="18360" t="34946" r="1116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Candara" pitchFamily="34" charset="0"/>
              </a:rPr>
              <a:t>Источники</a:t>
            </a:r>
            <a:endParaRPr lang="ru-RU" b="1" dirty="0"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5300" y="1412777"/>
            <a:ext cx="8915400" cy="4713388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hlinkClick r:id="rId3"/>
              </a:rPr>
              <a:t>http://isaak-levitan.ru/quote.php</a:t>
            </a:r>
            <a:endParaRPr lang="ru-RU" dirty="0" smtClean="0">
              <a:hlinkClick r:id="rId3"/>
            </a:endParaRPr>
          </a:p>
          <a:p>
            <a:r>
              <a:rPr lang="en-US" dirty="0" smtClean="0">
                <a:hlinkClick r:id="rId3"/>
              </a:rPr>
              <a:t>http</a:t>
            </a:r>
            <a:r>
              <a:rPr lang="en-US" dirty="0" smtClean="0">
                <a:hlinkClick r:id="rId3"/>
              </a:rPr>
              <a:t>://levitanart.ru/</a:t>
            </a:r>
            <a:endParaRPr lang="ru-RU" dirty="0" smtClean="0">
              <a:hlinkClick r:id="rId3"/>
            </a:endParaRPr>
          </a:p>
          <a:p>
            <a:r>
              <a:rPr lang="en-US" dirty="0" smtClean="0">
                <a:hlinkClick r:id="rId3"/>
              </a:rPr>
              <a:t>https</a:t>
            </a:r>
            <a:r>
              <a:rPr lang="en-US" dirty="0" smtClean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www.culture.ru/persons/8242/isaak-levitan</a:t>
            </a:r>
            <a:endParaRPr lang="ru-RU" dirty="0" smtClean="0"/>
          </a:p>
          <a:p>
            <a:r>
              <a:rPr lang="en-US" dirty="0" smtClean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nacion.ru/477049a-russkiy-hudojnik-isaak-levitan-biografiya-i-tvorchestvo</a:t>
            </a:r>
            <a:endParaRPr lang="ru-RU" dirty="0" smtClean="0"/>
          </a:p>
          <a:p>
            <a:r>
              <a:rPr lang="en-US" dirty="0" smtClean="0">
                <a:hlinkClick r:id="rId5"/>
              </a:rPr>
              <a:t>https://ru.wikipedia.org/wiki/</a:t>
            </a:r>
            <a:r>
              <a:rPr lang="ru-RU" dirty="0" err="1" smtClean="0">
                <a:hlinkClick r:id="rId5"/>
              </a:rPr>
              <a:t>Список_картин_Исаака_Ильича_Левитана</a:t>
            </a:r>
            <a:r>
              <a:rPr lang="ru-RU" dirty="0" smtClean="0"/>
              <a:t> </a:t>
            </a:r>
          </a:p>
          <a:p>
            <a:r>
              <a:rPr lang="en-US" dirty="0" smtClean="0">
                <a:hlinkClick r:id="rId6"/>
              </a:rPr>
              <a:t>http://</a:t>
            </a:r>
            <a:r>
              <a:rPr lang="en-US" dirty="0" smtClean="0">
                <a:hlinkClick r:id="rId6"/>
              </a:rPr>
              <a:t>rchn.org.ru/levitan.html</a:t>
            </a:r>
            <a:r>
              <a:rPr lang="ru-RU" dirty="0" smtClean="0"/>
              <a:t> 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540</Words>
  <Application>Microsoft Office PowerPoint</Application>
  <PresentationFormat>Лист A4 (210x297 мм)</PresentationFormat>
  <Paragraphs>57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Пейзажи настроения И.И. Левитана</vt:lpstr>
      <vt:lpstr>ЛЕВИТАН  ИСААК  ИЛЬИЧ (1860 - 1900)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ТЕХПРОМ</dc:creator>
  <cp:lastModifiedBy>ТЕХПРОМ</cp:lastModifiedBy>
  <cp:revision>74</cp:revision>
  <dcterms:created xsi:type="dcterms:W3CDTF">2020-08-30T06:34:49Z</dcterms:created>
  <dcterms:modified xsi:type="dcterms:W3CDTF">2020-08-30T10:41:08Z</dcterms:modified>
</cp:coreProperties>
</file>