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0" r:id="rId4"/>
    <p:sldId id="263" r:id="rId5"/>
    <p:sldId id="264" r:id="rId6"/>
    <p:sldId id="265" r:id="rId7"/>
    <p:sldId id="266" r:id="rId8"/>
    <p:sldId id="257" r:id="rId9"/>
    <p:sldId id="267" r:id="rId10"/>
    <p:sldId id="272" r:id="rId11"/>
    <p:sldId id="261" r:id="rId12"/>
    <p:sldId id="277" r:id="rId13"/>
    <p:sldId id="278" r:id="rId14"/>
    <p:sldId id="269" r:id="rId15"/>
    <p:sldId id="273" r:id="rId16"/>
    <p:sldId id="274" r:id="rId17"/>
    <p:sldId id="279" r:id="rId18"/>
    <p:sldId id="270" r:id="rId19"/>
    <p:sldId id="275" r:id="rId20"/>
    <p:sldId id="258" r:id="rId21"/>
  </p:sldIdLst>
  <p:sldSz cx="9906000" cy="6858000" type="A4"/>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102" y="-15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42950" y="2130426"/>
            <a:ext cx="84201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506" y="4406901"/>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006"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645"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9"/>
            <a:ext cx="22288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9"/>
            <a:ext cx="652145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21.09.2020</a:t>
            </a:fld>
            <a:endParaRPr lang="ru-RU"/>
          </a:p>
        </p:txBody>
      </p:sp>
      <p:sp>
        <p:nvSpPr>
          <p:cNvPr id="5" name="Нижний колонтитул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krugosvet.ru/enc/istoriya/kulikovskaya-bitva"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www.bibliotekar.ru/rus/79.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2" name="Заголовок 1"/>
          <p:cNvSpPr>
            <a:spLocks noGrp="1"/>
          </p:cNvSpPr>
          <p:nvPr>
            <p:ph type="ctrTitle"/>
          </p:nvPr>
        </p:nvSpPr>
        <p:spPr>
          <a:xfrm>
            <a:off x="0" y="0"/>
            <a:ext cx="9906000" cy="16288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nSpc>
                <a:spcPts val="6600"/>
              </a:lnSpc>
            </a:pPr>
            <a:r>
              <a:rPr lang="ru-RU"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pitchFamily="34" charset="0"/>
              </a:rPr>
              <a:t>«Великое сражение Руси»</a:t>
            </a:r>
            <a:endPar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pitchFamily="34" charset="0"/>
            </a:endParaRPr>
          </a:p>
        </p:txBody>
      </p:sp>
      <p:sp>
        <p:nvSpPr>
          <p:cNvPr id="3" name="Подзаголовок 2"/>
          <p:cNvSpPr>
            <a:spLocks noGrp="1"/>
          </p:cNvSpPr>
          <p:nvPr>
            <p:ph type="subTitle" idx="1"/>
          </p:nvPr>
        </p:nvSpPr>
        <p:spPr>
          <a:xfrm>
            <a:off x="1053852" y="5805264"/>
            <a:ext cx="7787580" cy="792088"/>
          </a:xfrm>
        </p:spPr>
        <p:txBody>
          <a:bodyPr>
            <a:normAutofit fontScale="92500"/>
          </a:bodyPr>
          <a:lstStyle/>
          <a:p>
            <a:r>
              <a:rPr lang="ru-RU" b="1" dirty="0" smtClean="0">
                <a:solidFill>
                  <a:schemeClr val="bg2">
                    <a:lumMod val="10000"/>
                  </a:schemeClr>
                </a:solidFill>
                <a:effectLst>
                  <a:outerShdw blurRad="38100" dist="38100" dir="2700000" algn="tl">
                    <a:srgbClr val="000000">
                      <a:alpha val="43137"/>
                    </a:srgbClr>
                  </a:outerShdw>
                </a:effectLst>
                <a:latin typeface="Candara" pitchFamily="34" charset="0"/>
              </a:rPr>
              <a:t>640 лет назад произошла Куликовская битва</a:t>
            </a:r>
            <a:endParaRPr lang="ru-RU" b="1" dirty="0">
              <a:solidFill>
                <a:schemeClr val="bg2">
                  <a:lumMod val="10000"/>
                </a:schemeClr>
              </a:solidFill>
              <a:effectLst>
                <a:outerShdw blurRad="38100" dist="38100" dir="2700000" algn="tl">
                  <a:srgbClr val="000000">
                    <a:alpha val="43137"/>
                  </a:srgbClr>
                </a:outerShdw>
              </a:effectLst>
              <a:latin typeface="Candara" pitchFamily="34" charset="0"/>
            </a:endParaRPr>
          </a:p>
        </p:txBody>
      </p:sp>
      <p:pic>
        <p:nvPicPr>
          <p:cNvPr id="16390" name="Picture 6" descr="https://pbs.twimg.com/media/CupofXMWYAAvhtb.jpg:large"/>
          <p:cNvPicPr>
            <a:picLocks noChangeAspect="1" noChangeArrowheads="1"/>
          </p:cNvPicPr>
          <p:nvPr/>
        </p:nvPicPr>
        <p:blipFill>
          <a:blip r:embed="rId3" cstate="print"/>
          <a:srcRect/>
          <a:stretch>
            <a:fillRect/>
          </a:stretch>
        </p:blipFill>
        <p:spPr bwMode="auto">
          <a:xfrm>
            <a:off x="992560" y="1484784"/>
            <a:ext cx="7812360" cy="416398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3" name="Содержимое 2"/>
          <p:cNvSpPr>
            <a:spLocks noGrp="1"/>
          </p:cNvSpPr>
          <p:nvPr>
            <p:ph idx="1"/>
          </p:nvPr>
        </p:nvSpPr>
        <p:spPr>
          <a:xfrm>
            <a:off x="560512" y="188641"/>
            <a:ext cx="8915400" cy="2448272"/>
          </a:xfrm>
        </p:spPr>
        <p:txBody>
          <a:bodyPr>
            <a:normAutofit/>
          </a:bodyPr>
          <a:lstStyle/>
          <a:p>
            <a:pPr marL="0" indent="0">
              <a:buNone/>
            </a:pPr>
            <a:r>
              <a:rPr lang="ru-RU" sz="2800" b="1" dirty="0" smtClean="0">
                <a:solidFill>
                  <a:srgbClr val="C00000"/>
                </a:solidFill>
                <a:latin typeface="Candara" pitchFamily="34" charset="0"/>
              </a:rPr>
              <a:t>21 сентября </a:t>
            </a:r>
            <a:r>
              <a:rPr lang="ru-RU" sz="2800" b="1" dirty="0" smtClean="0">
                <a:latin typeface="Candara" pitchFamily="34" charset="0"/>
              </a:rPr>
              <a:t>- знаменательная дата в календаре государственных праздников России. В этот день отмечается годовщина Куликовской битвы 1380 года. Дата установлена  Законом РФ «О днях воинской славы и памятных датах России» в 1995 году.</a:t>
            </a:r>
            <a:endParaRPr lang="ru-RU" sz="2800" b="1" dirty="0">
              <a:latin typeface="Candara" pitchFamily="34" charset="0"/>
            </a:endParaRPr>
          </a:p>
        </p:txBody>
      </p:sp>
      <p:pic>
        <p:nvPicPr>
          <p:cNvPr id="12290" name="Picture 2" descr="https://o-rossii.ru/images/dates/21.09.jpg"/>
          <p:cNvPicPr>
            <a:picLocks noChangeAspect="1" noChangeArrowheads="1"/>
          </p:cNvPicPr>
          <p:nvPr/>
        </p:nvPicPr>
        <p:blipFill>
          <a:blip r:embed="rId3" cstate="print"/>
          <a:srcRect/>
          <a:stretch>
            <a:fillRect/>
          </a:stretch>
        </p:blipFill>
        <p:spPr bwMode="auto">
          <a:xfrm>
            <a:off x="1280592" y="2564904"/>
            <a:ext cx="7272808" cy="4007317"/>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2" name="Заголовок 1"/>
          <p:cNvSpPr>
            <a:spLocks noGrp="1"/>
          </p:cNvSpPr>
          <p:nvPr>
            <p:ph type="title"/>
          </p:nvPr>
        </p:nvSpPr>
        <p:spPr>
          <a:xfrm>
            <a:off x="0" y="44624"/>
            <a:ext cx="9906000" cy="1426170"/>
          </a:xfrm>
        </p:spPr>
        <p:txBody>
          <a:bodyPr>
            <a:normAutofit/>
          </a:bodyPr>
          <a:lstStyle/>
          <a:p>
            <a:r>
              <a:rPr lang="ru-RU" sz="4000" b="1" dirty="0" smtClean="0">
                <a:solidFill>
                  <a:srgbClr val="C00000"/>
                </a:solidFill>
                <a:effectLst>
                  <a:outerShdw blurRad="38100" dist="38100" dir="2700000" algn="tl">
                    <a:srgbClr val="000000">
                      <a:alpha val="43137"/>
                    </a:srgbClr>
                  </a:outerShdw>
                </a:effectLst>
                <a:latin typeface="Candara" pitchFamily="34" charset="0"/>
                <a:ea typeface="+mn-ea"/>
                <a:cs typeface="+mn-cs"/>
              </a:rPr>
              <a:t>Куликовская битва</a:t>
            </a:r>
            <a:br>
              <a:rPr lang="ru-RU" sz="4000" b="1" dirty="0" smtClean="0">
                <a:solidFill>
                  <a:srgbClr val="C00000"/>
                </a:solidFill>
                <a:effectLst>
                  <a:outerShdw blurRad="38100" dist="38100" dir="2700000" algn="tl">
                    <a:srgbClr val="000000">
                      <a:alpha val="43137"/>
                    </a:srgbClr>
                  </a:outerShdw>
                </a:effectLst>
                <a:latin typeface="Candara" pitchFamily="34" charset="0"/>
                <a:ea typeface="+mn-ea"/>
                <a:cs typeface="+mn-cs"/>
              </a:rPr>
            </a:br>
            <a:r>
              <a:rPr lang="ru-RU" sz="4000" b="1" dirty="0" smtClean="0">
                <a:solidFill>
                  <a:srgbClr val="C00000"/>
                </a:solidFill>
                <a:effectLst>
                  <a:outerShdw blurRad="38100" dist="38100" dir="2700000" algn="tl">
                    <a:srgbClr val="000000">
                      <a:alpha val="43137"/>
                    </a:srgbClr>
                  </a:outerShdw>
                </a:effectLst>
                <a:latin typeface="Candara" pitchFamily="34" charset="0"/>
                <a:ea typeface="+mn-ea"/>
                <a:cs typeface="+mn-cs"/>
              </a:rPr>
              <a:t>8 сентября (по старому стилю) 1380 года</a:t>
            </a:r>
          </a:p>
        </p:txBody>
      </p:sp>
      <p:sp>
        <p:nvSpPr>
          <p:cNvPr id="3" name="Содержимое 2"/>
          <p:cNvSpPr>
            <a:spLocks noGrp="1"/>
          </p:cNvSpPr>
          <p:nvPr>
            <p:ph idx="1"/>
          </p:nvPr>
        </p:nvSpPr>
        <p:spPr>
          <a:xfrm>
            <a:off x="632520" y="1484784"/>
            <a:ext cx="8640960" cy="1656184"/>
          </a:xfrm>
        </p:spPr>
        <p:txBody>
          <a:bodyPr>
            <a:noAutofit/>
          </a:bodyPr>
          <a:lstStyle/>
          <a:p>
            <a:pPr marL="0" indent="0">
              <a:buNone/>
            </a:pPr>
            <a:r>
              <a:rPr lang="ru-RU" sz="2800" b="1" dirty="0" smtClean="0">
                <a:latin typeface="Candara" pitchFamily="34" charset="0"/>
              </a:rPr>
              <a:t>Битва русских полков во главе с великим князем московским и владимирским  Дмитрием Ивановичем с армией Золотой Орды на Куликовом поле (на правом берегу Дона в районе впадения в него реки </a:t>
            </a:r>
            <a:r>
              <a:rPr lang="ru-RU" sz="2800" b="1" dirty="0" err="1" smtClean="0">
                <a:latin typeface="Candara" pitchFamily="34" charset="0"/>
              </a:rPr>
              <a:t>Непрядва</a:t>
            </a:r>
            <a:r>
              <a:rPr lang="ru-RU" sz="2800" b="1" dirty="0" smtClean="0">
                <a:latin typeface="Candara" pitchFamily="34" charset="0"/>
              </a:rPr>
              <a:t>).</a:t>
            </a:r>
            <a:endParaRPr lang="ru-RU" sz="2800" b="1" dirty="0">
              <a:latin typeface="Candara" pitchFamily="34" charset="0"/>
            </a:endParaRPr>
          </a:p>
        </p:txBody>
      </p:sp>
      <p:sp>
        <p:nvSpPr>
          <p:cNvPr id="6" name="Содержимое 2"/>
          <p:cNvSpPr txBox="1">
            <a:spLocks/>
          </p:cNvSpPr>
          <p:nvPr/>
        </p:nvSpPr>
        <p:spPr>
          <a:xfrm>
            <a:off x="3785320" y="3833664"/>
            <a:ext cx="5776192" cy="2475656"/>
          </a:xfrm>
          <a:prstGeom prst="rect">
            <a:avLst/>
          </a:prstGeom>
        </p:spPr>
        <p:txBody>
          <a:bodyPr vert="horz" lIns="91440" tIns="45720" rIns="91440" bIns="45720" rtlCol="0">
            <a:normAutofit/>
          </a:bodyPr>
          <a:lstStyle/>
          <a:p>
            <a:pPr lvl="0">
              <a:spcBef>
                <a:spcPct val="20000"/>
              </a:spcBef>
              <a:defRPr/>
            </a:pPr>
            <a:r>
              <a:rPr lang="ru-RU" sz="2800" b="1" dirty="0" smtClean="0">
                <a:latin typeface="Candara" pitchFamily="34" charset="0"/>
              </a:rPr>
              <a:t>Решающая победа русских войск  в Куликовской битве стала важным шагом на пути к восстановлению единства Руси и будущему свержению золотоордынского ига</a:t>
            </a:r>
            <a:r>
              <a:rPr kumimoji="0" lang="ru-RU" sz="2800" b="1" i="0" u="none" strike="noStrike" kern="1200" cap="none" spc="0" normalizeH="0" baseline="0" noProof="0" dirty="0" smtClean="0">
                <a:ln>
                  <a:noFill/>
                </a:ln>
                <a:solidFill>
                  <a:schemeClr val="tx1"/>
                </a:solidFill>
                <a:effectLst/>
                <a:uLnTx/>
                <a:uFillTx/>
                <a:latin typeface="Candara" pitchFamily="34" charset="0"/>
                <a:ea typeface="+mn-ea"/>
                <a:cs typeface="+mn-cs"/>
              </a:rPr>
              <a:t>. </a:t>
            </a:r>
            <a:endParaRPr kumimoji="0" lang="ru-RU" sz="2800" b="1" i="0" u="none" strike="noStrike" kern="1200" cap="none" spc="0" normalizeH="0" baseline="0" noProof="0" dirty="0">
              <a:ln>
                <a:noFill/>
              </a:ln>
              <a:solidFill>
                <a:schemeClr val="tx1"/>
              </a:solidFill>
              <a:effectLst/>
              <a:uLnTx/>
              <a:uFillTx/>
              <a:latin typeface="Candara" pitchFamily="34" charset="0"/>
              <a:ea typeface="+mn-ea"/>
              <a:cs typeface="+mn-cs"/>
            </a:endParaRPr>
          </a:p>
        </p:txBody>
      </p:sp>
      <p:pic>
        <p:nvPicPr>
          <p:cNvPr id="11268" name="Picture 4" descr="https://region.center/source/TULA/2020/03/image-m0id206.jpg"/>
          <p:cNvPicPr>
            <a:picLocks noChangeAspect="1" noChangeArrowheads="1"/>
          </p:cNvPicPr>
          <p:nvPr/>
        </p:nvPicPr>
        <p:blipFill>
          <a:blip r:embed="rId3" cstate="print"/>
          <a:srcRect r="16345"/>
          <a:stretch>
            <a:fillRect/>
          </a:stretch>
        </p:blipFill>
        <p:spPr bwMode="auto">
          <a:xfrm>
            <a:off x="488504" y="3940521"/>
            <a:ext cx="3151588" cy="2512815"/>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7" name="Содержимое 2"/>
          <p:cNvSpPr txBox="1">
            <a:spLocks/>
          </p:cNvSpPr>
          <p:nvPr/>
        </p:nvSpPr>
        <p:spPr>
          <a:xfrm>
            <a:off x="4448944" y="332656"/>
            <a:ext cx="5328592" cy="5688632"/>
          </a:xfrm>
          <a:prstGeom prst="rect">
            <a:avLst/>
          </a:prstGeom>
        </p:spPr>
        <p:txBody>
          <a:bodyPr vert="horz" lIns="91440" tIns="45720" rIns="91440" bIns="45720" rtlCol="0">
            <a:noAutofit/>
          </a:bodyPr>
          <a:lstStyle/>
          <a:p>
            <a:pPr lvl="0">
              <a:spcBef>
                <a:spcPct val="20000"/>
              </a:spcBef>
              <a:defRPr/>
            </a:pPr>
            <a:r>
              <a:rPr lang="ru-RU" sz="2800" b="1" dirty="0" smtClean="0">
                <a:latin typeface="Candara" pitchFamily="34" charset="0"/>
              </a:rPr>
              <a:t>Татаро-монгольское иго принесло на русскую землю страшные бедствия. Но во второй половине </a:t>
            </a:r>
            <a:r>
              <a:rPr lang="en-US" sz="2800" b="1" dirty="0" smtClean="0">
                <a:latin typeface="Candara" pitchFamily="34" charset="0"/>
              </a:rPr>
              <a:t>XIV</a:t>
            </a:r>
            <a:r>
              <a:rPr lang="ru-RU" sz="2800" b="1" dirty="0" smtClean="0">
                <a:latin typeface="Candara" pitchFamily="34" charset="0"/>
              </a:rPr>
              <a:t> века начался распад Золотой Орды, где фактическим правителем стал один из старших эмиров — Мамай. В то же время на Руси шел процесс образования сильного централизованного государства путем объединения русских земель под властью Московского княжества. </a:t>
            </a:r>
            <a:endParaRPr kumimoji="0" lang="ru-RU" sz="2800" b="1" i="0" u="none" strike="noStrike" kern="1200" cap="none" spc="0" normalizeH="0" baseline="0" noProof="0" dirty="0">
              <a:ln>
                <a:noFill/>
              </a:ln>
              <a:solidFill>
                <a:schemeClr val="tx1"/>
              </a:solidFill>
              <a:effectLst/>
              <a:uLnTx/>
              <a:uFillTx/>
              <a:latin typeface="Candara" pitchFamily="34" charset="0"/>
              <a:ea typeface="+mn-ea"/>
              <a:cs typeface="+mn-cs"/>
            </a:endParaRPr>
          </a:p>
        </p:txBody>
      </p:sp>
      <p:pic>
        <p:nvPicPr>
          <p:cNvPr id="10242" name="Picture 2" descr="https://avatars.mds.yandex.net/get-zen_doc/3776461/pub_5f57c2cc22e26e081ac4b15e_5f57c3c9692a906cd03c88ec/scale_1200"/>
          <p:cNvPicPr>
            <a:picLocks noChangeAspect="1" noChangeArrowheads="1"/>
          </p:cNvPicPr>
          <p:nvPr/>
        </p:nvPicPr>
        <p:blipFill>
          <a:blip r:embed="rId3" cstate="print"/>
          <a:srcRect/>
          <a:stretch>
            <a:fillRect/>
          </a:stretch>
        </p:blipFill>
        <p:spPr bwMode="auto">
          <a:xfrm>
            <a:off x="632520" y="516093"/>
            <a:ext cx="3672408" cy="5361179"/>
          </a:xfrm>
          <a:prstGeom prst="rect">
            <a:avLst/>
          </a:prstGeom>
          <a:ln>
            <a:noFill/>
          </a:ln>
          <a:effectLst>
            <a:outerShdw blurRad="190500" algn="tl" rotWithShape="0">
              <a:srgbClr val="000000">
                <a:alpha val="70000"/>
              </a:srgbClr>
            </a:outerShdw>
          </a:effectLst>
        </p:spPr>
      </p:pic>
      <p:sp>
        <p:nvSpPr>
          <p:cNvPr id="8" name="TextBox 7"/>
          <p:cNvSpPr txBox="1"/>
          <p:nvPr/>
        </p:nvSpPr>
        <p:spPr>
          <a:xfrm>
            <a:off x="-15552" y="5961474"/>
            <a:ext cx="5544616" cy="707886"/>
          </a:xfrm>
          <a:prstGeom prst="rect">
            <a:avLst/>
          </a:prstGeom>
          <a:noFill/>
        </p:spPr>
        <p:txBody>
          <a:bodyPr wrap="square" rtlCol="0">
            <a:spAutoFit/>
          </a:bodyPr>
          <a:lstStyle/>
          <a:p>
            <a:pPr algn="ctr"/>
            <a:r>
              <a:rPr lang="ru-RU" sz="2000" b="1" dirty="0" smtClean="0">
                <a:latin typeface="Candara" pitchFamily="34" charset="0"/>
              </a:rPr>
              <a:t>Мамай и Дмитрий Донской на памятнике «Тысячелетие России» в Великом Новгороде</a:t>
            </a:r>
            <a:endParaRPr lang="ru-RU" sz="2000" b="1" dirty="0">
              <a:latin typeface="Candar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3" name="Содержимое 2"/>
          <p:cNvSpPr>
            <a:spLocks noGrp="1"/>
          </p:cNvSpPr>
          <p:nvPr>
            <p:ph idx="1"/>
          </p:nvPr>
        </p:nvSpPr>
        <p:spPr>
          <a:xfrm>
            <a:off x="560512" y="404664"/>
            <a:ext cx="9001000" cy="2232248"/>
          </a:xfrm>
        </p:spPr>
        <p:txBody>
          <a:bodyPr>
            <a:normAutofit/>
          </a:bodyPr>
          <a:lstStyle/>
          <a:p>
            <a:pPr marL="0" indent="0">
              <a:buNone/>
            </a:pPr>
            <a:r>
              <a:rPr lang="ru-RU" sz="2800" b="1" dirty="0" smtClean="0">
                <a:latin typeface="Candara" pitchFamily="34" charset="0"/>
              </a:rPr>
              <a:t>Усиление Московского княжества встревожило Мамая. В 1378 году он послал на Русь сильное войско под командованием мурзы </a:t>
            </a:r>
            <a:r>
              <a:rPr lang="ru-RU" sz="2800" b="1" dirty="0" err="1" smtClean="0">
                <a:latin typeface="Candara" pitchFamily="34" charset="0"/>
              </a:rPr>
              <a:t>Бегича</a:t>
            </a:r>
            <a:r>
              <a:rPr lang="ru-RU" sz="2800" b="1" dirty="0" smtClean="0">
                <a:latin typeface="Candara" pitchFamily="34" charset="0"/>
              </a:rPr>
              <a:t>. Войско князя Московского Дмитрия Ивановича встретило ордынцев на реке </a:t>
            </a:r>
            <a:r>
              <a:rPr lang="ru-RU" sz="2800" b="1" dirty="0" err="1" smtClean="0">
                <a:latin typeface="Candara" pitchFamily="34" charset="0"/>
              </a:rPr>
              <a:t>Воже</a:t>
            </a:r>
            <a:r>
              <a:rPr lang="ru-RU" sz="2800" b="1" dirty="0" smtClean="0">
                <a:latin typeface="Candara" pitchFamily="34" charset="0"/>
              </a:rPr>
              <a:t> и наголову разбило их.</a:t>
            </a:r>
          </a:p>
        </p:txBody>
      </p:sp>
      <p:sp>
        <p:nvSpPr>
          <p:cNvPr id="5" name="Содержимое 2"/>
          <p:cNvSpPr txBox="1">
            <a:spLocks/>
          </p:cNvSpPr>
          <p:nvPr/>
        </p:nvSpPr>
        <p:spPr>
          <a:xfrm>
            <a:off x="560512" y="2780929"/>
            <a:ext cx="5616624" cy="3096343"/>
          </a:xfrm>
          <a:prstGeom prst="rect">
            <a:avLst/>
          </a:prstGeom>
        </p:spPr>
        <p:txBody>
          <a:bodyPr vert="horz" lIns="91440" tIns="45720" rIns="91440" bIns="45720" rtlCol="0">
            <a:noAutofit/>
          </a:bodyPr>
          <a:lstStyle/>
          <a:p>
            <a:pPr lvl="0">
              <a:spcBef>
                <a:spcPct val="20000"/>
              </a:spcBef>
              <a:tabLst>
                <a:tab pos="0" algn="l"/>
              </a:tabLst>
              <a:defRPr/>
            </a:pPr>
            <a:r>
              <a:rPr lang="ru-RU" sz="2800" b="1" dirty="0" smtClean="0">
                <a:latin typeface="Candara" pitchFamily="34" charset="0"/>
              </a:rPr>
              <a:t>Мамай, узнав о поражении </a:t>
            </a:r>
            <a:r>
              <a:rPr lang="ru-RU" sz="2800" b="1" dirty="0" err="1" smtClean="0">
                <a:latin typeface="Candara" pitchFamily="34" charset="0"/>
              </a:rPr>
              <a:t>Бегича</a:t>
            </a:r>
            <a:r>
              <a:rPr lang="ru-RU" sz="2800" b="1" dirty="0" smtClean="0">
                <a:latin typeface="Candara" pitchFamily="34" charset="0"/>
              </a:rPr>
              <a:t>, стал готовиться к большому походу на Русь. Он вступил в союз с великим князем литовским Ягайло и рязанским князем Олегом. Летом 1380 года Мамай начал поход.</a:t>
            </a:r>
            <a:endParaRPr lang="ru-RU" sz="2800" b="1" dirty="0">
              <a:latin typeface="Candara" pitchFamily="34" charset="0"/>
            </a:endParaRPr>
          </a:p>
        </p:txBody>
      </p:sp>
      <p:pic>
        <p:nvPicPr>
          <p:cNvPr id="9218" name="Picture 2" descr="Хан Мамай (Художник: Виктор Маторин)"/>
          <p:cNvPicPr>
            <a:picLocks noChangeAspect="1" noChangeArrowheads="1"/>
          </p:cNvPicPr>
          <p:nvPr/>
        </p:nvPicPr>
        <p:blipFill>
          <a:blip r:embed="rId3" cstate="print">
            <a:lum bright="10000" contrast="20000"/>
          </a:blip>
          <a:srcRect/>
          <a:stretch>
            <a:fillRect/>
          </a:stretch>
        </p:blipFill>
        <p:spPr bwMode="auto">
          <a:xfrm>
            <a:off x="6249144" y="2923503"/>
            <a:ext cx="3096344" cy="3529833"/>
          </a:xfrm>
          <a:prstGeom prst="rect">
            <a:avLst/>
          </a:prstGeom>
          <a:ln>
            <a:noFill/>
          </a:ln>
          <a:effectLst>
            <a:outerShdw blurRad="190500" algn="tl" rotWithShape="0">
              <a:srgbClr val="000000">
                <a:alpha val="70000"/>
              </a:srgbClr>
            </a:outerShdw>
          </a:effectLst>
        </p:spPr>
      </p:pic>
      <p:sp>
        <p:nvSpPr>
          <p:cNvPr id="7" name="TextBox 6"/>
          <p:cNvSpPr txBox="1"/>
          <p:nvPr/>
        </p:nvSpPr>
        <p:spPr>
          <a:xfrm>
            <a:off x="2797812" y="5877272"/>
            <a:ext cx="3307316" cy="707886"/>
          </a:xfrm>
          <a:prstGeom prst="rect">
            <a:avLst/>
          </a:prstGeom>
          <a:noFill/>
        </p:spPr>
        <p:txBody>
          <a:bodyPr wrap="none" rtlCol="0">
            <a:spAutoFit/>
          </a:bodyPr>
          <a:lstStyle/>
          <a:p>
            <a:pPr algn="r"/>
            <a:r>
              <a:rPr lang="ru-RU" sz="2000" b="1" dirty="0" smtClean="0">
                <a:latin typeface="Candara" pitchFamily="34" charset="0"/>
              </a:rPr>
              <a:t>Хан Мамай.</a:t>
            </a:r>
          </a:p>
          <a:p>
            <a:pPr algn="r"/>
            <a:r>
              <a:rPr lang="ru-RU" sz="2000" b="1" dirty="0" smtClean="0">
                <a:latin typeface="Candara" pitchFamily="34" charset="0"/>
              </a:rPr>
              <a:t>Художник Виктор Маторин</a:t>
            </a:r>
            <a:endParaRPr lang="ru-RU" sz="2000" b="1" dirty="0">
              <a:latin typeface="Candar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4" name="Прямоугольник 3"/>
          <p:cNvSpPr/>
          <p:nvPr/>
        </p:nvSpPr>
        <p:spPr>
          <a:xfrm>
            <a:off x="560512" y="178762"/>
            <a:ext cx="8712968" cy="1815882"/>
          </a:xfrm>
          <a:prstGeom prst="rect">
            <a:avLst/>
          </a:prstGeom>
        </p:spPr>
        <p:txBody>
          <a:bodyPr wrap="square">
            <a:spAutoFit/>
          </a:bodyPr>
          <a:lstStyle/>
          <a:p>
            <a:r>
              <a:rPr lang="ru-RU" sz="2800" b="1" dirty="0" smtClean="0">
                <a:latin typeface="Candara" pitchFamily="34" charset="0"/>
              </a:rPr>
              <a:t>План похода Дмитрия состоял в том, чтобы, не дать хану Мамаю соединиться с союзниками, вынудить его переправиться через Оку или сделать это самим, неожиданно выйдя навстречу противнику. </a:t>
            </a:r>
            <a:endParaRPr lang="ru-RU" sz="2800" b="1" dirty="0">
              <a:latin typeface="Candara" pitchFamily="34" charset="0"/>
            </a:endParaRPr>
          </a:p>
        </p:txBody>
      </p:sp>
      <p:pic>
        <p:nvPicPr>
          <p:cNvPr id="7170" name="Picture 2" descr="https://upload.wikimedia.org/wikipedia/commons/thumb/b/b9/Blessing_Dmitry_Ivanovich_%28Novoskoltsev%29.jpg/220px-Blessing_Dmitry_Ivanovich_%28Novoskoltsev%29.jpg"/>
          <p:cNvPicPr>
            <a:picLocks noChangeAspect="1" noChangeArrowheads="1"/>
          </p:cNvPicPr>
          <p:nvPr/>
        </p:nvPicPr>
        <p:blipFill>
          <a:blip r:embed="rId3" cstate="print"/>
          <a:srcRect/>
          <a:stretch>
            <a:fillRect/>
          </a:stretch>
        </p:blipFill>
        <p:spPr bwMode="auto">
          <a:xfrm>
            <a:off x="704528" y="2194390"/>
            <a:ext cx="2736304" cy="4402962"/>
          </a:xfrm>
          <a:prstGeom prst="rect">
            <a:avLst/>
          </a:prstGeom>
          <a:ln>
            <a:noFill/>
          </a:ln>
          <a:effectLst>
            <a:outerShdw blurRad="190500" algn="tl" rotWithShape="0">
              <a:srgbClr val="000000">
                <a:alpha val="70000"/>
              </a:srgbClr>
            </a:outerShdw>
          </a:effectLst>
        </p:spPr>
      </p:pic>
      <p:sp>
        <p:nvSpPr>
          <p:cNvPr id="6" name="Прямоугольник 5"/>
          <p:cNvSpPr/>
          <p:nvPr/>
        </p:nvSpPr>
        <p:spPr>
          <a:xfrm>
            <a:off x="3656856" y="2276872"/>
            <a:ext cx="5904656" cy="3108543"/>
          </a:xfrm>
          <a:prstGeom prst="rect">
            <a:avLst/>
          </a:prstGeom>
        </p:spPr>
        <p:txBody>
          <a:bodyPr wrap="square">
            <a:spAutoFit/>
          </a:bodyPr>
          <a:lstStyle/>
          <a:p>
            <a:r>
              <a:rPr lang="ru-RU" sz="2800" b="1" dirty="0" smtClean="0">
                <a:latin typeface="Candara" pitchFamily="34" charset="0"/>
              </a:rPr>
              <a:t>Благословение на исполнение замысла Дмитрий получил у игумена Сергия Радонежского. Сергий предрек князю победу и, согласно легенде, послал с ним «на брань» двух иноков своей обители – Пересвета и </a:t>
            </a:r>
            <a:r>
              <a:rPr lang="ru-RU" sz="2800" b="1" dirty="0" err="1" smtClean="0">
                <a:latin typeface="Candara" pitchFamily="34" charset="0"/>
              </a:rPr>
              <a:t>Ослябю</a:t>
            </a:r>
            <a:r>
              <a:rPr lang="ru-RU" sz="2800" b="1" dirty="0" smtClean="0">
                <a:latin typeface="Candara" pitchFamily="34" charset="0"/>
              </a:rPr>
              <a:t>. </a:t>
            </a:r>
            <a:endParaRPr lang="ru-RU" sz="2800" b="1" dirty="0">
              <a:latin typeface="Candara" pitchFamily="34" charset="0"/>
            </a:endParaRPr>
          </a:p>
        </p:txBody>
      </p:sp>
      <p:sp>
        <p:nvSpPr>
          <p:cNvPr id="7" name="Прямоугольник 6"/>
          <p:cNvSpPr/>
          <p:nvPr/>
        </p:nvSpPr>
        <p:spPr>
          <a:xfrm>
            <a:off x="3656856" y="5653697"/>
            <a:ext cx="4953000" cy="1015663"/>
          </a:xfrm>
          <a:prstGeom prst="rect">
            <a:avLst/>
          </a:prstGeom>
        </p:spPr>
        <p:txBody>
          <a:bodyPr>
            <a:spAutoFit/>
          </a:bodyPr>
          <a:lstStyle/>
          <a:p>
            <a:r>
              <a:rPr lang="ru-RU" sz="2000" b="1" dirty="0" err="1" smtClean="0">
                <a:latin typeface="Candara" pitchFamily="34" charset="0"/>
              </a:rPr>
              <a:t>Новоскольцев</a:t>
            </a:r>
            <a:r>
              <a:rPr lang="ru-RU" sz="2000" b="1" dirty="0" smtClean="0">
                <a:latin typeface="Candara" pitchFamily="34" charset="0"/>
              </a:rPr>
              <a:t> А. Н. «Преподобный Сергий благословляет Дмитрия на борьбу с Мамаем»</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4" name="Прямоугольник 3"/>
          <p:cNvSpPr/>
          <p:nvPr/>
        </p:nvSpPr>
        <p:spPr>
          <a:xfrm>
            <a:off x="272480" y="6341258"/>
            <a:ext cx="9361040" cy="400110"/>
          </a:xfrm>
          <a:prstGeom prst="rect">
            <a:avLst/>
          </a:prstGeom>
        </p:spPr>
        <p:txBody>
          <a:bodyPr wrap="square">
            <a:spAutoFit/>
          </a:bodyPr>
          <a:lstStyle/>
          <a:p>
            <a:pPr algn="ctr"/>
            <a:r>
              <a:rPr lang="ru-RU" sz="2000" b="1" dirty="0" smtClean="0">
                <a:latin typeface="Candara" pitchFamily="34" charset="0"/>
              </a:rPr>
              <a:t>Авилов М.И. «Поединок Пересвета с Челубеем на Куликовом поле» (1943 год)</a:t>
            </a:r>
          </a:p>
        </p:txBody>
      </p:sp>
      <p:pic>
        <p:nvPicPr>
          <p:cNvPr id="6146" name="Picture 2" descr="https://www.calend.ru/img/Articles/untitled%20folder%203/%D0%9A%D1%83%D0%BB%D0%B8%D0%BA%D0%BE%D0%B2%D1%81%D0%BA%D0%B0%D1%8F1.jpg"/>
          <p:cNvPicPr>
            <a:picLocks noChangeAspect="1" noChangeArrowheads="1"/>
          </p:cNvPicPr>
          <p:nvPr/>
        </p:nvPicPr>
        <p:blipFill>
          <a:blip r:embed="rId3" cstate="print"/>
          <a:srcRect/>
          <a:stretch>
            <a:fillRect/>
          </a:stretch>
        </p:blipFill>
        <p:spPr bwMode="auto">
          <a:xfrm>
            <a:off x="1424608" y="2132856"/>
            <a:ext cx="6915116" cy="4104456"/>
          </a:xfrm>
          <a:prstGeom prst="rect">
            <a:avLst/>
          </a:prstGeom>
          <a:ln>
            <a:noFill/>
          </a:ln>
          <a:effectLst>
            <a:outerShdw blurRad="190500" algn="tl" rotWithShape="0">
              <a:srgbClr val="000000">
                <a:alpha val="70000"/>
              </a:srgbClr>
            </a:outerShdw>
          </a:effectLst>
        </p:spPr>
      </p:pic>
      <p:sp>
        <p:nvSpPr>
          <p:cNvPr id="6" name="Прямоугольник 5"/>
          <p:cNvSpPr/>
          <p:nvPr/>
        </p:nvSpPr>
        <p:spPr>
          <a:xfrm>
            <a:off x="344488" y="116632"/>
            <a:ext cx="9561512" cy="1815882"/>
          </a:xfrm>
          <a:prstGeom prst="rect">
            <a:avLst/>
          </a:prstGeom>
        </p:spPr>
        <p:txBody>
          <a:bodyPr wrap="square">
            <a:spAutoFit/>
          </a:bodyPr>
          <a:lstStyle/>
          <a:p>
            <a:r>
              <a:rPr lang="ru-RU" sz="2800" b="1" dirty="0" smtClean="0">
                <a:latin typeface="Candara" pitchFamily="34" charset="0"/>
              </a:rPr>
              <a:t>Битва началась утром 8 сентября поединком богатырей.   С русской стороны на поединок был выставлен монах Троице-Сергиева монастыря Александр Пересвет. Ему противостоял татарский богатырь Темир-мурза (</a:t>
            </a:r>
            <a:r>
              <a:rPr lang="ru-RU" sz="2800" b="1" dirty="0" err="1" smtClean="0">
                <a:latin typeface="Candara" pitchFamily="34" charset="0"/>
              </a:rPr>
              <a:t>Челубей</a:t>
            </a:r>
            <a:r>
              <a:rPr lang="ru-RU" sz="2800" b="1" dirty="0" smtClean="0">
                <a:latin typeface="Candara" pitchFamily="34"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4" name="Прямоугольник 3"/>
          <p:cNvSpPr/>
          <p:nvPr/>
        </p:nvSpPr>
        <p:spPr>
          <a:xfrm>
            <a:off x="560512" y="246127"/>
            <a:ext cx="8712968" cy="2246769"/>
          </a:xfrm>
          <a:prstGeom prst="rect">
            <a:avLst/>
          </a:prstGeom>
        </p:spPr>
        <p:txBody>
          <a:bodyPr wrap="square">
            <a:spAutoFit/>
          </a:bodyPr>
          <a:lstStyle/>
          <a:p>
            <a:r>
              <a:rPr lang="ru-RU" sz="2800" b="1" dirty="0" smtClean="0">
                <a:latin typeface="Candara" pitchFamily="34" charset="0"/>
              </a:rPr>
              <a:t>После поединка разгорелась ожесточенная битва. Дмитрий Иванович лично сражался в первых рядах своих войск. Враг не выдержал неожиданного удара и стал отходить, а затем пустился в бегство. Войско Мамая было полностью разгромлено. </a:t>
            </a:r>
            <a:endParaRPr lang="ru-RU" sz="2800" b="1" dirty="0">
              <a:latin typeface="Candara" pitchFamily="34" charset="0"/>
            </a:endParaRPr>
          </a:p>
        </p:txBody>
      </p:sp>
      <p:pic>
        <p:nvPicPr>
          <p:cNvPr id="6" name="Picture 2" descr="https://image.jimcdn.com/app/cms/image/transf/dimension=600x10000:format=jpg/path/sa156a6107fc4b810/image/i01e10f20baf732e3/version/1327350339/image.jpg"/>
          <p:cNvPicPr>
            <a:picLocks noChangeAspect="1" noChangeArrowheads="1"/>
          </p:cNvPicPr>
          <p:nvPr/>
        </p:nvPicPr>
        <p:blipFill>
          <a:blip r:embed="rId3" cstate="print"/>
          <a:srcRect/>
          <a:stretch>
            <a:fillRect/>
          </a:stretch>
        </p:blipFill>
        <p:spPr bwMode="auto">
          <a:xfrm>
            <a:off x="1157915" y="2564904"/>
            <a:ext cx="7467493" cy="403244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4" name="Прямоугольник 3"/>
          <p:cNvSpPr/>
          <p:nvPr/>
        </p:nvSpPr>
        <p:spPr>
          <a:xfrm>
            <a:off x="200472" y="247288"/>
            <a:ext cx="9633520" cy="2677656"/>
          </a:xfrm>
          <a:prstGeom prst="rect">
            <a:avLst/>
          </a:prstGeom>
        </p:spPr>
        <p:txBody>
          <a:bodyPr wrap="square">
            <a:spAutoFit/>
          </a:bodyPr>
          <a:lstStyle/>
          <a:p>
            <a:r>
              <a:rPr lang="ru-RU" sz="2800" b="1" dirty="0" smtClean="0">
                <a:latin typeface="Candara" pitchFamily="34" charset="0"/>
              </a:rPr>
              <a:t>Куликовская битва вселила уверенность в возможность победы над Ордой. Два года после победы на Куликовом поле Русь не платила ордынцам дани, что положило начало освобождению русского народа от ордынского ига, росту его самосознания, укрепило роль Москвы как центра объединения русских земель в единое государство.</a:t>
            </a:r>
            <a:endParaRPr lang="ru-RU" sz="2800" b="1" dirty="0">
              <a:latin typeface="Candara" pitchFamily="34" charset="0"/>
            </a:endParaRPr>
          </a:p>
        </p:txBody>
      </p:sp>
      <p:pic>
        <p:nvPicPr>
          <p:cNvPr id="5122" name="Picture 2" descr="http://kulikovskayabitva.ru/images/site/66/5cb0144dc08fc498a4cc6fcd3c88819a.jpg"/>
          <p:cNvPicPr>
            <a:picLocks noChangeAspect="1" noChangeArrowheads="1"/>
          </p:cNvPicPr>
          <p:nvPr/>
        </p:nvPicPr>
        <p:blipFill>
          <a:blip r:embed="rId3" cstate="print"/>
          <a:srcRect/>
          <a:stretch>
            <a:fillRect/>
          </a:stretch>
        </p:blipFill>
        <p:spPr bwMode="auto">
          <a:xfrm>
            <a:off x="848544" y="3068960"/>
            <a:ext cx="8211891" cy="3456384"/>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4" name="Прямоугольник 3"/>
          <p:cNvSpPr/>
          <p:nvPr/>
        </p:nvSpPr>
        <p:spPr>
          <a:xfrm>
            <a:off x="632520" y="116632"/>
            <a:ext cx="8928992" cy="3539430"/>
          </a:xfrm>
          <a:prstGeom prst="rect">
            <a:avLst/>
          </a:prstGeom>
        </p:spPr>
        <p:txBody>
          <a:bodyPr wrap="square">
            <a:spAutoFit/>
          </a:bodyPr>
          <a:lstStyle/>
          <a:p>
            <a:r>
              <a:rPr lang="ru-RU" sz="2800" b="1" dirty="0" smtClean="0">
                <a:latin typeface="Candara" pitchFamily="34" charset="0"/>
              </a:rPr>
              <a:t>О Куликовской рассказывают древнерусские письменные источники («Краткая летописная повесть о Куликовской битве», «</a:t>
            </a:r>
            <a:r>
              <a:rPr lang="ru-RU" sz="2800" b="1" dirty="0" err="1" smtClean="0">
                <a:latin typeface="Candara" pitchFamily="34" charset="0"/>
              </a:rPr>
              <a:t>Задонщина</a:t>
            </a:r>
            <a:r>
              <a:rPr lang="ru-RU" sz="2800" b="1" dirty="0" smtClean="0">
                <a:latin typeface="Candara" pitchFamily="34" charset="0"/>
              </a:rPr>
              <a:t>» и др.), западноевропейские хроники. Наиболее полным летописным документом, повествующем о событиях сентября 1380 года, является «Сказание о Мамаевом побоище», известное из более чем сотни сохранившихся списков. </a:t>
            </a:r>
            <a:endParaRPr lang="ru-RU" sz="2800" b="1" dirty="0">
              <a:latin typeface="Candara" pitchFamily="34" charset="0"/>
            </a:endParaRPr>
          </a:p>
        </p:txBody>
      </p:sp>
      <p:pic>
        <p:nvPicPr>
          <p:cNvPr id="28674" name="Picture 2" descr="https://upload.wikimedia.org/wikipedia/commons/e/e2/Kulikovo05.jpg"/>
          <p:cNvPicPr>
            <a:picLocks noChangeAspect="1" noChangeArrowheads="1"/>
          </p:cNvPicPr>
          <p:nvPr/>
        </p:nvPicPr>
        <p:blipFill>
          <a:blip r:embed="rId3" cstate="print">
            <a:lum bright="10000" contrast="10000"/>
          </a:blip>
          <a:srcRect/>
          <a:stretch>
            <a:fillRect/>
          </a:stretch>
        </p:blipFill>
        <p:spPr bwMode="auto">
          <a:xfrm>
            <a:off x="6033120" y="3284984"/>
            <a:ext cx="2952328" cy="3325366"/>
          </a:xfrm>
          <a:prstGeom prst="rect">
            <a:avLst/>
          </a:prstGeom>
          <a:ln>
            <a:noFill/>
          </a:ln>
          <a:effectLst>
            <a:outerShdw blurRad="190500" algn="tl" rotWithShape="0">
              <a:srgbClr val="000000">
                <a:alpha val="70000"/>
              </a:srgbClr>
            </a:outerShdw>
          </a:effectLst>
        </p:spPr>
      </p:pic>
      <p:sp>
        <p:nvSpPr>
          <p:cNvPr id="6" name="Прямоугольник 5"/>
          <p:cNvSpPr/>
          <p:nvPr/>
        </p:nvSpPr>
        <p:spPr>
          <a:xfrm>
            <a:off x="1856656" y="5817458"/>
            <a:ext cx="4032448" cy="707886"/>
          </a:xfrm>
          <a:prstGeom prst="rect">
            <a:avLst/>
          </a:prstGeom>
        </p:spPr>
        <p:txBody>
          <a:bodyPr wrap="square">
            <a:spAutoFit/>
          </a:bodyPr>
          <a:lstStyle/>
          <a:p>
            <a:pPr algn="r"/>
            <a:r>
              <a:rPr lang="ru-RU" sz="2000" b="1" dirty="0" smtClean="0">
                <a:latin typeface="Candara" pitchFamily="34" charset="0"/>
              </a:rPr>
              <a:t>Куликовская битва. </a:t>
            </a:r>
          </a:p>
          <a:p>
            <a:pPr algn="r"/>
            <a:r>
              <a:rPr lang="ru-RU" sz="2000" b="1" dirty="0" smtClean="0">
                <a:latin typeface="Candara" pitchFamily="34" charset="0"/>
              </a:rPr>
              <a:t>Миниатюра из летописи XVII века</a:t>
            </a:r>
          </a:p>
        </p:txBody>
      </p:sp>
      <p:pic>
        <p:nvPicPr>
          <p:cNvPr id="7" name="Picture 2" descr="https://pbs.twimg.com/media/COXSuNPUEAAW2pq.png:large"/>
          <p:cNvPicPr>
            <a:picLocks noChangeAspect="1" noChangeArrowheads="1"/>
          </p:cNvPicPr>
          <p:nvPr/>
        </p:nvPicPr>
        <p:blipFill>
          <a:blip r:embed="rId4" cstate="print"/>
          <a:srcRect t="14583" b="18750"/>
          <a:stretch>
            <a:fillRect/>
          </a:stretch>
        </p:blipFill>
        <p:spPr bwMode="auto">
          <a:xfrm>
            <a:off x="618121" y="3429000"/>
            <a:ext cx="5126967" cy="23042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2" name="Прямоугольник 1"/>
          <p:cNvSpPr/>
          <p:nvPr/>
        </p:nvSpPr>
        <p:spPr>
          <a:xfrm>
            <a:off x="3368824" y="1988840"/>
            <a:ext cx="6177136" cy="1815882"/>
          </a:xfrm>
          <a:prstGeom prst="rect">
            <a:avLst/>
          </a:prstGeom>
        </p:spPr>
        <p:txBody>
          <a:bodyPr wrap="square">
            <a:spAutoFit/>
          </a:bodyPr>
          <a:lstStyle/>
          <a:p>
            <a:r>
              <a:rPr lang="ru-RU" sz="2800" b="1" dirty="0" smtClean="0">
                <a:latin typeface="Candara" pitchFamily="34" charset="0"/>
              </a:rPr>
              <a:t>Князь Московский (с 1359) и великий князь Владимирский (с 1363) за победу в Куликовской битве получил прозвище Донской. </a:t>
            </a:r>
          </a:p>
        </p:txBody>
      </p:sp>
      <p:pic>
        <p:nvPicPr>
          <p:cNvPr id="4098" name="Picture 2" descr="Дмитрий Иванович Донской"/>
          <p:cNvPicPr>
            <a:picLocks noChangeAspect="1" noChangeArrowheads="1"/>
          </p:cNvPicPr>
          <p:nvPr/>
        </p:nvPicPr>
        <p:blipFill>
          <a:blip r:embed="rId3" cstate="print"/>
          <a:srcRect/>
          <a:stretch>
            <a:fillRect/>
          </a:stretch>
        </p:blipFill>
        <p:spPr bwMode="auto">
          <a:xfrm>
            <a:off x="443400" y="476672"/>
            <a:ext cx="2493376" cy="3312368"/>
          </a:xfrm>
          <a:prstGeom prst="rect">
            <a:avLst/>
          </a:prstGeom>
          <a:ln>
            <a:noFill/>
          </a:ln>
          <a:effectLst>
            <a:outerShdw blurRad="190500" algn="tl" rotWithShape="0">
              <a:srgbClr val="000000">
                <a:alpha val="70000"/>
              </a:srgbClr>
            </a:outerShdw>
          </a:effectLst>
        </p:spPr>
      </p:pic>
      <p:sp>
        <p:nvSpPr>
          <p:cNvPr id="6" name="Заголовок 1"/>
          <p:cNvSpPr txBox="1">
            <a:spLocks/>
          </p:cNvSpPr>
          <p:nvPr/>
        </p:nvSpPr>
        <p:spPr>
          <a:xfrm>
            <a:off x="2864768" y="274638"/>
            <a:ext cx="7041232" cy="142617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ndara" pitchFamily="34" charset="0"/>
                <a:ea typeface="+mn-ea"/>
                <a:cs typeface="+mn-cs"/>
              </a:rPr>
              <a:t>Дмитрий Иванович Донской</a:t>
            </a:r>
            <a:br>
              <a:rPr kumimoji="0" lang="ru-RU" sz="40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ndara" pitchFamily="34" charset="0"/>
                <a:ea typeface="+mn-ea"/>
                <a:cs typeface="+mn-cs"/>
              </a:rPr>
            </a:br>
            <a:r>
              <a:rPr kumimoji="0" lang="ru-RU" sz="40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ndara" pitchFamily="34" charset="0"/>
                <a:ea typeface="+mn-ea"/>
                <a:cs typeface="+mn-cs"/>
              </a:rPr>
              <a:t>(1350 -  1389)</a:t>
            </a:r>
          </a:p>
        </p:txBody>
      </p:sp>
      <p:pic>
        <p:nvPicPr>
          <p:cNvPr id="6150" name="Picture 6" descr="https://cdn.photosight.ru/img/e/f60/5561098_large.jpg"/>
          <p:cNvPicPr>
            <a:picLocks noChangeAspect="1" noChangeArrowheads="1"/>
          </p:cNvPicPr>
          <p:nvPr/>
        </p:nvPicPr>
        <p:blipFill>
          <a:blip r:embed="rId4" cstate="print">
            <a:clrChange>
              <a:clrFrom>
                <a:srgbClr val="F3F1F3"/>
              </a:clrFrom>
              <a:clrTo>
                <a:srgbClr val="F3F1F3">
                  <a:alpha val="0"/>
                </a:srgbClr>
              </a:clrTo>
            </a:clrChange>
          </a:blip>
          <a:srcRect l="2220" t="6170"/>
          <a:stretch>
            <a:fillRect/>
          </a:stretch>
        </p:blipFill>
        <p:spPr bwMode="auto">
          <a:xfrm>
            <a:off x="4660692" y="3429000"/>
            <a:ext cx="5245308" cy="3429000"/>
          </a:xfrm>
          <a:prstGeom prst="rect">
            <a:avLst/>
          </a:prstGeom>
          <a:noFill/>
        </p:spPr>
      </p:pic>
      <p:sp>
        <p:nvSpPr>
          <p:cNvPr id="9" name="Прямоугольник 8"/>
          <p:cNvSpPr/>
          <p:nvPr/>
        </p:nvSpPr>
        <p:spPr>
          <a:xfrm>
            <a:off x="344488" y="3933056"/>
            <a:ext cx="6177136" cy="2677656"/>
          </a:xfrm>
          <a:prstGeom prst="rect">
            <a:avLst/>
          </a:prstGeom>
        </p:spPr>
        <p:txBody>
          <a:bodyPr wrap="square">
            <a:spAutoFit/>
          </a:bodyPr>
          <a:lstStyle/>
          <a:p>
            <a:r>
              <a:rPr lang="ru-RU" sz="2800" b="1" dirty="0" smtClean="0">
                <a:latin typeface="Candara" pitchFamily="34" charset="0"/>
              </a:rPr>
              <a:t>В годы правления Дмитрия Донского Москва утвердила свое руководящее положение в русских землях.</a:t>
            </a:r>
          </a:p>
          <a:p>
            <a:r>
              <a:rPr lang="ru-RU" sz="2800" b="1" dirty="0" smtClean="0">
                <a:latin typeface="Candara" pitchFamily="34" charset="0"/>
              </a:rPr>
              <a:t>Канонизирован Русской православной церковью </a:t>
            </a:r>
          </a:p>
          <a:p>
            <a:r>
              <a:rPr lang="ru-RU" sz="2800" b="1" dirty="0" smtClean="0">
                <a:latin typeface="Candara" pitchFamily="34" charset="0"/>
              </a:rPr>
              <a:t>в 1988 году.</a:t>
            </a:r>
            <a:endParaRPr lang="ru-RU" sz="2800" b="1" dirty="0">
              <a:latin typeface="Candar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8" name="Прямоугольник 7"/>
          <p:cNvSpPr/>
          <p:nvPr/>
        </p:nvSpPr>
        <p:spPr>
          <a:xfrm>
            <a:off x="4448944" y="404664"/>
            <a:ext cx="5256584" cy="1631216"/>
          </a:xfrm>
          <a:prstGeom prst="rect">
            <a:avLst/>
          </a:prstGeom>
        </p:spPr>
        <p:txBody>
          <a:bodyPr wrap="square">
            <a:spAutoFit/>
          </a:bodyPr>
          <a:lstStyle/>
          <a:p>
            <a:r>
              <a:rPr lang="ru-RU" sz="2000" b="1" dirty="0" smtClean="0">
                <a:latin typeface="Candara" pitchFamily="34" charset="0"/>
              </a:rPr>
              <a:t>Танковая колонна «Димитрий Донской» — танковая колонна, созданная по инициативе Московской патриархии на пожертвования верующих и переданная в 1944 году танковым войскам СССР.</a:t>
            </a:r>
            <a:endParaRPr lang="ru-RU" sz="2000" b="1" dirty="0" smtClean="0">
              <a:latin typeface="Candara" pitchFamily="34" charset="0"/>
            </a:endParaRPr>
          </a:p>
        </p:txBody>
      </p:sp>
      <p:pic>
        <p:nvPicPr>
          <p:cNvPr id="30722" name="Picture 2" descr="https://rbsmi.ru/upload/iblock/289/2893b0ee059ae585cb3b50f8edf8303d.jpg"/>
          <p:cNvPicPr>
            <a:picLocks noChangeAspect="1" noChangeArrowheads="1"/>
          </p:cNvPicPr>
          <p:nvPr/>
        </p:nvPicPr>
        <p:blipFill>
          <a:blip r:embed="rId3" cstate="print"/>
          <a:srcRect/>
          <a:stretch>
            <a:fillRect/>
          </a:stretch>
        </p:blipFill>
        <p:spPr bwMode="auto">
          <a:xfrm>
            <a:off x="560512" y="332656"/>
            <a:ext cx="3748989" cy="2811742"/>
          </a:xfrm>
          <a:prstGeom prst="rect">
            <a:avLst/>
          </a:prstGeom>
          <a:ln>
            <a:noFill/>
          </a:ln>
          <a:effectLst>
            <a:outerShdw blurRad="190500" algn="tl" rotWithShape="0">
              <a:srgbClr val="000000">
                <a:alpha val="70000"/>
              </a:srgbClr>
            </a:outerShdw>
          </a:effectLst>
        </p:spPr>
      </p:pic>
      <p:sp>
        <p:nvSpPr>
          <p:cNvPr id="11" name="Прямоугольник 10"/>
          <p:cNvSpPr/>
          <p:nvPr/>
        </p:nvSpPr>
        <p:spPr>
          <a:xfrm>
            <a:off x="488504" y="5229200"/>
            <a:ext cx="4464496" cy="1323439"/>
          </a:xfrm>
          <a:prstGeom prst="rect">
            <a:avLst/>
          </a:prstGeom>
        </p:spPr>
        <p:txBody>
          <a:bodyPr wrap="square">
            <a:spAutoFit/>
          </a:bodyPr>
          <a:lstStyle/>
          <a:p>
            <a:r>
              <a:rPr lang="ru-RU" sz="2000" b="1" dirty="0" smtClean="0">
                <a:latin typeface="Candara" pitchFamily="34" charset="0"/>
              </a:rPr>
              <a:t>Орден Святого благоверного великого князя Димитрия Донского — орден Русской православной </a:t>
            </a:r>
            <a:r>
              <a:rPr lang="ru-RU" sz="2000" b="1" dirty="0" smtClean="0">
                <a:latin typeface="Candara" pitchFamily="34" charset="0"/>
              </a:rPr>
              <a:t>церкви, учрежденный в 2004 году.</a:t>
            </a:r>
            <a:endParaRPr lang="ru-RU" sz="2000" b="1" dirty="0" smtClean="0">
              <a:latin typeface="Candara" pitchFamily="34" charset="0"/>
            </a:endParaRPr>
          </a:p>
        </p:txBody>
      </p:sp>
      <p:pic>
        <p:nvPicPr>
          <p:cNvPr id="30726" name="Picture 6" descr="Орден святого благоверного великого князя Димитрия Донского (РПЦ) - это...  Что такое Орден святого благоверного великого князя Димитрия Донского (РПЦ)?"/>
          <p:cNvPicPr>
            <a:picLocks noChangeAspect="1" noChangeArrowheads="1"/>
          </p:cNvPicPr>
          <p:nvPr/>
        </p:nvPicPr>
        <p:blipFill>
          <a:blip r:embed="rId4" cstate="print"/>
          <a:srcRect/>
          <a:stretch>
            <a:fillRect/>
          </a:stretch>
        </p:blipFill>
        <p:spPr bwMode="auto">
          <a:xfrm>
            <a:off x="3296816" y="3212976"/>
            <a:ext cx="2340496" cy="2340497"/>
          </a:xfrm>
          <a:prstGeom prst="rect">
            <a:avLst/>
          </a:prstGeom>
          <a:noFill/>
        </p:spPr>
      </p:pic>
      <p:sp>
        <p:nvSpPr>
          <p:cNvPr id="30730" name="AutoShape 10" descr="https://ds04.infourok.ru/uploads/ex/08a9/0018ad40-a5bd3b64/25/hello_html_m19144cb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32" name="AutoShape 12" descr="https://ds04.infourok.ru/uploads/ex/08a9/0018ad40-a5bd3b64/25/hello_html_m19144cb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733" name="Picture 13" descr="C:\Users\e.vaseneva\Pictures\hello_html_m19144cb6.jpg"/>
          <p:cNvPicPr>
            <a:picLocks noChangeAspect="1" noChangeArrowheads="1"/>
          </p:cNvPicPr>
          <p:nvPr/>
        </p:nvPicPr>
        <p:blipFill>
          <a:blip r:embed="rId5" cstate="print"/>
          <a:srcRect/>
          <a:stretch>
            <a:fillRect/>
          </a:stretch>
        </p:blipFill>
        <p:spPr bwMode="auto">
          <a:xfrm>
            <a:off x="5817096" y="2132856"/>
            <a:ext cx="3524081" cy="3867894"/>
          </a:xfrm>
          <a:prstGeom prst="rect">
            <a:avLst/>
          </a:prstGeom>
          <a:ln>
            <a:noFill/>
          </a:ln>
          <a:effectLst>
            <a:outerShdw blurRad="190500" algn="tl" rotWithShape="0">
              <a:srgbClr val="000000">
                <a:alpha val="70000"/>
              </a:srgbClr>
            </a:outerShdw>
          </a:effectLst>
        </p:spPr>
      </p:pic>
      <p:sp>
        <p:nvSpPr>
          <p:cNvPr id="17" name="Прямоугольник 16"/>
          <p:cNvSpPr/>
          <p:nvPr/>
        </p:nvSpPr>
        <p:spPr>
          <a:xfrm>
            <a:off x="5817096" y="6033482"/>
            <a:ext cx="3528392" cy="707886"/>
          </a:xfrm>
          <a:prstGeom prst="rect">
            <a:avLst/>
          </a:prstGeom>
        </p:spPr>
        <p:txBody>
          <a:bodyPr wrap="square">
            <a:spAutoFit/>
          </a:bodyPr>
          <a:lstStyle/>
          <a:p>
            <a:pPr algn="ctr"/>
            <a:r>
              <a:rPr lang="ru-RU" sz="2000" b="1" dirty="0" smtClean="0">
                <a:latin typeface="Candara" pitchFamily="34" charset="0"/>
              </a:rPr>
              <a:t>Памятник Дмитрию Донскому в Москве</a:t>
            </a:r>
            <a:endParaRPr lang="ru-RU" sz="2000" b="1" dirty="0" smtClean="0">
              <a:latin typeface="Candar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5" name="Заголовок 1"/>
          <p:cNvSpPr txBox="1">
            <a:spLocks/>
          </p:cNvSpPr>
          <p:nvPr/>
        </p:nvSpPr>
        <p:spPr>
          <a:xfrm>
            <a:off x="416496" y="116632"/>
            <a:ext cx="8915400" cy="70609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600" b="1" i="0" u="none" strike="noStrike" kern="1200" cap="none" spc="0" normalizeH="0" baseline="0" noProof="0" dirty="0" smtClean="0">
                <a:ln>
                  <a:noFill/>
                </a:ln>
                <a:solidFill>
                  <a:schemeClr val="tx1"/>
                </a:solidFill>
                <a:effectLst/>
                <a:uLnTx/>
                <a:uFillTx/>
                <a:latin typeface="Candara" pitchFamily="34" charset="0"/>
                <a:ea typeface="+mj-ea"/>
                <a:cs typeface="+mj-cs"/>
              </a:rPr>
              <a:t>Исторические</a:t>
            </a:r>
            <a:r>
              <a:rPr kumimoji="0" lang="ru-RU" sz="3600" b="1" i="0" u="none" strike="noStrike" kern="1200" cap="none" spc="0" normalizeH="0" noProof="0" dirty="0" smtClean="0">
                <a:ln>
                  <a:noFill/>
                </a:ln>
                <a:solidFill>
                  <a:schemeClr val="tx1"/>
                </a:solidFill>
                <a:effectLst/>
                <a:uLnTx/>
                <a:uFillTx/>
                <a:latin typeface="Candara" pitchFamily="34" charset="0"/>
                <a:ea typeface="+mj-ea"/>
                <a:cs typeface="+mj-cs"/>
              </a:rPr>
              <a:t> романы</a:t>
            </a:r>
            <a:endParaRPr kumimoji="0" lang="ru-RU" sz="3600" b="1" i="0" u="none" strike="noStrike" kern="1200" cap="none" spc="0" normalizeH="0" baseline="0" noProof="0" dirty="0">
              <a:ln>
                <a:noFill/>
              </a:ln>
              <a:solidFill>
                <a:schemeClr val="tx1"/>
              </a:solidFill>
              <a:effectLst/>
              <a:uLnTx/>
              <a:uFillTx/>
              <a:latin typeface="Candara" pitchFamily="34" charset="0"/>
              <a:ea typeface="+mj-ea"/>
              <a:cs typeface="+mj-cs"/>
            </a:endParaRPr>
          </a:p>
        </p:txBody>
      </p:sp>
      <p:pic>
        <p:nvPicPr>
          <p:cNvPr id="32776" name="Picture 8" descr="https://ozon-st.cdn.ngenix.net/multimedia/1035907207.jpg"/>
          <p:cNvPicPr>
            <a:picLocks noChangeAspect="1" noChangeArrowheads="1"/>
          </p:cNvPicPr>
          <p:nvPr/>
        </p:nvPicPr>
        <p:blipFill>
          <a:blip r:embed="rId3" cstate="print"/>
          <a:srcRect/>
          <a:stretch>
            <a:fillRect/>
          </a:stretch>
        </p:blipFill>
        <p:spPr bwMode="auto">
          <a:xfrm>
            <a:off x="2288705" y="3282321"/>
            <a:ext cx="2376264" cy="3171015"/>
          </a:xfrm>
          <a:prstGeom prst="rect">
            <a:avLst/>
          </a:prstGeom>
          <a:ln>
            <a:noFill/>
          </a:ln>
          <a:effectLst>
            <a:outerShdw blurRad="292100" dist="139700" dir="2700000" algn="tl" rotWithShape="0">
              <a:srgbClr val="333333">
                <a:alpha val="65000"/>
              </a:srgbClr>
            </a:outerShdw>
          </a:effectLst>
        </p:spPr>
      </p:pic>
      <p:sp>
        <p:nvSpPr>
          <p:cNvPr id="32778" name="AutoShape 10" descr="https://buklit.ru/covers/540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2780" name="Picture 12" descr="https://buklit.ru/covers/54030.jpg"/>
          <p:cNvPicPr>
            <a:picLocks noChangeAspect="1" noChangeArrowheads="1"/>
          </p:cNvPicPr>
          <p:nvPr/>
        </p:nvPicPr>
        <p:blipFill>
          <a:blip r:embed="rId4" cstate="print"/>
          <a:srcRect/>
          <a:stretch>
            <a:fillRect/>
          </a:stretch>
        </p:blipFill>
        <p:spPr bwMode="auto">
          <a:xfrm>
            <a:off x="5745088" y="3252157"/>
            <a:ext cx="2093916" cy="3233252"/>
          </a:xfrm>
          <a:prstGeom prst="rect">
            <a:avLst/>
          </a:prstGeom>
          <a:ln>
            <a:noFill/>
          </a:ln>
          <a:effectLst>
            <a:outerShdw blurRad="292100" dist="139700" dir="2700000" algn="tl" rotWithShape="0">
              <a:srgbClr val="333333">
                <a:alpha val="65000"/>
              </a:srgbClr>
            </a:outerShdw>
          </a:effectLst>
        </p:spPr>
      </p:pic>
      <p:pic>
        <p:nvPicPr>
          <p:cNvPr id="32782" name="Picture 14" descr="https://cdn1.ozone.ru/multimedia/1003659349.jpg"/>
          <p:cNvPicPr>
            <a:picLocks noChangeAspect="1" noChangeArrowheads="1"/>
          </p:cNvPicPr>
          <p:nvPr/>
        </p:nvPicPr>
        <p:blipFill>
          <a:blip r:embed="rId5" cstate="print"/>
          <a:srcRect/>
          <a:stretch>
            <a:fillRect/>
          </a:stretch>
        </p:blipFill>
        <p:spPr bwMode="auto">
          <a:xfrm>
            <a:off x="7257256" y="836712"/>
            <a:ext cx="2030625" cy="3312368"/>
          </a:xfrm>
          <a:prstGeom prst="rect">
            <a:avLst/>
          </a:prstGeom>
          <a:ln>
            <a:noFill/>
          </a:ln>
          <a:effectLst>
            <a:outerShdw blurRad="292100" dist="139700" dir="2700000" algn="tl" rotWithShape="0">
              <a:srgbClr val="333333">
                <a:alpha val="65000"/>
              </a:srgbClr>
            </a:outerShdw>
          </a:effectLst>
        </p:spPr>
      </p:pic>
      <p:pic>
        <p:nvPicPr>
          <p:cNvPr id="32772" name="Picture 4" descr="https://www.ukazka.ru/img/g/uk320867.jpg"/>
          <p:cNvPicPr>
            <a:picLocks noChangeAspect="1" noChangeArrowheads="1"/>
          </p:cNvPicPr>
          <p:nvPr/>
        </p:nvPicPr>
        <p:blipFill>
          <a:blip r:embed="rId6" cstate="print"/>
          <a:srcRect/>
          <a:stretch>
            <a:fillRect/>
          </a:stretch>
        </p:blipFill>
        <p:spPr bwMode="auto">
          <a:xfrm>
            <a:off x="4016896" y="836712"/>
            <a:ext cx="2185923" cy="3312368"/>
          </a:xfrm>
          <a:prstGeom prst="rect">
            <a:avLst/>
          </a:prstGeom>
          <a:ln>
            <a:noFill/>
          </a:ln>
          <a:effectLst>
            <a:outerShdw blurRad="292100" dist="139700" dir="2700000" algn="tl" rotWithShape="0">
              <a:srgbClr val="333333">
                <a:alpha val="65000"/>
              </a:srgbClr>
            </a:outerShdw>
          </a:effectLst>
        </p:spPr>
      </p:pic>
      <p:pic>
        <p:nvPicPr>
          <p:cNvPr id="32770" name="Picture 2"/>
          <p:cNvPicPr>
            <a:picLocks noChangeAspect="1" noChangeArrowheads="1"/>
          </p:cNvPicPr>
          <p:nvPr/>
        </p:nvPicPr>
        <p:blipFill>
          <a:blip r:embed="rId7" cstate="print"/>
          <a:srcRect l="21389" t="14420" r="46992" b="20482"/>
          <a:stretch>
            <a:fillRect/>
          </a:stretch>
        </p:blipFill>
        <p:spPr bwMode="auto">
          <a:xfrm>
            <a:off x="632520" y="764704"/>
            <a:ext cx="2185957" cy="331236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8" name="Прямоугольник 7"/>
          <p:cNvSpPr/>
          <p:nvPr/>
        </p:nvSpPr>
        <p:spPr>
          <a:xfrm>
            <a:off x="56456" y="6150114"/>
            <a:ext cx="4968552" cy="707886"/>
          </a:xfrm>
          <a:prstGeom prst="rect">
            <a:avLst/>
          </a:prstGeom>
        </p:spPr>
        <p:txBody>
          <a:bodyPr wrap="square">
            <a:spAutoFit/>
          </a:bodyPr>
          <a:lstStyle/>
          <a:p>
            <a:pPr algn="ctr"/>
            <a:r>
              <a:rPr lang="ru-RU" sz="2000" b="1" dirty="0" smtClean="0"/>
              <a:t>Памятник</a:t>
            </a:r>
            <a:r>
              <a:rPr lang="ru-RU" sz="2000" dirty="0" smtClean="0"/>
              <a:t>-</a:t>
            </a:r>
            <a:r>
              <a:rPr lang="ru-RU" sz="2000" b="1" dirty="0" smtClean="0"/>
              <a:t>колонна</a:t>
            </a:r>
            <a:r>
              <a:rPr lang="ru-RU" sz="2000" dirty="0" smtClean="0"/>
              <a:t> </a:t>
            </a:r>
            <a:r>
              <a:rPr lang="ru-RU" sz="2000" b="1" dirty="0" smtClean="0"/>
              <a:t>Дмитрию</a:t>
            </a:r>
            <a:r>
              <a:rPr lang="ru-RU" sz="2000" dirty="0" smtClean="0"/>
              <a:t> </a:t>
            </a:r>
            <a:r>
              <a:rPr lang="ru-RU" sz="2000" b="1" dirty="0" smtClean="0"/>
              <a:t>Донскому (1850 г., архитектор А.П. Брюллов)</a:t>
            </a:r>
            <a:endParaRPr lang="ru-RU" sz="2000" b="1" dirty="0" smtClean="0">
              <a:latin typeface="Candara" pitchFamily="34" charset="0"/>
            </a:endParaRPr>
          </a:p>
        </p:txBody>
      </p:sp>
      <p:sp>
        <p:nvSpPr>
          <p:cNvPr id="12" name="Прямоугольник 11"/>
          <p:cNvSpPr/>
          <p:nvPr/>
        </p:nvSpPr>
        <p:spPr>
          <a:xfrm>
            <a:off x="5025008" y="6150114"/>
            <a:ext cx="3584848" cy="707886"/>
          </a:xfrm>
          <a:prstGeom prst="rect">
            <a:avLst/>
          </a:prstGeom>
        </p:spPr>
        <p:txBody>
          <a:bodyPr wrap="square">
            <a:spAutoFit/>
          </a:bodyPr>
          <a:lstStyle/>
          <a:p>
            <a:pPr algn="ctr"/>
            <a:r>
              <a:rPr lang="ru-RU" sz="2000" b="1" dirty="0" smtClean="0">
                <a:latin typeface="Candara" pitchFamily="34" charset="0"/>
              </a:rPr>
              <a:t>Храм Сергия Радонежского на Куликовом поле</a:t>
            </a:r>
          </a:p>
        </p:txBody>
      </p:sp>
      <p:sp>
        <p:nvSpPr>
          <p:cNvPr id="13" name="Прямоугольник 12"/>
          <p:cNvSpPr/>
          <p:nvPr/>
        </p:nvSpPr>
        <p:spPr>
          <a:xfrm>
            <a:off x="416496" y="188640"/>
            <a:ext cx="9001000" cy="2554545"/>
          </a:xfrm>
          <a:prstGeom prst="rect">
            <a:avLst/>
          </a:prstGeom>
        </p:spPr>
        <p:txBody>
          <a:bodyPr wrap="square">
            <a:spAutoFit/>
          </a:bodyPr>
          <a:lstStyle/>
          <a:p>
            <a:r>
              <a:rPr lang="ru-RU" sz="2800" b="1" dirty="0" smtClean="0">
                <a:latin typeface="Candara" pitchFamily="34" charset="0"/>
              </a:rPr>
              <a:t>В октябре 1996 года в Тульской области был образован </a:t>
            </a:r>
            <a:r>
              <a:rPr lang="ru-RU" sz="2800" b="1" dirty="0" smtClean="0">
                <a:solidFill>
                  <a:srgbClr val="C00000"/>
                </a:solidFill>
                <a:latin typeface="Candara" pitchFamily="34" charset="0"/>
              </a:rPr>
              <a:t>Государственный музей-заповедник «Куликово поле».</a:t>
            </a:r>
          </a:p>
          <a:p>
            <a:pPr algn="ctr"/>
            <a:r>
              <a:rPr lang="ru-RU" sz="2800" b="1" dirty="0" smtClean="0">
                <a:latin typeface="Candara" pitchFamily="34" charset="0"/>
              </a:rPr>
              <a:t>На территории музея-заповедника находятся следующие достопримечательности и музеи:</a:t>
            </a:r>
          </a:p>
          <a:p>
            <a:pPr algn="ctr"/>
            <a:endParaRPr lang="ru-RU" b="1" dirty="0" smtClean="0">
              <a:latin typeface="Candara" pitchFamily="34" charset="0"/>
            </a:endParaRPr>
          </a:p>
          <a:p>
            <a:pPr algn="ctr"/>
            <a:r>
              <a:rPr lang="ru-RU" sz="2800" b="1" dirty="0" smtClean="0">
                <a:solidFill>
                  <a:srgbClr val="C00000"/>
                </a:solidFill>
                <a:latin typeface="Candara" pitchFamily="34" charset="0"/>
              </a:rPr>
              <a:t>- Мемориал на Красном холме</a:t>
            </a:r>
          </a:p>
        </p:txBody>
      </p:sp>
      <p:pic>
        <p:nvPicPr>
          <p:cNvPr id="3074" name="Picture 2" descr="https://avatars.mds.yandex.net/get-altay/1886165/2a0000016cb5c67e499ac88b0599660bce94/XXL"/>
          <p:cNvPicPr>
            <a:picLocks noChangeAspect="1" noChangeArrowheads="1"/>
          </p:cNvPicPr>
          <p:nvPr/>
        </p:nvPicPr>
        <p:blipFill>
          <a:blip r:embed="rId3" cstate="print"/>
          <a:srcRect l="37715" r="17236" b="11997"/>
          <a:stretch>
            <a:fillRect/>
          </a:stretch>
        </p:blipFill>
        <p:spPr bwMode="auto">
          <a:xfrm>
            <a:off x="776536" y="2785951"/>
            <a:ext cx="3384376" cy="3305669"/>
          </a:xfrm>
          <a:prstGeom prst="rect">
            <a:avLst/>
          </a:prstGeom>
          <a:ln>
            <a:noFill/>
          </a:ln>
          <a:effectLst>
            <a:outerShdw blurRad="190500" algn="tl" rotWithShape="0">
              <a:srgbClr val="000000">
                <a:alpha val="70000"/>
              </a:srgbClr>
            </a:outerShdw>
          </a:effectLst>
        </p:spPr>
      </p:pic>
      <p:pic>
        <p:nvPicPr>
          <p:cNvPr id="3076" name="Picture 4" descr="https://avatars.mds.yandex.net/get-pdb/911433/575f7ea1-c42c-45a5-88f8-5dbe2d5094df/s1200"/>
          <p:cNvPicPr>
            <a:picLocks noChangeAspect="1" noChangeArrowheads="1"/>
          </p:cNvPicPr>
          <p:nvPr/>
        </p:nvPicPr>
        <p:blipFill>
          <a:blip r:embed="rId4" cstate="print"/>
          <a:srcRect t="2316"/>
          <a:stretch>
            <a:fillRect/>
          </a:stretch>
        </p:blipFill>
        <p:spPr bwMode="auto">
          <a:xfrm>
            <a:off x="4592960" y="2781660"/>
            <a:ext cx="4752528" cy="331163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13" name="Прямоугольник 12"/>
          <p:cNvSpPr/>
          <p:nvPr/>
        </p:nvSpPr>
        <p:spPr>
          <a:xfrm>
            <a:off x="1208584" y="260648"/>
            <a:ext cx="7200800" cy="954107"/>
          </a:xfrm>
          <a:prstGeom prst="rect">
            <a:avLst/>
          </a:prstGeom>
        </p:spPr>
        <p:txBody>
          <a:bodyPr wrap="square">
            <a:spAutoFit/>
          </a:bodyPr>
          <a:lstStyle/>
          <a:p>
            <a:r>
              <a:rPr lang="ru-RU" sz="2800" b="1" dirty="0" smtClean="0">
                <a:solidFill>
                  <a:srgbClr val="C00000"/>
                </a:solidFill>
                <a:latin typeface="Candara" pitchFamily="34" charset="0"/>
              </a:rPr>
              <a:t>- Музейно-мемориальный комплекс героям Куликовской битвы в селе Монастырщино</a:t>
            </a:r>
          </a:p>
        </p:txBody>
      </p:sp>
      <p:pic>
        <p:nvPicPr>
          <p:cNvPr id="29698" name="Picture 2" descr="https://multiurok.ru/img/123270/image_5d24a53ae974a.jpg"/>
          <p:cNvPicPr>
            <a:picLocks noChangeAspect="1" noChangeArrowheads="1"/>
          </p:cNvPicPr>
          <p:nvPr/>
        </p:nvPicPr>
        <p:blipFill>
          <a:blip r:embed="rId3" cstate="print">
            <a:lum bright="10000" contrast="20000"/>
          </a:blip>
          <a:srcRect t="4064"/>
          <a:stretch>
            <a:fillRect/>
          </a:stretch>
        </p:blipFill>
        <p:spPr bwMode="auto">
          <a:xfrm>
            <a:off x="848544" y="1340768"/>
            <a:ext cx="8208912" cy="525275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13" name="Прямоугольник 12"/>
          <p:cNvSpPr/>
          <p:nvPr/>
        </p:nvSpPr>
        <p:spPr>
          <a:xfrm>
            <a:off x="1208584" y="260648"/>
            <a:ext cx="7200800" cy="954107"/>
          </a:xfrm>
          <a:prstGeom prst="rect">
            <a:avLst/>
          </a:prstGeom>
        </p:spPr>
        <p:txBody>
          <a:bodyPr wrap="square">
            <a:spAutoFit/>
          </a:bodyPr>
          <a:lstStyle/>
          <a:p>
            <a:r>
              <a:rPr lang="ru-RU" sz="2800" b="1" dirty="0" smtClean="0">
                <a:solidFill>
                  <a:srgbClr val="C00000"/>
                </a:solidFill>
                <a:latin typeface="Candara" pitchFamily="34" charset="0"/>
              </a:rPr>
              <a:t>- Музей Куликовской битвы </a:t>
            </a:r>
            <a:r>
              <a:rPr lang="ru-RU" sz="2800" b="1" dirty="0" smtClean="0">
                <a:latin typeface="Candara" pitchFamily="34" charset="0"/>
              </a:rPr>
              <a:t>(открыт в 2016 году в д. Моховое)</a:t>
            </a:r>
          </a:p>
        </p:txBody>
      </p:sp>
      <p:pic>
        <p:nvPicPr>
          <p:cNvPr id="30722" name="Picture 2" descr="http://i.mycdn.me/i?r=AzEPZsRbOZEKgBhR0XGMT1RkhS7SG3cENfQJUZCcitdkOaaKTM5SRkZCeTgDn6uOyic"/>
          <p:cNvPicPr>
            <a:picLocks noChangeAspect="1" noChangeArrowheads="1"/>
          </p:cNvPicPr>
          <p:nvPr/>
        </p:nvPicPr>
        <p:blipFill>
          <a:blip r:embed="rId3" cstate="print"/>
          <a:srcRect/>
          <a:stretch>
            <a:fillRect/>
          </a:stretch>
        </p:blipFill>
        <p:spPr bwMode="auto">
          <a:xfrm>
            <a:off x="560512" y="1361871"/>
            <a:ext cx="8689032" cy="5235481"/>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13" name="Прямоугольник 12"/>
          <p:cNvSpPr/>
          <p:nvPr/>
        </p:nvSpPr>
        <p:spPr>
          <a:xfrm>
            <a:off x="992560" y="462151"/>
            <a:ext cx="8568952" cy="2246769"/>
          </a:xfrm>
          <a:prstGeom prst="rect">
            <a:avLst/>
          </a:prstGeom>
        </p:spPr>
        <p:txBody>
          <a:bodyPr wrap="square">
            <a:spAutoFit/>
          </a:bodyPr>
          <a:lstStyle/>
          <a:p>
            <a:r>
              <a:rPr lang="ru-RU" sz="2800" b="1" dirty="0" smtClean="0">
                <a:solidFill>
                  <a:srgbClr val="C00000"/>
                </a:solidFill>
                <a:latin typeface="Candara" pitchFamily="34" charset="0"/>
              </a:rPr>
              <a:t>Фестиваль «Поле Куликово» </a:t>
            </a:r>
            <a:r>
              <a:rPr lang="ru-RU" sz="2800" b="1" dirty="0" smtClean="0">
                <a:latin typeface="Candara" pitchFamily="34" charset="0"/>
              </a:rPr>
              <a:t>— международный фестиваль военно-исторической реконструкции, проводимый ежегодно на территории музея-заповедника «Куликово поле» </a:t>
            </a:r>
            <a:r>
              <a:rPr lang="ru-RU" sz="2800" b="1" dirty="0" smtClean="0">
                <a:latin typeface="Candara" pitchFamily="34" charset="0"/>
              </a:rPr>
              <a:t>и посвящённый Куликовской битве</a:t>
            </a:r>
            <a:r>
              <a:rPr lang="ru-RU" sz="2800" b="1" dirty="0" smtClean="0">
                <a:latin typeface="Candara" pitchFamily="34" charset="0"/>
              </a:rPr>
              <a:t> 1380 года. </a:t>
            </a:r>
            <a:r>
              <a:rPr lang="ru-RU" sz="2800" b="1" dirty="0" smtClean="0">
                <a:latin typeface="Candara" pitchFamily="34" charset="0"/>
              </a:rPr>
              <a:t>Основан в 1997 году.</a:t>
            </a:r>
          </a:p>
        </p:txBody>
      </p:sp>
      <p:pic>
        <p:nvPicPr>
          <p:cNvPr id="33794" name="Picture 2" descr="https://russkiymir.ru/upload/medialibrary/6d2/6d285a30666d11733ece727135ff85ec.jpg"/>
          <p:cNvPicPr>
            <a:picLocks noChangeAspect="1" noChangeArrowheads="1"/>
          </p:cNvPicPr>
          <p:nvPr/>
        </p:nvPicPr>
        <p:blipFill>
          <a:blip r:embed="rId3" cstate="print"/>
          <a:srcRect/>
          <a:stretch>
            <a:fillRect/>
          </a:stretch>
        </p:blipFill>
        <p:spPr bwMode="auto">
          <a:xfrm>
            <a:off x="203022" y="2996952"/>
            <a:ext cx="4893994" cy="3240360"/>
          </a:xfrm>
          <a:prstGeom prst="rect">
            <a:avLst/>
          </a:prstGeom>
          <a:ln>
            <a:noFill/>
          </a:ln>
          <a:effectLst>
            <a:outerShdw blurRad="190500" algn="tl" rotWithShape="0">
              <a:srgbClr val="000000">
                <a:alpha val="70000"/>
              </a:srgbClr>
            </a:outerShdw>
          </a:effectLst>
        </p:spPr>
      </p:pic>
      <p:pic>
        <p:nvPicPr>
          <p:cNvPr id="33796" name="Picture 4" descr="https://nm71.ru/images/news/photo/18109.jpg"/>
          <p:cNvPicPr>
            <a:picLocks noChangeAspect="1" noChangeArrowheads="1"/>
          </p:cNvPicPr>
          <p:nvPr/>
        </p:nvPicPr>
        <p:blipFill>
          <a:blip r:embed="rId4" cstate="print"/>
          <a:srcRect l="2415" r="5829"/>
          <a:stretch>
            <a:fillRect/>
          </a:stretch>
        </p:blipFill>
        <p:spPr bwMode="auto">
          <a:xfrm>
            <a:off x="5241032" y="2996952"/>
            <a:ext cx="4459850" cy="324036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2" name="Прямоугольник 1"/>
          <p:cNvSpPr/>
          <p:nvPr/>
        </p:nvSpPr>
        <p:spPr>
          <a:xfrm>
            <a:off x="216024" y="5085184"/>
            <a:ext cx="4232920" cy="1015663"/>
          </a:xfrm>
          <a:prstGeom prst="rect">
            <a:avLst/>
          </a:prstGeom>
        </p:spPr>
        <p:txBody>
          <a:bodyPr wrap="square">
            <a:spAutoFit/>
          </a:bodyPr>
          <a:lstStyle/>
          <a:p>
            <a:pPr algn="ctr"/>
            <a:r>
              <a:rPr lang="ru-RU" sz="2000" b="1" dirty="0" smtClean="0">
                <a:latin typeface="Candara" pitchFamily="34" charset="0"/>
              </a:rPr>
              <a:t>Мультфильм «Лебеди </a:t>
            </a:r>
            <a:r>
              <a:rPr lang="ru-RU" sz="2000" b="1" dirty="0" err="1" smtClean="0">
                <a:latin typeface="Candara" pitchFamily="34" charset="0"/>
              </a:rPr>
              <a:t>Непрядвы</a:t>
            </a:r>
            <a:r>
              <a:rPr lang="ru-RU" sz="2000" b="1" dirty="0" smtClean="0">
                <a:latin typeface="Candara" pitchFamily="34" charset="0"/>
              </a:rPr>
              <a:t>» был снят в 1980 году к 600-летию Куликовской битвы</a:t>
            </a:r>
          </a:p>
        </p:txBody>
      </p:sp>
      <p:sp>
        <p:nvSpPr>
          <p:cNvPr id="6" name="Заголовок 1"/>
          <p:cNvSpPr txBox="1">
            <a:spLocks/>
          </p:cNvSpPr>
          <p:nvPr/>
        </p:nvSpPr>
        <p:spPr>
          <a:xfrm>
            <a:off x="488504" y="418654"/>
            <a:ext cx="8915400" cy="70609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600" b="1" i="0" u="none" strike="noStrike" kern="1200" cap="none" spc="0" normalizeH="0" baseline="0" noProof="0" dirty="0" smtClean="0">
                <a:ln>
                  <a:noFill/>
                </a:ln>
                <a:solidFill>
                  <a:schemeClr val="tx1"/>
                </a:solidFill>
                <a:effectLst/>
                <a:uLnTx/>
                <a:uFillTx/>
                <a:latin typeface="Candara" pitchFamily="34" charset="0"/>
                <a:ea typeface="+mj-ea"/>
                <a:cs typeface="+mj-cs"/>
              </a:rPr>
              <a:t>Куликовская битва в мультипликации</a:t>
            </a:r>
            <a:endParaRPr kumimoji="0" lang="ru-RU" sz="3600" b="1" i="0" u="none" strike="noStrike" kern="1200" cap="none" spc="0" normalizeH="0" baseline="0" noProof="0" dirty="0">
              <a:ln>
                <a:noFill/>
              </a:ln>
              <a:solidFill>
                <a:schemeClr val="tx1"/>
              </a:solidFill>
              <a:effectLst/>
              <a:uLnTx/>
              <a:uFillTx/>
              <a:latin typeface="Candara" pitchFamily="34" charset="0"/>
              <a:ea typeface="+mj-ea"/>
              <a:cs typeface="+mj-cs"/>
            </a:endParaRPr>
          </a:p>
        </p:txBody>
      </p:sp>
      <p:sp>
        <p:nvSpPr>
          <p:cNvPr id="12" name="Прямоугольник 11"/>
          <p:cNvSpPr/>
          <p:nvPr/>
        </p:nvSpPr>
        <p:spPr>
          <a:xfrm>
            <a:off x="4448944" y="5085184"/>
            <a:ext cx="4536504" cy="707886"/>
          </a:xfrm>
          <a:prstGeom prst="rect">
            <a:avLst/>
          </a:prstGeom>
        </p:spPr>
        <p:txBody>
          <a:bodyPr wrap="square">
            <a:spAutoFit/>
          </a:bodyPr>
          <a:lstStyle/>
          <a:p>
            <a:pPr algn="ctr"/>
            <a:r>
              <a:rPr lang="ru-RU" sz="2000" b="1" dirty="0" smtClean="0">
                <a:latin typeface="Candara" pitchFamily="34" charset="0"/>
              </a:rPr>
              <a:t>Православный мультфильм «Пересвет и </a:t>
            </a:r>
            <a:r>
              <a:rPr lang="ru-RU" sz="2000" b="1" dirty="0" err="1" smtClean="0">
                <a:latin typeface="Candara" pitchFamily="34" charset="0"/>
              </a:rPr>
              <a:t>Ослябя</a:t>
            </a:r>
            <a:r>
              <a:rPr lang="ru-RU" sz="2000" b="1" dirty="0" smtClean="0">
                <a:latin typeface="Candara" pitchFamily="34" charset="0"/>
              </a:rPr>
              <a:t>» снят в 2010 году</a:t>
            </a:r>
          </a:p>
        </p:txBody>
      </p:sp>
      <p:pic>
        <p:nvPicPr>
          <p:cNvPr id="1026" name="Picture 2" descr="https://pics.filmaffinity.com/Lebedi_Nepryadvy_S-435799707-large.jpg"/>
          <p:cNvPicPr>
            <a:picLocks noChangeAspect="1" noChangeArrowheads="1"/>
          </p:cNvPicPr>
          <p:nvPr/>
        </p:nvPicPr>
        <p:blipFill>
          <a:blip r:embed="rId3" cstate="print"/>
          <a:srcRect/>
          <a:stretch>
            <a:fillRect/>
          </a:stretch>
        </p:blipFill>
        <p:spPr bwMode="auto">
          <a:xfrm>
            <a:off x="1064568" y="1412776"/>
            <a:ext cx="2486027" cy="3312368"/>
          </a:xfrm>
          <a:prstGeom prst="rect">
            <a:avLst/>
          </a:prstGeom>
          <a:ln>
            <a:noFill/>
          </a:ln>
          <a:effectLst>
            <a:outerShdw blurRad="190500" algn="tl" rotWithShape="0">
              <a:srgbClr val="000000">
                <a:alpha val="70000"/>
              </a:srgbClr>
            </a:outerShdw>
          </a:effectLst>
        </p:spPr>
      </p:pic>
      <p:pic>
        <p:nvPicPr>
          <p:cNvPr id="1028" name="Picture 4" descr="http://dishupravoslaviem.ru/wp-content/uploads/2016/09/Peresvet_i_oslabla.jpg"/>
          <p:cNvPicPr>
            <a:picLocks noChangeAspect="1" noChangeArrowheads="1"/>
          </p:cNvPicPr>
          <p:nvPr/>
        </p:nvPicPr>
        <p:blipFill>
          <a:blip r:embed="rId4" cstate="print"/>
          <a:srcRect/>
          <a:stretch>
            <a:fillRect/>
          </a:stretch>
        </p:blipFill>
        <p:spPr bwMode="auto">
          <a:xfrm>
            <a:off x="4520952" y="1412776"/>
            <a:ext cx="4416491" cy="331236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6" name="Прямоугольник 5"/>
          <p:cNvSpPr/>
          <p:nvPr/>
        </p:nvSpPr>
        <p:spPr>
          <a:xfrm>
            <a:off x="4520952" y="620688"/>
            <a:ext cx="4896544" cy="5940088"/>
          </a:xfrm>
          <a:prstGeom prst="rect">
            <a:avLst/>
          </a:prstGeom>
        </p:spPr>
        <p:txBody>
          <a:bodyPr wrap="square">
            <a:spAutoFit/>
          </a:bodyPr>
          <a:lstStyle/>
          <a:p>
            <a:r>
              <a:rPr lang="ru-RU" sz="2000" b="1" dirty="0" smtClean="0">
                <a:latin typeface="Candara" pitchFamily="34" charset="0"/>
              </a:rPr>
              <a:t>Поле Куликово, Куликово поле.</a:t>
            </a:r>
            <a:br>
              <a:rPr lang="ru-RU" sz="2000" b="1" dirty="0" smtClean="0">
                <a:latin typeface="Candara" pitchFamily="34" charset="0"/>
              </a:rPr>
            </a:br>
            <a:r>
              <a:rPr lang="ru-RU" sz="2000" b="1" dirty="0" smtClean="0">
                <a:latin typeface="Candara" pitchFamily="34" charset="0"/>
              </a:rPr>
              <a:t>Русская равнина, Русское раздолье.</a:t>
            </a:r>
            <a:br>
              <a:rPr lang="ru-RU" sz="2000" b="1" dirty="0" smtClean="0">
                <a:latin typeface="Candara" pitchFamily="34" charset="0"/>
              </a:rPr>
            </a:br>
            <a:r>
              <a:rPr lang="ru-RU" sz="2000" b="1" dirty="0" smtClean="0">
                <a:latin typeface="Candara" pitchFamily="34" charset="0"/>
              </a:rPr>
              <a:t>Политое кровью, сеяное болью,</a:t>
            </a:r>
            <a:br>
              <a:rPr lang="ru-RU" sz="2000" b="1" dirty="0" smtClean="0">
                <a:latin typeface="Candara" pitchFamily="34" charset="0"/>
              </a:rPr>
            </a:br>
            <a:r>
              <a:rPr lang="ru-RU" sz="2000" b="1" dirty="0" smtClean="0">
                <a:latin typeface="Candara" pitchFamily="34" charset="0"/>
              </a:rPr>
              <a:t>Стало это поле скорбною юдолью.</a:t>
            </a:r>
            <a:br>
              <a:rPr lang="ru-RU" sz="2000" b="1" dirty="0" smtClean="0">
                <a:latin typeface="Candara" pitchFamily="34" charset="0"/>
              </a:rPr>
            </a:br>
            <a:r>
              <a:rPr lang="ru-RU" sz="2000" b="1" dirty="0" smtClean="0">
                <a:latin typeface="Candara" pitchFamily="34" charset="0"/>
              </a:rPr>
              <a:t>Русские дружины не жалели жизни,</a:t>
            </a:r>
            <a:br>
              <a:rPr lang="ru-RU" sz="2000" b="1" dirty="0" smtClean="0">
                <a:latin typeface="Candara" pitchFamily="34" charset="0"/>
              </a:rPr>
            </a:br>
            <a:r>
              <a:rPr lang="ru-RU" sz="2000" b="1" dirty="0" smtClean="0">
                <a:latin typeface="Candara" pitchFamily="34" charset="0"/>
              </a:rPr>
              <a:t>Чтобы жили дети, чтоб жила Отчизна.</a:t>
            </a:r>
            <a:br>
              <a:rPr lang="ru-RU" sz="2000" b="1" dirty="0" smtClean="0">
                <a:latin typeface="Candara" pitchFamily="34" charset="0"/>
              </a:rPr>
            </a:br>
            <a:r>
              <a:rPr lang="ru-RU" sz="2000" b="1" dirty="0" smtClean="0">
                <a:latin typeface="Candara" pitchFamily="34" charset="0"/>
              </a:rPr>
              <a:t>Дмитрий, князь Московский, бился, как </a:t>
            </a:r>
            <a:endParaRPr lang="ru-RU" sz="2000" b="1" dirty="0" smtClean="0">
              <a:latin typeface="Candara" pitchFamily="34" charset="0"/>
            </a:endParaRPr>
          </a:p>
          <a:p>
            <a:r>
              <a:rPr lang="ru-RU" sz="2000" b="1" dirty="0" smtClean="0">
                <a:latin typeface="Candara" pitchFamily="34" charset="0"/>
              </a:rPr>
              <a:t>дружинник.</a:t>
            </a:r>
          </a:p>
          <a:p>
            <a:r>
              <a:rPr lang="ru-RU" sz="2000" b="1" dirty="0" smtClean="0">
                <a:latin typeface="Candara" pitchFamily="34" charset="0"/>
              </a:rPr>
              <a:t>За </a:t>
            </a:r>
            <a:r>
              <a:rPr lang="ru-RU" sz="2000" b="1" dirty="0" smtClean="0">
                <a:latin typeface="Candara" pitchFamily="34" charset="0"/>
              </a:rPr>
              <a:t>родную землю, да за жен невинных.</a:t>
            </a:r>
            <a:br>
              <a:rPr lang="ru-RU" sz="2000" b="1" dirty="0" smtClean="0">
                <a:latin typeface="Candara" pitchFamily="34" charset="0"/>
              </a:rPr>
            </a:br>
            <a:r>
              <a:rPr lang="ru-RU" sz="2000" b="1" dirty="0" smtClean="0">
                <a:latin typeface="Candara" pitchFamily="34" charset="0"/>
              </a:rPr>
              <a:t>Здесь мечи впервые подняли монахи,</a:t>
            </a:r>
            <a:br>
              <a:rPr lang="ru-RU" sz="2000" b="1" dirty="0" smtClean="0">
                <a:latin typeface="Candara" pitchFamily="34" charset="0"/>
              </a:rPr>
            </a:br>
            <a:r>
              <a:rPr lang="ru-RU" sz="2000" b="1" dirty="0" smtClean="0">
                <a:latin typeface="Candara" pitchFamily="34" charset="0"/>
              </a:rPr>
              <a:t>Вместо лат одели схимы на рубахи.</a:t>
            </a:r>
            <a:br>
              <a:rPr lang="ru-RU" sz="2000" b="1" dirty="0" smtClean="0">
                <a:latin typeface="Candara" pitchFamily="34" charset="0"/>
              </a:rPr>
            </a:br>
            <a:r>
              <a:rPr lang="ru-RU" sz="2000" b="1" dirty="0" err="1" smtClean="0">
                <a:latin typeface="Candara" pitchFamily="34" charset="0"/>
              </a:rPr>
              <a:t>Пересвет</a:t>
            </a:r>
            <a:r>
              <a:rPr lang="ru-RU" sz="2000" b="1" dirty="0" smtClean="0">
                <a:latin typeface="Candara" pitchFamily="34" charset="0"/>
              </a:rPr>
              <a:t> с Ослабей сан не посрамили</a:t>
            </a:r>
            <a:br>
              <a:rPr lang="ru-RU" sz="2000" b="1" dirty="0" smtClean="0">
                <a:latin typeface="Candara" pitchFamily="34" charset="0"/>
              </a:rPr>
            </a:br>
            <a:r>
              <a:rPr lang="ru-RU" sz="2000" b="1" dirty="0" smtClean="0">
                <a:latin typeface="Candara" pitchFamily="34" charset="0"/>
              </a:rPr>
              <a:t>И за Русь Святую головы сложили.</a:t>
            </a:r>
            <a:br>
              <a:rPr lang="ru-RU" sz="2000" b="1" dirty="0" smtClean="0">
                <a:latin typeface="Candara" pitchFamily="34" charset="0"/>
              </a:rPr>
            </a:br>
            <a:r>
              <a:rPr lang="ru-RU" sz="2000" b="1" dirty="0" smtClean="0">
                <a:latin typeface="Candara" pitchFamily="34" charset="0"/>
              </a:rPr>
              <a:t>И Орде татарской уж не править Русью.</a:t>
            </a:r>
            <a:br>
              <a:rPr lang="ru-RU" sz="2000" b="1" dirty="0" smtClean="0">
                <a:latin typeface="Candara" pitchFamily="34" charset="0"/>
              </a:rPr>
            </a:br>
            <a:r>
              <a:rPr lang="ru-RU" sz="2000" b="1" dirty="0" smtClean="0">
                <a:latin typeface="Candara" pitchFamily="34" charset="0"/>
              </a:rPr>
              <a:t>Поминали старцы убиенных с грустью.</a:t>
            </a:r>
            <a:br>
              <a:rPr lang="ru-RU" sz="2000" b="1" dirty="0" smtClean="0">
                <a:latin typeface="Candara" pitchFamily="34" charset="0"/>
              </a:rPr>
            </a:br>
            <a:r>
              <a:rPr lang="ru-RU" sz="2000" b="1" dirty="0" smtClean="0">
                <a:latin typeface="Candara" pitchFamily="34" charset="0"/>
              </a:rPr>
              <a:t>В памяти потомков сохранится </a:t>
            </a:r>
            <a:r>
              <a:rPr lang="ru-RU" sz="2000" b="1" dirty="0" smtClean="0">
                <a:latin typeface="Candara" pitchFamily="34" charset="0"/>
              </a:rPr>
              <a:t>вечно</a:t>
            </a:r>
            <a:r>
              <a:rPr lang="ru-RU" sz="2000" b="1" dirty="0" smtClean="0">
                <a:latin typeface="Candara" pitchFamily="34" charset="0"/>
              </a:rPr>
              <a:t/>
            </a:r>
            <a:br>
              <a:rPr lang="ru-RU" sz="2000" b="1" dirty="0" smtClean="0">
                <a:latin typeface="Candara" pitchFamily="34" charset="0"/>
              </a:rPr>
            </a:br>
            <a:r>
              <a:rPr lang="ru-RU" sz="2000" b="1" dirty="0" smtClean="0">
                <a:latin typeface="Candara" pitchFamily="34" charset="0"/>
              </a:rPr>
              <a:t>Куликово поле да </a:t>
            </a:r>
            <a:r>
              <a:rPr lang="ru-RU" sz="2000" b="1" dirty="0" err="1" smtClean="0">
                <a:latin typeface="Candara" pitchFamily="34" charset="0"/>
              </a:rPr>
              <a:t>Непрядва-речка</a:t>
            </a:r>
            <a:r>
              <a:rPr lang="ru-RU" sz="2000" b="1" dirty="0" smtClean="0">
                <a:latin typeface="Candara" pitchFamily="34" charset="0"/>
              </a:rPr>
              <a:t>.</a:t>
            </a:r>
          </a:p>
          <a:p>
            <a:endParaRPr lang="ru-RU" sz="2000" b="1" dirty="0" smtClean="0">
              <a:latin typeface="Candara" pitchFamily="34" charset="0"/>
            </a:endParaRPr>
          </a:p>
          <a:p>
            <a:pPr algn="r"/>
            <a:r>
              <a:rPr lang="ru-RU" sz="2000" b="1" dirty="0" smtClean="0">
                <a:latin typeface="Candara" pitchFamily="34" charset="0"/>
              </a:rPr>
              <a:t>Юрий Шмидт</a:t>
            </a:r>
            <a:endParaRPr lang="ru-RU" sz="2000" b="1" dirty="0">
              <a:latin typeface="Candara" pitchFamily="34" charset="0"/>
            </a:endParaRPr>
          </a:p>
        </p:txBody>
      </p:sp>
      <p:pic>
        <p:nvPicPr>
          <p:cNvPr id="1026" name="Picture 2" descr="https://ic.pics.livejournal.com/nightbomber_y2/77141026/89686/89686_original.jpg"/>
          <p:cNvPicPr>
            <a:picLocks noChangeAspect="1" noChangeArrowheads="1"/>
          </p:cNvPicPr>
          <p:nvPr/>
        </p:nvPicPr>
        <p:blipFill>
          <a:blip r:embed="rId3" cstate="print"/>
          <a:srcRect/>
          <a:stretch>
            <a:fillRect/>
          </a:stretch>
        </p:blipFill>
        <p:spPr bwMode="auto">
          <a:xfrm>
            <a:off x="578273" y="692696"/>
            <a:ext cx="3510631" cy="511256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get-pdb/1668445/f88e1a36-ea7a-4dba-bb69-ef6cc3eb2e60/s1200?webp=false"/>
          <p:cNvPicPr>
            <a:picLocks noChangeAspect="1" noChangeArrowheads="1"/>
          </p:cNvPicPr>
          <p:nvPr/>
        </p:nvPicPr>
        <p:blipFill>
          <a:blip r:embed="rId2" cstate="print"/>
          <a:srcRect l="2751"/>
          <a:stretch>
            <a:fillRect/>
          </a:stretch>
        </p:blipFill>
        <p:spPr bwMode="auto">
          <a:xfrm>
            <a:off x="0" y="0"/>
            <a:ext cx="9906000" cy="6858001"/>
          </a:xfrm>
          <a:prstGeom prst="rect">
            <a:avLst/>
          </a:prstGeom>
          <a:noFill/>
        </p:spPr>
      </p:pic>
      <p:sp>
        <p:nvSpPr>
          <p:cNvPr id="2" name="Заголовок 1"/>
          <p:cNvSpPr>
            <a:spLocks noGrp="1"/>
          </p:cNvSpPr>
          <p:nvPr>
            <p:ph type="title"/>
          </p:nvPr>
        </p:nvSpPr>
        <p:spPr/>
        <p:txBody>
          <a:bodyPr>
            <a:normAutofit/>
          </a:bodyPr>
          <a:lstStyle/>
          <a:p>
            <a:r>
              <a:rPr lang="ru-RU" sz="3600" b="1" dirty="0" smtClean="0">
                <a:latin typeface="Candara" pitchFamily="34" charset="0"/>
              </a:rPr>
              <a:t>Источники</a:t>
            </a:r>
            <a:endParaRPr lang="ru-RU" sz="3600" b="1" dirty="0">
              <a:latin typeface="Candara" pitchFamily="34" charset="0"/>
            </a:endParaRPr>
          </a:p>
        </p:txBody>
      </p:sp>
      <p:sp>
        <p:nvSpPr>
          <p:cNvPr id="3" name="Содержимое 2"/>
          <p:cNvSpPr>
            <a:spLocks noGrp="1"/>
          </p:cNvSpPr>
          <p:nvPr>
            <p:ph idx="1"/>
          </p:nvPr>
        </p:nvSpPr>
        <p:spPr>
          <a:xfrm>
            <a:off x="560512" y="1412776"/>
            <a:ext cx="8352928" cy="4525963"/>
          </a:xfrm>
        </p:spPr>
        <p:txBody>
          <a:bodyPr/>
          <a:lstStyle/>
          <a:p>
            <a:r>
              <a:rPr lang="en-US" dirty="0" smtClean="0">
                <a:hlinkClick r:id="rId3"/>
              </a:rPr>
              <a:t>https://www.calend.ru/holidays/0/0/543/</a:t>
            </a:r>
            <a:r>
              <a:rPr lang="ru-RU" dirty="0" smtClean="0">
                <a:hlinkClick r:id="rId3"/>
              </a:rPr>
              <a:t> </a:t>
            </a:r>
          </a:p>
          <a:p>
            <a:r>
              <a:rPr lang="en-US" dirty="0" smtClean="0">
                <a:hlinkClick r:id="rId3"/>
              </a:rPr>
              <a:t>https://www.krugosvet.ru/enc/istoriya/kulikovskaya-bitva</a:t>
            </a:r>
            <a:r>
              <a:rPr lang="ru-RU" dirty="0" smtClean="0"/>
              <a:t> </a:t>
            </a:r>
          </a:p>
          <a:p>
            <a:r>
              <a:rPr lang="en-US" dirty="0" smtClean="0">
                <a:hlinkClick r:id="rId4"/>
              </a:rPr>
              <a:t>http://</a:t>
            </a:r>
            <a:r>
              <a:rPr lang="en-US" dirty="0" smtClean="0">
                <a:hlinkClick r:id="rId4"/>
              </a:rPr>
              <a:t>kulikovskayabitva.ru/kulikovskaya-bitva-dlya-detej</a:t>
            </a:r>
            <a:endParaRPr lang="ru-RU" dirty="0" smtClean="0">
              <a:hlinkClick r:id="rId4"/>
            </a:endParaRPr>
          </a:p>
          <a:p>
            <a:r>
              <a:rPr lang="en-US" dirty="0" smtClean="0">
                <a:hlinkClick r:id="rId4"/>
              </a:rPr>
              <a:t>https://chto-takoe-lyubov.net/stikhi-o-kulikovskojj-bitve</a:t>
            </a:r>
            <a:r>
              <a:rPr lang="en-US" dirty="0" smtClean="0">
                <a:hlinkClick r:id="rId4"/>
              </a:rPr>
              <a:t>/</a:t>
            </a:r>
            <a:endParaRPr lang="ru-RU" dirty="0" smtClean="0">
              <a:hlinkClick r:id="rId4"/>
            </a:endParaRPr>
          </a:p>
          <a:p>
            <a:r>
              <a:rPr lang="en-US" dirty="0" smtClean="0">
                <a:hlinkClick r:id="rId4"/>
              </a:rPr>
              <a:t>https://nm71.ru/news/article/92957</a:t>
            </a:r>
            <a:r>
              <a:rPr lang="ru-RU" dirty="0" smtClean="0">
                <a:hlinkClick r:id="rId4"/>
              </a:rPr>
              <a:t> </a:t>
            </a:r>
            <a:endParaRPr lang="ru-RU" dirty="0" smtClean="0">
              <a:hlinkClick r:id="rId4"/>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TotalTime>
  <Words>612</Words>
  <Application>Microsoft Office PowerPoint</Application>
  <PresentationFormat>Лист A4 (210x297 мм)</PresentationFormat>
  <Paragraphs>54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«Великое сражение Руси»</vt:lpstr>
      <vt:lpstr>Слайд 2</vt:lpstr>
      <vt:lpstr>Куликовская битва 8 сентября (по старому стилю) 1380 года</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Источники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ТЕХПРОМ</dc:creator>
  <cp:lastModifiedBy>e.vaseneva</cp:lastModifiedBy>
  <cp:revision>105</cp:revision>
  <dcterms:created xsi:type="dcterms:W3CDTF">2020-07-14T05:36:27Z</dcterms:created>
  <dcterms:modified xsi:type="dcterms:W3CDTF">2020-09-21T09:12:04Z</dcterms:modified>
</cp:coreProperties>
</file>