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60" r:id="rId4"/>
    <p:sldId id="268" r:id="rId5"/>
    <p:sldId id="269" r:id="rId6"/>
    <p:sldId id="267" r:id="rId7"/>
    <p:sldId id="285" r:id="rId8"/>
    <p:sldId id="284" r:id="rId9"/>
    <p:sldId id="261" r:id="rId10"/>
    <p:sldId id="270" r:id="rId11"/>
    <p:sldId id="263" r:id="rId12"/>
    <p:sldId id="265" r:id="rId13"/>
    <p:sldId id="266" r:id="rId14"/>
    <p:sldId id="275" r:id="rId15"/>
    <p:sldId id="276" r:id="rId16"/>
    <p:sldId id="277" r:id="rId17"/>
    <p:sldId id="272" r:id="rId18"/>
    <p:sldId id="283" r:id="rId19"/>
    <p:sldId id="280" r:id="rId20"/>
    <p:sldId id="279" r:id="rId21"/>
    <p:sldId id="274" r:id="rId22"/>
    <p:sldId id="298" r:id="rId23"/>
    <p:sldId id="299" r:id="rId24"/>
    <p:sldId id="300" r:id="rId25"/>
    <p:sldId id="301" r:id="rId26"/>
    <p:sldId id="302" r:id="rId27"/>
    <p:sldId id="305" r:id="rId28"/>
    <p:sldId id="303" r:id="rId29"/>
    <p:sldId id="304" r:id="rId30"/>
    <p:sldId id="262" r:id="rId31"/>
  </p:sldIdLst>
  <p:sldSz cx="9906000" cy="6858000" type="A4"/>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102" y="-15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42950" y="2130426"/>
            <a:ext cx="84201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506" y="4406901"/>
            <a:ext cx="84201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3259006"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645" y="4800600"/>
            <a:ext cx="59436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274639"/>
            <a:ext cx="22288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274639"/>
            <a:ext cx="652145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4.jpeg"/><Relationship Id="rId4" Type="http://schemas.microsoft.com/office/2007/relationships/hdphoto" Target="../media/hdphoto21.wdp"/></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8" Type="http://schemas.openxmlformats.org/officeDocument/2006/relationships/image" Target="../media/image29.jpeg"/><Relationship Id="rId7" Type="http://schemas.microsoft.com/office/2007/relationships/hdphoto" Target="../media/hdphoto25.wdp"/><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8" Type="http://schemas.openxmlformats.org/officeDocument/2006/relationships/hyperlink" Target="https://www.polsov.com/upload/006/u642/054/ba0c0e75.jpg" TargetMode="External"/><Relationship Id="rId3" Type="http://schemas.openxmlformats.org/officeDocument/2006/relationships/hyperlink" Target="https://krapka.rv.ua/wp-content/uploads/2018/06/lito1-1.jpg" TargetMode="External"/><Relationship Id="rId7" Type="http://schemas.openxmlformats.org/officeDocument/2006/relationships/hyperlink" Target="https://avatars.mds.yandex.net/get-zen_doc/1901404/pub_5dbe98f005fd9800aee2fa5d_5dbe9acffbe6e700aedad99f/scale_1200" TargetMode="External"/><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hyperlink" Target="https://pbs.twimg.com/media/CMCxdb5WsAAHobJ.jpg" TargetMode="External"/><Relationship Id="rId5" Type="http://schemas.openxmlformats.org/officeDocument/2006/relationships/hyperlink" Target="https://i01.fotocdn.net/s109/e3f464bf90bc4093/public_pin_m/2428066907.jpg" TargetMode="External"/><Relationship Id="rId4" Type="http://schemas.openxmlformats.org/officeDocument/2006/relationships/hyperlink" Target="https://sun9-51.userapi.com/c836432/v836432887/48259/E0w0KtNX7Us.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krapka.rv.ua/wp-content/uploads/2018/06/lito1-1.jpg"/>
          <p:cNvPicPr>
            <a:picLocks noChangeAspect="1" noChangeArrowheads="1"/>
          </p:cNvPicPr>
          <p:nvPr/>
        </p:nvPicPr>
        <p:blipFill>
          <a:blip r:embed="rId2" cstate="print"/>
          <a:srcRect r="9580"/>
          <a:stretch>
            <a:fillRect/>
          </a:stretch>
        </p:blipFill>
        <p:spPr bwMode="auto">
          <a:xfrm>
            <a:off x="-15552" y="0"/>
            <a:ext cx="9921552" cy="6858001"/>
          </a:xfrm>
          <a:prstGeom prst="rect">
            <a:avLst/>
          </a:prstGeom>
          <a:noFill/>
        </p:spPr>
      </p:pic>
      <p:sp>
        <p:nvSpPr>
          <p:cNvPr id="2" name="Заголовок 1"/>
          <p:cNvSpPr>
            <a:spLocks noGrp="1"/>
          </p:cNvSpPr>
          <p:nvPr>
            <p:ph type="ctrTitle"/>
          </p:nvPr>
        </p:nvSpPr>
        <p:spPr>
          <a:xfrm>
            <a:off x="272480" y="3789040"/>
            <a:ext cx="6768752" cy="2448272"/>
          </a:xfrm>
        </p:spPr>
        <p:txBody>
          <a:bodyPr>
            <a:noAutofit/>
          </a:bodyPr>
          <a:lstStyle/>
          <a:p>
            <a:r>
              <a:rPr lang="ru-RU" sz="6600" b="1" cap="all" dirty="0" smtClean="0">
                <a:ln w="9000" cmpd="sng">
                  <a:solidFill>
                    <a:schemeClr val="tx1"/>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60007" dist="310007" dir="7680000" sy="30000" kx="1300200" algn="ctr" rotWithShape="0">
                    <a:prstClr val="black">
                      <a:alpha val="32000"/>
                    </a:prstClr>
                  </a:outerShdw>
                </a:effectLst>
                <a:latin typeface="Candara" pitchFamily="34" charset="0"/>
              </a:rPr>
              <a:t>День кошек </a:t>
            </a:r>
            <a:br>
              <a:rPr lang="ru-RU" sz="6600" b="1" cap="all" dirty="0" smtClean="0">
                <a:ln w="9000" cmpd="sng">
                  <a:solidFill>
                    <a:schemeClr val="tx1"/>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60007" dist="310007" dir="7680000" sy="30000" kx="1300200" algn="ctr" rotWithShape="0">
                    <a:prstClr val="black">
                      <a:alpha val="32000"/>
                    </a:prstClr>
                  </a:outerShdw>
                </a:effectLst>
                <a:latin typeface="Candara" pitchFamily="34" charset="0"/>
              </a:rPr>
            </a:br>
            <a:r>
              <a:rPr lang="ru-RU" sz="6600" b="1" cap="all" dirty="0" smtClean="0">
                <a:ln w="9000" cmpd="sng">
                  <a:solidFill>
                    <a:schemeClr val="tx1"/>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60007" dist="310007" dir="7680000" sy="30000" kx="1300200" algn="ctr" rotWithShape="0">
                    <a:prstClr val="black">
                      <a:alpha val="32000"/>
                    </a:prstClr>
                  </a:outerShdw>
                </a:effectLst>
                <a:latin typeface="Candara" pitchFamily="34" charset="0"/>
              </a:rPr>
              <a:t>в России</a:t>
            </a:r>
            <a:endParaRPr lang="ru-RU" sz="6600" b="1" cap="all" dirty="0">
              <a:ln w="9000" cmpd="sng">
                <a:solidFill>
                  <a:schemeClr val="tx1"/>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60007" dist="310007" dir="7680000" sy="30000" kx="1300200" algn="ctr" rotWithShape="0">
                  <a:prstClr val="black">
                    <a:alpha val="32000"/>
                  </a:prstClr>
                </a:outerShdw>
              </a:effectLst>
              <a:latin typeface="Candara" pitchFamily="34" charset="0"/>
            </a:endParaRPr>
          </a:p>
        </p:txBody>
      </p:sp>
      <p:sp>
        <p:nvSpPr>
          <p:cNvPr id="3" name="Подзаголовок 2"/>
          <p:cNvSpPr>
            <a:spLocks noGrp="1"/>
          </p:cNvSpPr>
          <p:nvPr>
            <p:ph type="subTitle" idx="1"/>
          </p:nvPr>
        </p:nvSpPr>
        <p:spPr>
          <a:xfrm>
            <a:off x="1208584" y="404664"/>
            <a:ext cx="4536504" cy="1124744"/>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pitchFamily="34" charset="0"/>
              </a:rPr>
              <a:t>1 марта</a:t>
            </a:r>
            <a:endParaRPr lang="ru-RU"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632520" y="2348880"/>
            <a:ext cx="3456384" cy="1800200"/>
          </a:xfrm>
        </p:spPr>
        <p:txBody>
          <a:bodyPr>
            <a:normAutofit/>
          </a:bodyPr>
          <a:lstStyle/>
          <a:p>
            <a:pPr marL="0" indent="0">
              <a:buNone/>
            </a:pPr>
            <a:r>
              <a:rPr lang="ru-RU" sz="2400" b="1" dirty="0" smtClean="0">
                <a:solidFill>
                  <a:srgbClr val="C00000"/>
                </a:solidFill>
                <a:effectLst>
                  <a:outerShdw blurRad="38100" dist="38100" dir="2700000" algn="tl">
                    <a:srgbClr val="000000">
                      <a:alpha val="43137"/>
                    </a:srgbClr>
                  </a:outerShdw>
                </a:effectLst>
                <a:latin typeface="Candara" pitchFamily="34" charset="0"/>
              </a:rPr>
              <a:t>Фелинология</a:t>
            </a:r>
            <a:r>
              <a:rPr lang="ru-RU" sz="2400" b="1" dirty="0" smtClean="0">
                <a:latin typeface="Candara" pitchFamily="34" charset="0"/>
              </a:rPr>
              <a:t> (от лат. felinus — кошка и греч. logos — наука) —  </a:t>
            </a:r>
            <a:r>
              <a:rPr lang="ru-RU" sz="2400" b="1" dirty="0" err="1" smtClean="0">
                <a:latin typeface="Candara" pitchFamily="34" charset="0"/>
              </a:rPr>
              <a:t>наука</a:t>
            </a:r>
            <a:r>
              <a:rPr lang="ru-RU" sz="2400" b="1" dirty="0" smtClean="0">
                <a:latin typeface="Candara" pitchFamily="34" charset="0"/>
              </a:rPr>
              <a:t> о кошках.</a:t>
            </a:r>
          </a:p>
          <a:p>
            <a:pPr marL="0" indent="0">
              <a:buNone/>
            </a:pPr>
            <a:endParaRPr lang="ru-RU" sz="2000" b="1" dirty="0">
              <a:effectLst>
                <a:glow rad="228600">
                  <a:srgbClr val="FFFFFF"/>
                </a:glow>
                <a:outerShdw blurRad="38100" dist="38100" dir="2700000" algn="tl">
                  <a:srgbClr val="000000">
                    <a:alpha val="43137"/>
                  </a:srgbClr>
                </a:outerShdw>
              </a:effectLst>
              <a:latin typeface="Candara" pitchFamily="34" charset="0"/>
            </a:endParaRPr>
          </a:p>
        </p:txBody>
      </p:sp>
      <p:pic>
        <p:nvPicPr>
          <p:cNvPr id="40962" name="Picture 2" descr="https://aroundpet.ru/wp-content/uploads/test-koshka-v-russkom-yazyke-1-1170x767.jpg"/>
          <p:cNvPicPr>
            <a:picLocks noChangeAspect="1" noChangeArrowheads="1"/>
          </p:cNvPicPr>
          <p:nvPr/>
        </p:nvPicPr>
        <p:blipFill>
          <a:blip r:embed="rId3" cstate="print"/>
          <a:srcRect/>
          <a:stretch>
            <a:fillRect/>
          </a:stretch>
        </p:blipFill>
        <p:spPr bwMode="auto">
          <a:xfrm>
            <a:off x="4116015" y="1628800"/>
            <a:ext cx="5301481" cy="347541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1712640" y="1196752"/>
            <a:ext cx="7056784" cy="1584176"/>
          </a:xfrm>
        </p:spPr>
        <p:txBody>
          <a:bodyPr>
            <a:normAutofit/>
          </a:bodyPr>
          <a:lstStyle/>
          <a:p>
            <a:pPr marL="0" indent="0">
              <a:buNone/>
            </a:pPr>
            <a:r>
              <a:rPr lang="ru-RU" sz="2400" b="1" dirty="0" smtClean="0">
                <a:latin typeface="Candara" pitchFamily="34" charset="0"/>
              </a:rPr>
              <a:t>Кошки две трети суток спят. И им снятся сны.</a:t>
            </a:r>
          </a:p>
          <a:p>
            <a:pPr marL="0" lvl="0" indent="0">
              <a:buNone/>
            </a:pPr>
            <a:r>
              <a:rPr lang="ru-RU" sz="2400" b="1" dirty="0" smtClean="0">
                <a:latin typeface="Candara" pitchFamily="34" charset="0"/>
              </a:rPr>
              <a:t>Кошки живут в среднем 12-14 лет.</a:t>
            </a:r>
          </a:p>
          <a:p>
            <a:pPr marL="0" indent="0">
              <a:buNone/>
            </a:pPr>
            <a:endParaRPr lang="ru-RU" sz="2000" b="1" dirty="0">
              <a:effectLst>
                <a:glow rad="228600">
                  <a:srgbClr val="FFFFFF"/>
                </a:glow>
                <a:outerShdw blurRad="38100" dist="38100" dir="2700000" algn="tl">
                  <a:srgbClr val="000000">
                    <a:alpha val="43137"/>
                  </a:srgbClr>
                </a:outerShdw>
              </a:effectLst>
              <a:latin typeface="Candara" pitchFamily="34" charset="0"/>
            </a:endParaRPr>
          </a:p>
        </p:txBody>
      </p:sp>
      <p:pic>
        <p:nvPicPr>
          <p:cNvPr id="43011" name="Picture 3" descr="https://avatars.mds.yandex.net/get-zen_doc/1901404/pub_5dbe98f005fd9800aee2fa5d_5dbe9acffbe6e700aedad99f/scale_1200"/>
          <p:cNvPicPr>
            <a:picLocks noChangeAspect="1" noChangeArrowheads="1"/>
          </p:cNvPicPr>
          <p:nvPr/>
        </p:nvPicPr>
        <p:blipFill>
          <a:blip r:embed="rId3" cstate="print"/>
          <a:srcRect/>
          <a:stretch>
            <a:fillRect/>
          </a:stretch>
        </p:blipFill>
        <p:spPr bwMode="auto">
          <a:xfrm>
            <a:off x="1856656" y="2204863"/>
            <a:ext cx="5760640" cy="3240359"/>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992560" y="1844824"/>
            <a:ext cx="4536504" cy="3157811"/>
          </a:xfrm>
        </p:spPr>
        <p:txBody>
          <a:bodyPr>
            <a:noAutofit/>
          </a:bodyPr>
          <a:lstStyle/>
          <a:p>
            <a:pPr marL="0" indent="0">
              <a:buNone/>
            </a:pPr>
            <a:r>
              <a:rPr lang="ru-RU" sz="2400" b="1" dirty="0" smtClean="0">
                <a:latin typeface="Candara" pitchFamily="34" charset="0"/>
              </a:rPr>
              <a:t>Кошки не согласятся что-то сделать, если применять к ним силу. Только лаской можно заставить их подчиниться.</a:t>
            </a:r>
          </a:p>
          <a:p>
            <a:pPr marL="0" indent="0">
              <a:buNone/>
            </a:pPr>
            <a:r>
              <a:rPr lang="ru-RU" sz="2400" b="1" dirty="0" smtClean="0">
                <a:latin typeface="Candara" pitchFamily="34" charset="0"/>
              </a:rPr>
              <a:t>Кошку лучше не гневить, иначе она может отомстить хозяину за обиду. Например, испортить мебель или разбить посуду.</a:t>
            </a:r>
            <a:endParaRPr lang="ru-RU" sz="2400" b="1" dirty="0">
              <a:latin typeface="Candara" pitchFamily="34" charset="0"/>
            </a:endParaRPr>
          </a:p>
        </p:txBody>
      </p:sp>
      <p:pic>
        <p:nvPicPr>
          <p:cNvPr id="39938" name="Picture 2" descr="https://proprikol.ru/wp-content/uploads/2020/07/prikolnye-kartinki-zlyh-kotov-13.jpg"/>
          <p:cNvPicPr>
            <a:picLocks noChangeAspect="1" noChangeArrowheads="1"/>
          </p:cNvPicPr>
          <p:nvPr/>
        </p:nvPicPr>
        <p:blipFill>
          <a:blip r:embed="rId3" cstate="print"/>
          <a:srcRect/>
          <a:stretch>
            <a:fillRect/>
          </a:stretch>
        </p:blipFill>
        <p:spPr bwMode="auto">
          <a:xfrm>
            <a:off x="5601072" y="1412776"/>
            <a:ext cx="3197155" cy="3996444"/>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4" name="Содержимое 2"/>
          <p:cNvSpPr txBox="1">
            <a:spLocks/>
          </p:cNvSpPr>
          <p:nvPr/>
        </p:nvSpPr>
        <p:spPr>
          <a:xfrm>
            <a:off x="704528" y="1844824"/>
            <a:ext cx="4104456" cy="3312368"/>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400" b="1" i="0" u="none" strike="noStrike" kern="1200" cap="none" spc="0" normalizeH="0" baseline="0" noProof="0" dirty="0" smtClean="0">
                <a:ln>
                  <a:noFill/>
                </a:ln>
                <a:solidFill>
                  <a:schemeClr val="tx1"/>
                </a:solidFill>
                <a:effectLst/>
                <a:uLnTx/>
                <a:uFillTx/>
                <a:latin typeface="Candara" pitchFamily="34" charset="0"/>
                <a:ea typeface="+mn-ea"/>
                <a:cs typeface="+mn-cs"/>
              </a:rPr>
              <a:t>Кошки очень любят</a:t>
            </a:r>
            <a:r>
              <a:rPr kumimoji="0" lang="ru-RU" sz="2400" b="1" i="0" u="none" strike="noStrike" kern="1200" cap="none" spc="0" normalizeH="0" noProof="0" dirty="0" smtClean="0">
                <a:ln>
                  <a:noFill/>
                </a:ln>
                <a:solidFill>
                  <a:schemeClr val="tx1"/>
                </a:solidFill>
                <a:effectLst/>
                <a:uLnTx/>
                <a:uFillTx/>
                <a:latin typeface="Candara" pitchFamily="34" charset="0"/>
                <a:ea typeface="+mn-ea"/>
                <a:cs typeface="+mn-cs"/>
              </a:rPr>
              <a:t> запах валерьянки</a:t>
            </a:r>
            <a:r>
              <a:rPr kumimoji="0" lang="ru-RU" sz="2400" b="1" i="0" u="none" strike="noStrike" kern="1200" cap="none" spc="0" normalizeH="0" baseline="0" noProof="0" dirty="0" smtClean="0">
                <a:ln>
                  <a:noFill/>
                </a:ln>
                <a:solidFill>
                  <a:schemeClr val="tx1"/>
                </a:solidFill>
                <a:effectLst/>
                <a:uLnTx/>
                <a:uFillTx/>
                <a:latin typeface="Candara" pitchFamily="34" charset="0"/>
                <a:ea typeface="+mn-ea"/>
                <a:cs typeface="+mn-cs"/>
              </a:rPr>
              <a:t>. В экстракте корня валерианы содержится актинидин, который</a:t>
            </a:r>
            <a:r>
              <a:rPr kumimoji="0" lang="ru-RU" sz="2400" b="1" i="0" u="none" strike="noStrike" kern="1200" cap="none" spc="0" normalizeH="0" noProof="0" dirty="0" smtClean="0">
                <a:ln>
                  <a:noFill/>
                </a:ln>
                <a:solidFill>
                  <a:schemeClr val="tx1"/>
                </a:solidFill>
                <a:effectLst/>
                <a:uLnTx/>
                <a:uFillTx/>
                <a:latin typeface="Candara" pitchFamily="34" charset="0"/>
                <a:ea typeface="+mn-ea"/>
                <a:cs typeface="+mn-cs"/>
              </a:rPr>
              <a:t> и является виновником необычного поведения домашних кошек и других кошачьих.</a:t>
            </a:r>
            <a:endParaRPr kumimoji="0" lang="ru-RU" sz="2400" b="1" i="0" u="none" strike="noStrike" kern="1200" cap="none" spc="0" normalizeH="0" baseline="0" noProof="0" dirty="0" smtClean="0">
              <a:ln>
                <a:noFill/>
              </a:ln>
              <a:solidFill>
                <a:schemeClr val="tx1"/>
              </a:solidFill>
              <a:effectLst/>
              <a:uLnTx/>
              <a:uFillTx/>
              <a:latin typeface="Candara" pitchFamily="34" charset="0"/>
              <a:ea typeface="+mn-ea"/>
              <a:cs typeface="+mn-cs"/>
            </a:endParaRPr>
          </a:p>
        </p:txBody>
      </p:sp>
      <p:pic>
        <p:nvPicPr>
          <p:cNvPr id="38914" name="Picture 2" descr="https://mnogo-krolikov.ru/wp-content/uploads/2019/03/word-image-48.jpeg"/>
          <p:cNvPicPr>
            <a:picLocks noChangeAspect="1" noChangeArrowheads="1"/>
          </p:cNvPicPr>
          <p:nvPr/>
        </p:nvPicPr>
        <p:blipFill>
          <a:blip r:embed="rId3" cstate="print"/>
          <a:srcRect/>
          <a:stretch>
            <a:fillRect/>
          </a:stretch>
        </p:blipFill>
        <p:spPr bwMode="auto">
          <a:xfrm>
            <a:off x="4736976" y="1571466"/>
            <a:ext cx="4741456" cy="3585726"/>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776536" y="2060848"/>
            <a:ext cx="4464496" cy="3456384"/>
          </a:xfrm>
        </p:spPr>
        <p:txBody>
          <a:bodyPr>
            <a:noAutofit/>
          </a:bodyPr>
          <a:lstStyle/>
          <a:p>
            <a:pPr marL="0" indent="0">
              <a:buNone/>
            </a:pPr>
            <a:r>
              <a:rPr lang="ru-RU" sz="2400" b="1" dirty="0" smtClean="0">
                <a:latin typeface="Candara" pitchFamily="34" charset="0"/>
              </a:rPr>
              <a:t>Кошки – большие чистюли, но часто вылизываются, даже если идеально чисты. Смысл этих действий заключается в избавлении от стрессов, которых за день накапливается достаточное количество. Так они успокаивают нервы.</a:t>
            </a:r>
            <a:endParaRPr lang="ru-RU" sz="2400" b="1" dirty="0">
              <a:latin typeface="Candara" pitchFamily="34" charset="0"/>
            </a:endParaRPr>
          </a:p>
        </p:txBody>
      </p:sp>
      <p:pic>
        <p:nvPicPr>
          <p:cNvPr id="37890" name="Picture 2" descr="https://avatars.mds.yandex.net/get-zen_doc/1904579/pub_5cd5b9b1a27d9900b324d8d6_5cd5eb177a7fdb034966e6c4/scale_1200"/>
          <p:cNvPicPr>
            <a:picLocks noChangeAspect="1" noChangeArrowheads="1"/>
          </p:cNvPicPr>
          <p:nvPr/>
        </p:nvPicPr>
        <p:blipFill>
          <a:blip r:embed="rId3" cstate="print"/>
          <a:srcRect/>
          <a:stretch>
            <a:fillRect/>
          </a:stretch>
        </p:blipFill>
        <p:spPr bwMode="auto">
          <a:xfrm>
            <a:off x="5313040" y="2132856"/>
            <a:ext cx="4320480" cy="2907683"/>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5122" name="AutoShape 2" descr="https://placepic.ru/wp-content/uploads/2019/08/1354503-polar-bear.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 name="Содержимое 2"/>
          <p:cNvSpPr txBox="1">
            <a:spLocks/>
          </p:cNvSpPr>
          <p:nvPr/>
        </p:nvSpPr>
        <p:spPr>
          <a:xfrm>
            <a:off x="1352600" y="1196752"/>
            <a:ext cx="7272808" cy="2736304"/>
          </a:xfrm>
          <a:prstGeom prst="rect">
            <a:avLst/>
          </a:prstGeom>
        </p:spPr>
        <p:txBody>
          <a:bodyPr vert="horz" lIns="91440" tIns="45720" rIns="91440" bIns="45720" rtlCol="0">
            <a:normAutofit/>
          </a:bodyPr>
          <a:lstStyle/>
          <a:p>
            <a:pPr>
              <a:spcBef>
                <a:spcPct val="20000"/>
              </a:spcBef>
            </a:pPr>
            <a:r>
              <a:rPr lang="ru-RU" sz="2400" b="1" dirty="0" smtClean="0">
                <a:latin typeface="Candara" pitchFamily="34" charset="0"/>
              </a:rPr>
              <a:t>В то время как в большинстве стран черные кошки считаются символом несчастья, в Великобритании и Австралии они, наоборот, рассматриваются как животные, приносящие удачу.</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ru-RU" sz="2400" b="1" dirty="0" smtClean="0">
              <a:effectLst>
                <a:glow rad="228600">
                  <a:srgbClr val="FFFFFF"/>
                </a:glow>
                <a:outerShdw blurRad="38100" dist="38100" dir="2700000" algn="tl">
                  <a:srgbClr val="000000">
                    <a:alpha val="43137"/>
                  </a:srgbClr>
                </a:outerShdw>
              </a:effectLst>
              <a:latin typeface="Candara" pitchFamily="34" charset="0"/>
            </a:endParaRPr>
          </a:p>
        </p:txBody>
      </p:sp>
      <p:pic>
        <p:nvPicPr>
          <p:cNvPr id="35842" name="Picture 2" descr="http://fonday.ru/images/tmp/16/4/original/16484VqTQkruIxLjywECZN.jpg"/>
          <p:cNvPicPr>
            <a:picLocks noChangeAspect="1" noChangeArrowheads="1"/>
          </p:cNvPicPr>
          <p:nvPr/>
        </p:nvPicPr>
        <p:blipFill>
          <a:blip r:embed="rId3" cstate="print"/>
          <a:srcRect/>
          <a:stretch>
            <a:fillRect/>
          </a:stretch>
        </p:blipFill>
        <p:spPr bwMode="auto">
          <a:xfrm>
            <a:off x="2144688" y="2852936"/>
            <a:ext cx="4795733" cy="2997333"/>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5122" name="AutoShape 2" descr="https://placepic.ru/wp-content/uploads/2019/08/1354503-polar-bear.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 name="Содержимое 2"/>
          <p:cNvSpPr txBox="1">
            <a:spLocks/>
          </p:cNvSpPr>
          <p:nvPr/>
        </p:nvSpPr>
        <p:spPr>
          <a:xfrm>
            <a:off x="5241032" y="2060848"/>
            <a:ext cx="4392488" cy="2808312"/>
          </a:xfrm>
          <a:prstGeom prst="rect">
            <a:avLst/>
          </a:prstGeom>
        </p:spPr>
        <p:txBody>
          <a:bodyPr vert="horz" lIns="91440" tIns="45720" rIns="91440" bIns="45720" rtlCol="0">
            <a:normAutofit/>
          </a:bodyPr>
          <a:lstStyle/>
          <a:p>
            <a:pPr>
              <a:spcBef>
                <a:spcPct val="20000"/>
              </a:spcBef>
            </a:pPr>
            <a:r>
              <a:rPr lang="ru-RU" sz="2400" b="1" dirty="0" smtClean="0">
                <a:latin typeface="Candara" pitchFamily="34" charset="0"/>
              </a:rPr>
              <a:t>Кошки иногда долго принюхиваются к еде. Таким образом они пытаются узнать температуру пищи. Термометром им служат нос    и усы с чувствительными рецепторами.</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ru-RU" sz="2400" b="1" dirty="0" smtClean="0">
              <a:effectLst>
                <a:glow rad="228600">
                  <a:srgbClr val="FFFFFF"/>
                </a:glow>
                <a:outerShdw blurRad="38100" dist="38100" dir="2700000" algn="tl">
                  <a:srgbClr val="000000">
                    <a:alpha val="43137"/>
                  </a:srgbClr>
                </a:outerShdw>
              </a:effectLst>
              <a:latin typeface="Candara" pitchFamily="34" charset="0"/>
            </a:endParaRPr>
          </a:p>
        </p:txBody>
      </p:sp>
      <p:pic>
        <p:nvPicPr>
          <p:cNvPr id="34818" name="Picture 2" descr="https://pbs.twimg.com/media/CMCxdb5WsAAHobJ.jpg"/>
          <p:cNvPicPr>
            <a:picLocks noChangeAspect="1" noChangeArrowheads="1"/>
          </p:cNvPicPr>
          <p:nvPr/>
        </p:nvPicPr>
        <p:blipFill>
          <a:blip r:embed="rId3" cstate="print"/>
          <a:srcRect/>
          <a:stretch>
            <a:fillRect/>
          </a:stretch>
        </p:blipFill>
        <p:spPr bwMode="auto">
          <a:xfrm>
            <a:off x="360040" y="1916832"/>
            <a:ext cx="4664968" cy="3109979"/>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560512" y="2276872"/>
            <a:ext cx="5040560" cy="2664296"/>
          </a:xfrm>
        </p:spPr>
        <p:txBody>
          <a:bodyPr>
            <a:normAutofit/>
          </a:bodyPr>
          <a:lstStyle/>
          <a:p>
            <a:pPr marL="0" indent="0">
              <a:buNone/>
            </a:pPr>
            <a:r>
              <a:rPr lang="ru-RU" sz="2400" b="1" dirty="0" smtClean="0">
                <a:latin typeface="Candara" pitchFamily="34" charset="0"/>
              </a:rPr>
              <a:t>Кошки очень чувствительны к вибрациям. Могут почувствовать землетрясение за 10 или 15 минут до его начала.</a:t>
            </a:r>
          </a:p>
          <a:p>
            <a:pPr marL="0" indent="0">
              <a:buNone/>
            </a:pPr>
            <a:r>
              <a:rPr lang="ru-RU" sz="2400" b="1" dirty="0" smtClean="0">
                <a:latin typeface="Candara" pitchFamily="34" charset="0"/>
              </a:rPr>
              <a:t>У кошек слух лучше, чем у собаки или человека.</a:t>
            </a:r>
          </a:p>
        </p:txBody>
      </p:sp>
      <p:sp>
        <p:nvSpPr>
          <p:cNvPr id="4098" name="AutoShape 2" descr="https://www.nastol.com.ua/download.php?img=202010/1920x1200/nastol.com.ua-43367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3794" name="Picture 2" descr="https://i01.fotocdn.net/s109/e3f464bf90bc4093/public_pin_m/2428066907.jpg"/>
          <p:cNvPicPr>
            <a:picLocks noChangeAspect="1" noChangeArrowheads="1"/>
          </p:cNvPicPr>
          <p:nvPr/>
        </p:nvPicPr>
        <p:blipFill>
          <a:blip r:embed="rId3" cstate="print"/>
          <a:srcRect/>
          <a:stretch>
            <a:fillRect/>
          </a:stretch>
        </p:blipFill>
        <p:spPr bwMode="auto">
          <a:xfrm>
            <a:off x="5447318" y="1700808"/>
            <a:ext cx="3954626" cy="3704167"/>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1064568" y="1124744"/>
            <a:ext cx="7776864" cy="3744416"/>
          </a:xfrm>
        </p:spPr>
        <p:txBody>
          <a:bodyPr>
            <a:noAutofit/>
          </a:bodyPr>
          <a:lstStyle/>
          <a:p>
            <a:pPr marL="0" indent="0">
              <a:buNone/>
            </a:pPr>
            <a:r>
              <a:rPr lang="ru-RU" sz="2400" b="1" dirty="0" smtClean="0">
                <a:latin typeface="Candara" pitchFamily="34" charset="0"/>
              </a:rPr>
              <a:t>Кошки обладают превосходным слухом. С помощью слуха каждая кошка может отсеивать не нужные ей повседневные шумы, а из всех разнообразных звуков выделять только главные. Это могут быть, к примеру, очень тихий шорох мыши или приближение хозяина.</a:t>
            </a:r>
            <a:endParaRPr lang="ru-RU" sz="2400" b="1" dirty="0">
              <a:latin typeface="Candara" pitchFamily="34" charset="0"/>
            </a:endParaRPr>
          </a:p>
        </p:txBody>
      </p:sp>
      <p:pic>
        <p:nvPicPr>
          <p:cNvPr id="41986" name="Picture 2" descr="https://www.polsov.com/upload/006/u642/054/ba0c0e75.jpg"/>
          <p:cNvPicPr>
            <a:picLocks noChangeAspect="1" noChangeArrowheads="1"/>
          </p:cNvPicPr>
          <p:nvPr/>
        </p:nvPicPr>
        <p:blipFill>
          <a:blip r:embed="rId3" cstate="print"/>
          <a:srcRect t="9091" b="9091"/>
          <a:stretch>
            <a:fillRect/>
          </a:stretch>
        </p:blipFill>
        <p:spPr bwMode="auto">
          <a:xfrm>
            <a:off x="2144688" y="3173699"/>
            <a:ext cx="4824536" cy="263156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5122" name="AutoShape 2" descr="https://placepic.ru/wp-content/uploads/2019/08/1354503-polar-bear.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 name="Содержимое 2"/>
          <p:cNvSpPr txBox="1">
            <a:spLocks/>
          </p:cNvSpPr>
          <p:nvPr/>
        </p:nvSpPr>
        <p:spPr>
          <a:xfrm>
            <a:off x="1640632" y="1124744"/>
            <a:ext cx="6480720" cy="1584176"/>
          </a:xfrm>
          <a:prstGeom prst="rect">
            <a:avLst/>
          </a:prstGeom>
        </p:spPr>
        <p:txBody>
          <a:bodyPr vert="horz" lIns="91440" tIns="45720" rIns="91440" bIns="45720" rtlCol="0">
            <a:normAutofit/>
          </a:bodyPr>
          <a:lstStyle/>
          <a:p>
            <a:pPr>
              <a:spcBef>
                <a:spcPct val="20000"/>
              </a:spcBef>
            </a:pPr>
            <a:r>
              <a:rPr lang="ru-RU" sz="2400" b="1" dirty="0" smtClean="0">
                <a:latin typeface="Candara" pitchFamily="34" charset="0"/>
              </a:rPr>
              <a:t>Благодаря особому строению ушей, каждое из которых состоит из 32 мускулов, могут поворачивать свои уши на 180 градусов.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ru-RU" sz="2400" b="1" dirty="0" smtClean="0">
              <a:effectLst>
                <a:glow rad="228600">
                  <a:srgbClr val="FFFFFF"/>
                </a:glow>
                <a:outerShdw blurRad="38100" dist="38100" dir="2700000" algn="tl">
                  <a:srgbClr val="000000">
                    <a:alpha val="43137"/>
                  </a:srgbClr>
                </a:outerShdw>
              </a:effectLst>
              <a:latin typeface="Candara" pitchFamily="34" charset="0"/>
            </a:endParaRPr>
          </a:p>
        </p:txBody>
      </p:sp>
      <p:pic>
        <p:nvPicPr>
          <p:cNvPr id="36866" name="Picture 2" descr="https://img2.badfon.ru/original/1920x1200/c/f5/kot-ushi-usy-vzglyad-fon-1230.jpg"/>
          <p:cNvPicPr>
            <a:picLocks noChangeAspect="1" noChangeArrowheads="1"/>
          </p:cNvPicPr>
          <p:nvPr/>
        </p:nvPicPr>
        <p:blipFill>
          <a:blip r:embed="rId3" cstate="print"/>
          <a:srcRect/>
          <a:stretch>
            <a:fillRect/>
          </a:stretch>
        </p:blipFill>
        <p:spPr bwMode="auto">
          <a:xfrm>
            <a:off x="2000672" y="2420888"/>
            <a:ext cx="5112568" cy="319535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pic>
        <p:nvPicPr>
          <p:cNvPr id="32774" name="Picture 6" descr="https://ak.picdn.net/shutterstock/videos/4094062/thumb/6.jpg"/>
          <p:cNvPicPr>
            <a:picLocks noChangeAspect="1" noChangeArrowheads="1"/>
          </p:cNvPicPr>
          <p:nvPr/>
        </p:nvPicPr>
        <p:blipFill>
          <a:blip r:embed="rId3" cstate="print">
            <a:clrChange>
              <a:clrFrom>
                <a:srgbClr val="FFFFFF"/>
              </a:clrFrom>
              <a:clrTo>
                <a:srgbClr val="FFFFFF">
                  <a:alpha val="0"/>
                </a:srgbClr>
              </a:clrTo>
            </a:clrChange>
          </a:blip>
          <a:srcRect l="4437" t="29925" r="49423"/>
          <a:stretch>
            <a:fillRect/>
          </a:stretch>
        </p:blipFill>
        <p:spPr bwMode="auto">
          <a:xfrm>
            <a:off x="2792760" y="2627277"/>
            <a:ext cx="4176464" cy="3573523"/>
          </a:xfrm>
          <a:prstGeom prst="rect">
            <a:avLst/>
          </a:prstGeom>
          <a:noFill/>
        </p:spPr>
      </p:pic>
      <p:sp>
        <p:nvSpPr>
          <p:cNvPr id="3" name="Содержимое 2"/>
          <p:cNvSpPr>
            <a:spLocks noGrp="1"/>
          </p:cNvSpPr>
          <p:nvPr>
            <p:ph idx="1"/>
          </p:nvPr>
        </p:nvSpPr>
        <p:spPr>
          <a:xfrm>
            <a:off x="1208584" y="1196752"/>
            <a:ext cx="7632848" cy="3273228"/>
          </a:xfrm>
        </p:spPr>
        <p:txBody>
          <a:bodyPr>
            <a:noAutofit/>
          </a:bodyPr>
          <a:lstStyle/>
          <a:p>
            <a:pPr marL="0" indent="0">
              <a:buNone/>
            </a:pPr>
            <a:r>
              <a:rPr lang="ru-RU" sz="2400" b="1" dirty="0" smtClean="0">
                <a:latin typeface="Candara" pitchFamily="34" charset="0"/>
              </a:rPr>
              <a:t>Кошки способны найти путь домой, даже находясь за тысячу километров. Ученые не до конца изучили эту кошачью особенность. Согласно одной версии, кошки определяют место своего нахождения по углу солнечного света. Сторонники другой теории полагают, что в мозге животного есть намагниченные клетки, которые работают, как компас.</a:t>
            </a:r>
            <a:endParaRPr lang="ru-RU" sz="2400" b="1" dirty="0">
              <a:latin typeface="Candar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632520" y="2276872"/>
            <a:ext cx="4608512" cy="1944216"/>
          </a:xfrm>
        </p:spPr>
        <p:txBody>
          <a:bodyPr>
            <a:normAutofit/>
          </a:bodyPr>
          <a:lstStyle/>
          <a:p>
            <a:pPr marL="0" indent="0">
              <a:buNone/>
            </a:pPr>
            <a:r>
              <a:rPr lang="ru-RU" sz="2400" b="1" dirty="0" smtClean="0">
                <a:latin typeface="Candara" pitchFamily="34" charset="0"/>
              </a:rPr>
              <a:t>Кошка в случае опасности способна бежать со скоростью 48 км/ч, но недолго.</a:t>
            </a:r>
          </a:p>
        </p:txBody>
      </p:sp>
      <p:sp>
        <p:nvSpPr>
          <p:cNvPr id="5" name="Прямоугольник 4"/>
          <p:cNvSpPr/>
          <p:nvPr/>
        </p:nvSpPr>
        <p:spPr>
          <a:xfrm>
            <a:off x="5601072" y="3429000"/>
            <a:ext cx="11521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746" name="Picture 2" descr="https://image.freepik.com/free-vector/running-blue-tabby-cat_11460-1835.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736976" y="1484784"/>
            <a:ext cx="4224628" cy="395468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5097016" y="2060848"/>
            <a:ext cx="4736976" cy="3240360"/>
          </a:xfrm>
        </p:spPr>
        <p:txBody>
          <a:bodyPr>
            <a:normAutofit/>
          </a:bodyPr>
          <a:lstStyle/>
          <a:p>
            <a:pPr marL="0" indent="0">
              <a:buNone/>
            </a:pPr>
            <a:r>
              <a:rPr lang="ru-RU" sz="2400" b="1" dirty="0" smtClean="0">
                <a:latin typeface="Candara" pitchFamily="34" charset="0"/>
              </a:rPr>
              <a:t>У кошек нет «нормальных» ключиц. Благодаря этой анатомической способности они легко протискивают свое тело через небольшие отверстия, главное, чтобы туда могла пролезть их голова.</a:t>
            </a:r>
          </a:p>
        </p:txBody>
      </p:sp>
      <p:pic>
        <p:nvPicPr>
          <p:cNvPr id="30722" name="Picture 2" descr="https://i.pinimg.com/originals/83/04/c1/8304c18a3d1c86c7dc3673cb8da2658b.jpg"/>
          <p:cNvPicPr>
            <a:picLocks noChangeAspect="1" noChangeArrowheads="1"/>
          </p:cNvPicPr>
          <p:nvPr/>
        </p:nvPicPr>
        <p:blipFill>
          <a:blip r:embed="rId3" cstate="print"/>
          <a:srcRect l="4348" r="2899"/>
          <a:stretch>
            <a:fillRect/>
          </a:stretch>
        </p:blipFill>
        <p:spPr bwMode="auto">
          <a:xfrm>
            <a:off x="272480" y="1772816"/>
            <a:ext cx="4608512" cy="3314956"/>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pic>
        <p:nvPicPr>
          <p:cNvPr id="29698" name="Picture 2" descr="https://telegra.ph/file/4bb1e6a6176715b0f0cd2.png"/>
          <p:cNvPicPr>
            <a:picLocks noChangeAspect="1" noChangeArrowheads="1"/>
          </p:cNvPicPr>
          <p:nvPr/>
        </p:nvPicPr>
        <p:blipFill>
          <a:blip r:embed="rId3" cstate="print"/>
          <a:srcRect l="2751" r="6972"/>
          <a:stretch>
            <a:fillRect/>
          </a:stretch>
        </p:blipFill>
        <p:spPr bwMode="auto">
          <a:xfrm>
            <a:off x="4520952" y="1872208"/>
            <a:ext cx="5057012" cy="3501008"/>
          </a:xfrm>
          <a:prstGeom prst="rect">
            <a:avLst/>
          </a:prstGeom>
          <a:ln>
            <a:noFill/>
          </a:ln>
          <a:effectLst>
            <a:outerShdw blurRad="190500" algn="tl" rotWithShape="0">
              <a:srgbClr val="000000">
                <a:alpha val="70000"/>
              </a:srgbClr>
            </a:outerShdw>
          </a:effectLst>
        </p:spPr>
      </p:pic>
      <p:sp>
        <p:nvSpPr>
          <p:cNvPr id="3" name="Содержимое 2"/>
          <p:cNvSpPr>
            <a:spLocks noGrp="1"/>
          </p:cNvSpPr>
          <p:nvPr>
            <p:ph idx="1"/>
          </p:nvPr>
        </p:nvSpPr>
        <p:spPr>
          <a:xfrm>
            <a:off x="560512" y="2276872"/>
            <a:ext cx="4104456" cy="2664297"/>
          </a:xfrm>
        </p:spPr>
        <p:txBody>
          <a:bodyPr>
            <a:normAutofit/>
          </a:bodyPr>
          <a:lstStyle/>
          <a:p>
            <a:pPr marL="0" indent="0">
              <a:buNone/>
            </a:pPr>
            <a:r>
              <a:rPr lang="ru-RU" sz="2400" b="1" dirty="0" smtClean="0">
                <a:latin typeface="Candara" pitchFamily="34" charset="0"/>
              </a:rPr>
              <a:t>У кошек на передних лапах по пять «пальцев», а на задних – всего по четыре.</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5" name="Прямоугольник 4"/>
          <p:cNvSpPr/>
          <p:nvPr/>
        </p:nvSpPr>
        <p:spPr>
          <a:xfrm>
            <a:off x="5169024" y="2420888"/>
            <a:ext cx="4608512" cy="2308324"/>
          </a:xfrm>
          <a:prstGeom prst="rect">
            <a:avLst/>
          </a:prstGeom>
        </p:spPr>
        <p:txBody>
          <a:bodyPr wrap="square">
            <a:spAutoFit/>
          </a:bodyPr>
          <a:lstStyle/>
          <a:p>
            <a:r>
              <a:rPr lang="ru-RU" sz="2400" b="1" dirty="0" smtClean="0">
                <a:latin typeface="Candara" pitchFamily="34" charset="0"/>
              </a:rPr>
              <a:t>Если кошка впервые попадет в воду, она сразу сможет хорошо плыть, потому что положение и движения ее тела при плавании будут такими же, как и при ходьбе.</a:t>
            </a:r>
          </a:p>
        </p:txBody>
      </p:sp>
      <p:pic>
        <p:nvPicPr>
          <p:cNvPr id="28674" name="Picture 2" descr="https://maviedechat.net/wp-content/uploads/2019/09/iStock-996261310.jpg"/>
          <p:cNvPicPr>
            <a:picLocks noChangeAspect="1" noChangeArrowheads="1"/>
          </p:cNvPicPr>
          <p:nvPr/>
        </p:nvPicPr>
        <p:blipFill>
          <a:blip r:embed="rId3" cstate="print"/>
          <a:srcRect/>
          <a:stretch>
            <a:fillRect/>
          </a:stretch>
        </p:blipFill>
        <p:spPr bwMode="auto">
          <a:xfrm>
            <a:off x="272480" y="1988840"/>
            <a:ext cx="4752528" cy="3168352"/>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560512" y="2420888"/>
            <a:ext cx="5184576" cy="2232248"/>
          </a:xfrm>
        </p:spPr>
        <p:txBody>
          <a:bodyPr>
            <a:normAutofit/>
          </a:bodyPr>
          <a:lstStyle/>
          <a:p>
            <a:pPr marL="0" indent="0">
              <a:buNone/>
            </a:pPr>
            <a:r>
              <a:rPr lang="ru-RU" sz="2400" b="1" dirty="0" smtClean="0">
                <a:latin typeface="Candara" pitchFamily="34" charset="0"/>
              </a:rPr>
              <a:t>Кошка трется о ногу человека для того, чтобы пометить его в качестве своей территории запахом желёз, которые расположены вокруг морды, лап и хвоста.</a:t>
            </a:r>
            <a:endParaRPr lang="ru-RU" sz="2400" b="1" dirty="0">
              <a:latin typeface="Candara" pitchFamily="34" charset="0"/>
            </a:endParaRPr>
          </a:p>
        </p:txBody>
      </p:sp>
      <p:pic>
        <p:nvPicPr>
          <p:cNvPr id="26626" name="Picture 2" descr="http://i.mycdn.me/i?r=AzEPZsRbOZEKgBhR0XGMT1RkgzCwt2y_glFe3pBs5TNKbKaKTM5SRkZCeTgDn6uOyic"/>
          <p:cNvPicPr>
            <a:picLocks noChangeAspect="1" noChangeArrowheads="1"/>
          </p:cNvPicPr>
          <p:nvPr/>
        </p:nvPicPr>
        <p:blipFill>
          <a:blip r:embed="rId3" cstate="print"/>
          <a:srcRect r="22619"/>
          <a:stretch>
            <a:fillRect/>
          </a:stretch>
        </p:blipFill>
        <p:spPr bwMode="auto">
          <a:xfrm>
            <a:off x="5673080" y="1484784"/>
            <a:ext cx="3844999" cy="3726691"/>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pic>
        <p:nvPicPr>
          <p:cNvPr id="24578" name="Picture 2" descr="https://avatars.mds.yandex.net/get-zen_doc/1535103/pub_5cc93e68e22eaf00b32715c7_5cc942517dea6f00b30d8b78/scale_1200"/>
          <p:cNvPicPr>
            <a:picLocks noChangeAspect="1" noChangeArrowheads="1"/>
          </p:cNvPicPr>
          <p:nvPr/>
        </p:nvPicPr>
        <p:blipFill>
          <a:blip r:embed="rId3" cstate="print"/>
          <a:srcRect/>
          <a:stretch>
            <a:fillRect/>
          </a:stretch>
        </p:blipFill>
        <p:spPr bwMode="auto">
          <a:xfrm>
            <a:off x="6359786" y="1700808"/>
            <a:ext cx="3057709" cy="3683364"/>
          </a:xfrm>
          <a:prstGeom prst="rect">
            <a:avLst/>
          </a:prstGeom>
          <a:ln>
            <a:noFill/>
          </a:ln>
          <a:effectLst>
            <a:outerShdw blurRad="190500" algn="tl" rotWithShape="0">
              <a:srgbClr val="000000">
                <a:alpha val="70000"/>
              </a:srgbClr>
            </a:outerShdw>
          </a:effectLst>
        </p:spPr>
      </p:pic>
      <p:sp>
        <p:nvSpPr>
          <p:cNvPr id="3" name="Содержимое 2"/>
          <p:cNvSpPr>
            <a:spLocks noGrp="1"/>
          </p:cNvSpPr>
          <p:nvPr>
            <p:ph idx="1"/>
          </p:nvPr>
        </p:nvSpPr>
        <p:spPr>
          <a:xfrm>
            <a:off x="560512" y="1844824"/>
            <a:ext cx="5904656" cy="3528392"/>
          </a:xfrm>
        </p:spPr>
        <p:txBody>
          <a:bodyPr>
            <a:noAutofit/>
          </a:bodyPr>
          <a:lstStyle/>
          <a:p>
            <a:pPr marL="0" indent="0">
              <a:buNone/>
            </a:pPr>
            <a:r>
              <a:rPr lang="ru-RU" sz="2400" b="1" dirty="0" smtClean="0">
                <a:latin typeface="Candara" pitchFamily="34" charset="0"/>
              </a:rPr>
              <a:t>Значительную часть информации об окружающем мире кошки получают при помощи усов. С каждой стороны их насчитывается около двенадцати. У основания каждого усика собрано большое количество нервных окончаний. Поэтому, если кошке обрезать усы, она не сможет охотиться и будет себя чувствовать очень неуверенно.</a:t>
            </a:r>
            <a:endParaRPr lang="ru-RU" sz="2400" b="1" dirty="0">
              <a:latin typeface="Candar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920552" y="1340768"/>
            <a:ext cx="8064896" cy="1584176"/>
          </a:xfrm>
        </p:spPr>
        <p:txBody>
          <a:bodyPr>
            <a:normAutofit/>
          </a:bodyPr>
          <a:lstStyle/>
          <a:p>
            <a:pPr marL="0" indent="0">
              <a:buNone/>
            </a:pPr>
            <a:r>
              <a:rPr lang="ru-RU" sz="2400" b="1" dirty="0" smtClean="0">
                <a:latin typeface="Candara" pitchFamily="34" charset="0"/>
              </a:rPr>
              <a:t>Если в доме живут несколько кошек, их необходимо кормить из разных мисок. Дело в том, что эти животные – хищники и конкуренты от природы.</a:t>
            </a:r>
            <a:endParaRPr lang="ru-RU" sz="2400" b="1" dirty="0">
              <a:latin typeface="Candara" pitchFamily="34" charset="0"/>
            </a:endParaRPr>
          </a:p>
        </p:txBody>
      </p:sp>
      <p:pic>
        <p:nvPicPr>
          <p:cNvPr id="22530" name="Picture 2" descr="https://dk-sobolevo.ru/wp-content/uploads/kak-pravilno-kormit-koshku-47.jpg"/>
          <p:cNvPicPr>
            <a:picLocks noChangeAspect="1" noChangeArrowheads="1"/>
          </p:cNvPicPr>
          <p:nvPr/>
        </p:nvPicPr>
        <p:blipFill>
          <a:blip r:embed="rId3" cstate="print"/>
          <a:srcRect b="11342"/>
          <a:stretch>
            <a:fillRect/>
          </a:stretch>
        </p:blipFill>
        <p:spPr bwMode="auto">
          <a:xfrm>
            <a:off x="2000672" y="2708920"/>
            <a:ext cx="5113061" cy="3024336"/>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5241032" y="2348880"/>
            <a:ext cx="4032448" cy="2880320"/>
          </a:xfrm>
        </p:spPr>
        <p:txBody>
          <a:bodyPr>
            <a:normAutofit/>
          </a:bodyPr>
          <a:lstStyle/>
          <a:p>
            <a:pPr marL="0" indent="0">
              <a:buNone/>
            </a:pPr>
            <a:r>
              <a:rPr lang="ru-RU" sz="2400" b="1" dirty="0" smtClean="0">
                <a:latin typeface="Candara" pitchFamily="34" charset="0"/>
              </a:rPr>
              <a:t>Нередко кошка сильно трет уши перед дождем. В это время в атмосфере происходит изменение давления, раздражающее внутреннее ухо животного.</a:t>
            </a:r>
            <a:endParaRPr lang="ru-RU" sz="2400" b="1" dirty="0">
              <a:latin typeface="Candara" pitchFamily="34" charset="0"/>
            </a:endParaRPr>
          </a:p>
        </p:txBody>
      </p:sp>
      <p:sp>
        <p:nvSpPr>
          <p:cNvPr id="21506" name="AutoShape 2" descr="http://coollady.ru/pic/0003/074/2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1508" name="Picture 4" descr="https://i2.wp.com/prohvost.club/wp-content/uploads/2018/03/koshka-umyvaetsya.jpg"/>
          <p:cNvPicPr>
            <a:picLocks noChangeAspect="1" noChangeArrowheads="1"/>
          </p:cNvPicPr>
          <p:nvPr/>
        </p:nvPicPr>
        <p:blipFill>
          <a:blip r:embed="rId3" cstate="print"/>
          <a:srcRect/>
          <a:stretch>
            <a:fillRect/>
          </a:stretch>
        </p:blipFill>
        <p:spPr bwMode="auto">
          <a:xfrm>
            <a:off x="560512" y="1412776"/>
            <a:ext cx="4608512" cy="402144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ТЕХПРОМ\Pictures\кошки.jpg"/>
          <p:cNvPicPr>
            <a:picLocks noChangeAspect="1" noChangeArrowheads="1"/>
          </p:cNvPicPr>
          <p:nvPr/>
        </p:nvPicPr>
        <p:blipFill>
          <a:blip r:embed="rId2" cstate="print">
            <a:clrChange>
              <a:clrFrom>
                <a:srgbClr val="FFFFFF"/>
              </a:clrFrom>
              <a:clrTo>
                <a:srgbClr val="FFFFFF">
                  <a:alpha val="0"/>
                </a:srgbClr>
              </a:clrTo>
            </a:clrChange>
          </a:blip>
          <a:srcRect t="-482"/>
          <a:stretch>
            <a:fillRect/>
          </a:stretch>
        </p:blipFill>
        <p:spPr bwMode="auto">
          <a:xfrm>
            <a:off x="122850" y="0"/>
            <a:ext cx="9654686" cy="6858000"/>
          </a:xfrm>
          <a:prstGeom prst="rect">
            <a:avLst/>
          </a:prstGeom>
          <a:noFill/>
        </p:spPr>
      </p:pic>
      <p:sp>
        <p:nvSpPr>
          <p:cNvPr id="3" name="Содержимое 2"/>
          <p:cNvSpPr>
            <a:spLocks noGrp="1"/>
          </p:cNvSpPr>
          <p:nvPr>
            <p:ph idx="1"/>
          </p:nvPr>
        </p:nvSpPr>
        <p:spPr>
          <a:xfrm>
            <a:off x="1049016" y="1268760"/>
            <a:ext cx="8368480" cy="2160240"/>
          </a:xfrm>
        </p:spPr>
        <p:txBody>
          <a:bodyPr>
            <a:normAutofit/>
          </a:bodyPr>
          <a:lstStyle/>
          <a:p>
            <a:pPr marL="0" indent="0">
              <a:buNone/>
            </a:pPr>
            <a:r>
              <a:rPr lang="ru-RU" sz="2400" b="1" dirty="0" smtClean="0">
                <a:latin typeface="Candara" pitchFamily="34" charset="0"/>
              </a:rPr>
              <a:t>Кошка может прыгать в 5 раз выше своего роста.</a:t>
            </a:r>
          </a:p>
          <a:p>
            <a:pPr marL="0" indent="0">
              <a:buNone/>
            </a:pPr>
            <a:r>
              <a:rPr lang="ru-RU" sz="2400" b="1" dirty="0" smtClean="0">
                <a:latin typeface="Candara" pitchFamily="34" charset="0"/>
              </a:rPr>
              <a:t>Кошка – это талантливейший акробат. Ее передние лапы устроены так, что они могут вращаться практически в любом направлении, а обе половины гибкого тела могут двигаться в противоположных направлениях.</a:t>
            </a:r>
            <a:endParaRPr lang="ru-RU" sz="2400" b="1" dirty="0">
              <a:latin typeface="Candara" pitchFamily="34" charset="0"/>
            </a:endParaRPr>
          </a:p>
        </p:txBody>
      </p:sp>
      <p:pic>
        <p:nvPicPr>
          <p:cNvPr id="20490" name="Picture 10" descr="https://www.warrenphotographic.co.uk/photography/bigs/19156-Silver-tabby-kitten-4-months-old-leaping-white-background.jpg"/>
          <p:cNvPicPr>
            <a:picLocks noChangeAspect="1" noChangeArrowheads="1"/>
          </p:cNvPicPr>
          <p:nvPr/>
        </p:nvPicPr>
        <p:blipFill>
          <a:blip r:embed="rId3" cstate="print">
            <a:clrChange>
              <a:clrFrom>
                <a:srgbClr val="FFFFFF"/>
              </a:clrFrom>
              <a:clrTo>
                <a:srgbClr val="FFFFFF">
                  <a:alpha val="0"/>
                </a:srgbClr>
              </a:clrTo>
            </a:clrChange>
          </a:blip>
          <a:srcRect t="9575" b="12762"/>
          <a:stretch>
            <a:fillRect/>
          </a:stretch>
        </p:blipFill>
        <p:spPr bwMode="auto">
          <a:xfrm>
            <a:off x="2288704" y="3140968"/>
            <a:ext cx="5451823" cy="302163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cstate="print">
            <a:extLst>
              <a:ext uri="{BEBA8EAE-BF5A-486C-A8C5-ECC9F3942E4B}">
                <a14:imgProps xmlns:a14="http://schemas.microsoft.com/office/drawing/2010/main" xmlns="">
                  <a14:imgLayer r:embed="rId4">
                    <a14:imgEffect>
                      <a14:brightnessContrast bright="20000" contrast="20000"/>
                    </a14:imgEffect>
                  </a14:imgLayer>
                </a14:imgProps>
              </a:ext>
              <a:ext uri="{28A0092B-C50C-407E-A947-70E740481C1C}">
                <a14:useLocalDpi xmlns:a14="http://schemas.microsoft.com/office/drawing/2010/main" xmlns="" val="0"/>
              </a:ext>
            </a:extLst>
          </a:blip>
          <a:srcRect l="827" r="18585"/>
          <a:stretch/>
        </p:blipFill>
        <p:spPr bwMode="auto">
          <a:xfrm>
            <a:off x="4448944" y="1052736"/>
            <a:ext cx="5284800" cy="43719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Заголовок 1"/>
          <p:cNvSpPr txBox="1">
            <a:spLocks/>
          </p:cNvSpPr>
          <p:nvPr/>
        </p:nvSpPr>
        <p:spPr>
          <a:xfrm>
            <a:off x="4880992" y="4725144"/>
            <a:ext cx="2520280"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Йошкин кот</a:t>
            </a:r>
            <a:endParaRPr lang="ru-RU" sz="2800" b="1" dirty="0">
              <a:latin typeface="Candara" pitchFamily="34" charset="0"/>
            </a:endParaRPr>
          </a:p>
        </p:txBody>
      </p:sp>
      <p:sp>
        <p:nvSpPr>
          <p:cNvPr id="4" name="Объект 2"/>
          <p:cNvSpPr txBox="1">
            <a:spLocks/>
          </p:cNvSpPr>
          <p:nvPr/>
        </p:nvSpPr>
        <p:spPr>
          <a:xfrm>
            <a:off x="4880992" y="5661248"/>
            <a:ext cx="4536504" cy="936104"/>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Font typeface="Arial" pitchFamily="34" charset="0"/>
              <a:buNone/>
            </a:pPr>
            <a:r>
              <a:rPr lang="ru-RU" sz="1600" dirty="0" smtClean="0">
                <a:latin typeface="Candara" pitchFamily="34" charset="0"/>
              </a:rPr>
              <a:t>- Открыт в </a:t>
            </a:r>
            <a:r>
              <a:rPr lang="ru-RU" sz="1600" b="1" dirty="0" smtClean="0">
                <a:latin typeface="Candara" pitchFamily="34" charset="0"/>
              </a:rPr>
              <a:t>2011</a:t>
            </a:r>
            <a:r>
              <a:rPr lang="ru-RU" sz="1600" dirty="0" smtClean="0">
                <a:latin typeface="Candara" pitchFamily="34" charset="0"/>
              </a:rPr>
              <a:t> году.</a:t>
            </a:r>
          </a:p>
          <a:p>
            <a:pPr marL="0" indent="0" algn="ctr">
              <a:buNone/>
            </a:pPr>
            <a:r>
              <a:rPr lang="ru-RU" sz="1600" dirty="0" smtClean="0">
                <a:latin typeface="Candara" pitchFamily="34" charset="0"/>
              </a:rPr>
              <a:t>- Расположен на </a:t>
            </a:r>
            <a:r>
              <a:rPr lang="ru-RU" sz="1600" dirty="0">
                <a:latin typeface="Candara" pitchFamily="34" charset="0"/>
              </a:rPr>
              <a:t>Ленинском </a:t>
            </a:r>
            <a:r>
              <a:rPr lang="ru-RU" sz="1600" dirty="0" smtClean="0">
                <a:latin typeface="Candara" pitchFamily="34" charset="0"/>
              </a:rPr>
              <a:t>проспекте.</a:t>
            </a:r>
          </a:p>
          <a:p>
            <a:pPr marL="0" indent="0" algn="ctr">
              <a:buNone/>
            </a:pPr>
            <a:r>
              <a:rPr lang="ru-RU" sz="1600" dirty="0" smtClean="0">
                <a:latin typeface="Candara" pitchFamily="34" charset="0"/>
              </a:rPr>
              <a:t>- Авторы – </a:t>
            </a:r>
            <a:r>
              <a:rPr lang="ru-RU" sz="1600" b="1" dirty="0" smtClean="0">
                <a:latin typeface="Candara" pitchFamily="34" charset="0"/>
              </a:rPr>
              <a:t>С. </a:t>
            </a:r>
            <a:r>
              <a:rPr lang="ru-RU" sz="1600" b="1" dirty="0" err="1">
                <a:latin typeface="Candara" pitchFamily="34" charset="0"/>
              </a:rPr>
              <a:t>Яндубаев</a:t>
            </a:r>
            <a:r>
              <a:rPr lang="ru-RU" sz="1600" b="1" dirty="0">
                <a:latin typeface="Candara" pitchFamily="34" charset="0"/>
              </a:rPr>
              <a:t>, </a:t>
            </a:r>
            <a:r>
              <a:rPr lang="ru-RU" sz="1600" b="1" dirty="0" smtClean="0">
                <a:latin typeface="Candara" pitchFamily="34" charset="0"/>
              </a:rPr>
              <a:t>А. </a:t>
            </a:r>
            <a:r>
              <a:rPr lang="ru-RU" sz="1600" b="1" dirty="0" err="1">
                <a:latin typeface="Candara" pitchFamily="34" charset="0"/>
              </a:rPr>
              <a:t>Ширнин</a:t>
            </a:r>
            <a:r>
              <a:rPr lang="ru-RU" sz="1600" b="1" dirty="0">
                <a:latin typeface="Candara" pitchFamily="34" charset="0"/>
              </a:rPr>
              <a:t> </a:t>
            </a:r>
            <a:r>
              <a:rPr lang="ru-RU" sz="1600" b="1" dirty="0" smtClean="0">
                <a:latin typeface="Candara" pitchFamily="34" charset="0"/>
              </a:rPr>
              <a:t>и А. Шилов</a:t>
            </a:r>
            <a:r>
              <a:rPr lang="ru-RU" sz="1600" dirty="0" smtClean="0">
                <a:latin typeface="Candara" pitchFamily="34" charset="0"/>
              </a:rPr>
              <a:t>.</a:t>
            </a:r>
          </a:p>
        </p:txBody>
      </p:sp>
      <p:sp>
        <p:nvSpPr>
          <p:cNvPr id="6" name="TextBox 5"/>
          <p:cNvSpPr txBox="1"/>
          <p:nvPr/>
        </p:nvSpPr>
        <p:spPr>
          <a:xfrm>
            <a:off x="776536" y="5301209"/>
            <a:ext cx="2736304"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2800" b="1" dirty="0">
                <a:solidFill>
                  <a:schemeClr val="dk1"/>
                </a:solidFill>
                <a:latin typeface="Candara" pitchFamily="34" charset="0"/>
              </a:rPr>
              <a:t>Йошкина кошка</a:t>
            </a:r>
          </a:p>
        </p:txBody>
      </p:sp>
      <p:pic>
        <p:nvPicPr>
          <p:cNvPr id="16386" name="Picture 2" descr="https://byvali.ru/sites/default/files/pictures/russia/yoshkar-ola/dostoprimechatelnosti/yoshkin-kot/yo-koshka.jpg"/>
          <p:cNvPicPr>
            <a:picLocks noChangeAspect="1" noChangeArrowheads="1"/>
          </p:cNvPicPr>
          <p:nvPr/>
        </p:nvPicPr>
        <p:blipFill>
          <a:blip r:embed="rId5" cstate="print"/>
          <a:srcRect l="4611" r="22512"/>
          <a:stretch>
            <a:fillRect/>
          </a:stretch>
        </p:blipFill>
        <p:spPr bwMode="auto">
          <a:xfrm>
            <a:off x="200472" y="1052736"/>
            <a:ext cx="4032448" cy="4124095"/>
          </a:xfrm>
          <a:prstGeom prst="rect">
            <a:avLst/>
          </a:prstGeom>
          <a:ln>
            <a:noFill/>
          </a:ln>
          <a:effectLst>
            <a:outerShdw blurRad="190500" algn="tl" rotWithShape="0">
              <a:srgbClr val="000000">
                <a:alpha val="70000"/>
              </a:srgbClr>
            </a:outerShdw>
          </a:effectLst>
        </p:spPr>
      </p:pic>
      <p:sp>
        <p:nvSpPr>
          <p:cNvPr id="7" name="Заголовок 1"/>
          <p:cNvSpPr txBox="1">
            <a:spLocks/>
          </p:cNvSpPr>
          <p:nvPr/>
        </p:nvSpPr>
        <p:spPr>
          <a:xfrm>
            <a:off x="560512" y="0"/>
            <a:ext cx="8915400" cy="980728"/>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4400" b="1" dirty="0" smtClean="0">
                <a:solidFill>
                  <a:srgbClr val="C00000"/>
                </a:solidFill>
                <a:effectLst>
                  <a:outerShdw blurRad="38100" dist="38100" dir="2700000" algn="tl">
                    <a:srgbClr val="000000">
                      <a:alpha val="43137"/>
                    </a:srgbClr>
                  </a:outerShdw>
                </a:effectLst>
                <a:latin typeface="Candara" pitchFamily="34" charset="0"/>
              </a:rPr>
              <a:t>Памятники котам и кошкам</a:t>
            </a:r>
            <a:endParaRPr lang="ru-RU" sz="4400" b="1" dirty="0">
              <a:solidFill>
                <a:srgbClr val="C00000"/>
              </a:solidFill>
              <a:effectLst>
                <a:outerShdw blurRad="38100" dist="38100" dir="2700000" algn="tl">
                  <a:srgbClr val="000000">
                    <a:alpha val="43137"/>
                  </a:srgbClr>
                </a:outerShdw>
              </a:effectLst>
              <a:latin typeface="Candara"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user\Pictures\Марий Эл в картинках\йошкин кот.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25008" y="701695"/>
            <a:ext cx="4608512" cy="345638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2480" y="692696"/>
            <a:ext cx="4608512" cy="34563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Вертикальный свиток 3"/>
          <p:cNvSpPr/>
          <p:nvPr/>
        </p:nvSpPr>
        <p:spPr>
          <a:xfrm>
            <a:off x="632520" y="4581128"/>
            <a:ext cx="8760973" cy="1800200"/>
          </a:xfrm>
          <a:prstGeom prst="verticalScroll">
            <a:avLst/>
          </a:prstGeom>
          <a:blipFill>
            <a:blip r:embed="rId4" cstate="print"/>
            <a:tile tx="0" ty="0" sx="100000" sy="100000" flip="none" algn="tl"/>
          </a:blip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latin typeface="Candara" pitchFamily="34" charset="0"/>
              </a:rPr>
              <a:t>Кошка в славянской мифологии олицетворяла домового, хранителя очага и уюта, прогоняющего злых духов. В этом смысле Йошкиного кота можно считать покровителем </a:t>
            </a:r>
            <a:r>
              <a:rPr lang="ru-RU" sz="2000" dirty="0" smtClean="0">
                <a:solidFill>
                  <a:schemeClr val="tx1"/>
                </a:solidFill>
                <a:latin typeface="Candara" pitchFamily="34" charset="0"/>
              </a:rPr>
              <a:t>Йошкар-Олы</a:t>
            </a:r>
            <a:r>
              <a:rPr lang="ru-RU" sz="2000" dirty="0">
                <a:solidFill>
                  <a:schemeClr val="tx1"/>
                </a:solidFill>
                <a:latin typeface="Candara" pitchFamily="34" charset="0"/>
              </a:rPr>
              <a:t>. </a:t>
            </a:r>
            <a:endParaRPr lang="ru-RU" sz="2000" dirty="0" smtClean="0">
              <a:solidFill>
                <a:schemeClr val="tx1"/>
              </a:solidFill>
              <a:latin typeface="Candara" pitchFamily="34" charset="0"/>
            </a:endParaRPr>
          </a:p>
          <a:p>
            <a:pPr algn="ctr"/>
            <a:r>
              <a:rPr lang="ru-RU" sz="2000" dirty="0" smtClean="0">
                <a:solidFill>
                  <a:schemeClr val="tx1"/>
                </a:solidFill>
                <a:latin typeface="Candara" pitchFamily="34" charset="0"/>
              </a:rPr>
              <a:t>Существует  </a:t>
            </a:r>
            <a:r>
              <a:rPr lang="ru-RU" sz="2000" dirty="0">
                <a:solidFill>
                  <a:schemeClr val="tx1"/>
                </a:solidFill>
                <a:latin typeface="Candara" pitchFamily="34" charset="0"/>
              </a:rPr>
              <a:t>обычай трогать кота за лапу и нос на удачу.</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img-fotki.yandex.ru/get/6310/21828822.21/0_8ee6f_330f7010_XL"/>
          <p:cNvPicPr>
            <a:picLocks noChangeAspect="1" noChangeArrowheads="1"/>
          </p:cNvPicPr>
          <p:nvPr/>
        </p:nvPicPr>
        <p:blipFill rotWithShape="1">
          <a:blip r:embed="rId2" cstate="print">
            <a:extLst>
              <a:ext uri="{BEBA8EAE-BF5A-486C-A8C5-ECC9F3942E4B}">
                <a14:imgProps xmlns:a14="http://schemas.microsoft.com/office/drawing/2010/main" xmlns="">
                  <a14:imgLayer r:embed="rId7">
                    <a14:imgEffect>
                      <a14:sharpenSoften amount="25000"/>
                    </a14:imgEffect>
                    <a14:imgEffect>
                      <a14:brightnessContrast bright="20000" contrast="-40000"/>
                    </a14:imgEffect>
                  </a14:imgLayer>
                </a14:imgProps>
              </a:ext>
              <a:ext uri="{28A0092B-C50C-407E-A947-70E740481C1C}">
                <a14:useLocalDpi xmlns:a14="http://schemas.microsoft.com/office/drawing/2010/main" xmlns="" val="0"/>
              </a:ext>
            </a:extLst>
          </a:blip>
          <a:srcRect r="20213"/>
          <a:stretch/>
        </p:blipFill>
        <p:spPr bwMode="auto">
          <a:xfrm>
            <a:off x="416496" y="1299003"/>
            <a:ext cx="4104456" cy="3858189"/>
          </a:xfrm>
          <a:prstGeom prst="rect">
            <a:avLst/>
          </a:prstGeom>
          <a:ln>
            <a:noFill/>
          </a:ln>
          <a:effectLst>
            <a:outerShdw blurRad="190500" algn="tl" rotWithShape="0">
              <a:srgbClr val="000000">
                <a:alpha val="70000"/>
              </a:srgbClr>
            </a:outerShdw>
          </a:effectLst>
          <a:extLst/>
        </p:spPr>
      </p:pic>
      <p:sp>
        <p:nvSpPr>
          <p:cNvPr id="3" name="Заголовок 1"/>
          <p:cNvSpPr txBox="1">
            <a:spLocks/>
          </p:cNvSpPr>
          <p:nvPr/>
        </p:nvSpPr>
        <p:spPr>
          <a:xfrm>
            <a:off x="920552" y="318276"/>
            <a:ext cx="2880320" cy="90872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Кот учёный </a:t>
            </a:r>
          </a:p>
          <a:p>
            <a:r>
              <a:rPr lang="ru-RU" sz="2800" b="1" dirty="0" smtClean="0">
                <a:latin typeface="Candara" pitchFamily="34" charset="0"/>
              </a:rPr>
              <a:t>в Йошкар-Оле</a:t>
            </a:r>
            <a:endParaRPr lang="ru-RU" sz="2800" b="1" dirty="0">
              <a:latin typeface="Candara" pitchFamily="34" charset="0"/>
            </a:endParaRPr>
          </a:p>
        </p:txBody>
      </p:sp>
      <p:pic>
        <p:nvPicPr>
          <p:cNvPr id="17410" name="Picture 2" descr="https://avatars.mds.yandex.net/get-pdb/69339/4c1e1409-8cc3-452c-9f0f-aa20a726f13d/s1200"/>
          <p:cNvPicPr>
            <a:picLocks noChangeAspect="1" noChangeArrowheads="1"/>
          </p:cNvPicPr>
          <p:nvPr/>
        </p:nvPicPr>
        <p:blipFill>
          <a:blip r:embed="rId8" cstate="print">
            <a:lum bright="10000" contrast="10000"/>
          </a:blip>
          <a:srcRect/>
          <a:stretch>
            <a:fillRect/>
          </a:stretch>
        </p:blipFill>
        <p:spPr bwMode="auto">
          <a:xfrm>
            <a:off x="4880992" y="332656"/>
            <a:ext cx="4590509" cy="6120680"/>
          </a:xfrm>
          <a:prstGeom prst="rect">
            <a:avLst/>
          </a:prstGeom>
          <a:ln>
            <a:noFill/>
          </a:ln>
          <a:effectLst>
            <a:outerShdw blurRad="190500" algn="tl" rotWithShape="0">
              <a:srgbClr val="000000">
                <a:alpha val="70000"/>
              </a:srgbClr>
            </a:outerShdw>
          </a:effectLst>
        </p:spPr>
      </p:pic>
      <p:sp>
        <p:nvSpPr>
          <p:cNvPr id="6" name="Заголовок 1"/>
          <p:cNvSpPr txBox="1">
            <a:spLocks/>
          </p:cNvSpPr>
          <p:nvPr/>
        </p:nvSpPr>
        <p:spPr>
          <a:xfrm>
            <a:off x="2216696" y="5877272"/>
            <a:ext cx="2520280"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Кот в Казани</a:t>
            </a:r>
            <a:endParaRPr lang="ru-RU" sz="2800" b="1" dirty="0">
              <a:latin typeface="Candara"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mtdata.ru/u22/photoE418/20700598228-0/original.jpg"/>
          <p:cNvPicPr>
            <a:picLocks noChangeAspect="1" noChangeArrowheads="1"/>
          </p:cNvPicPr>
          <p:nvPr/>
        </p:nvPicPr>
        <p:blipFill>
          <a:blip r:embed="rId2" cstate="print"/>
          <a:srcRect/>
          <a:stretch>
            <a:fillRect/>
          </a:stretch>
        </p:blipFill>
        <p:spPr bwMode="auto">
          <a:xfrm>
            <a:off x="848544" y="1220255"/>
            <a:ext cx="8280920" cy="5233081"/>
          </a:xfrm>
          <a:prstGeom prst="rect">
            <a:avLst/>
          </a:prstGeom>
          <a:ln>
            <a:noFill/>
          </a:ln>
          <a:effectLst>
            <a:outerShdw blurRad="190500" algn="tl" rotWithShape="0">
              <a:srgbClr val="000000">
                <a:alpha val="70000"/>
              </a:srgbClr>
            </a:outerShdw>
          </a:effectLst>
        </p:spPr>
      </p:pic>
      <p:sp>
        <p:nvSpPr>
          <p:cNvPr id="3" name="Заголовок 1"/>
          <p:cNvSpPr txBox="1">
            <a:spLocks/>
          </p:cNvSpPr>
          <p:nvPr/>
        </p:nvSpPr>
        <p:spPr>
          <a:xfrm>
            <a:off x="1640632" y="404664"/>
            <a:ext cx="4320480"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Кот Семён (г. Мурманск)</a:t>
            </a:r>
            <a:endParaRPr lang="ru-RU" sz="2800" b="1" dirty="0">
              <a:latin typeface="Candara"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goru.travel/storage/app/uploads/public/5ac/343/e8d/5ac343e8dc5c9408562408.jpg"/>
          <p:cNvPicPr>
            <a:picLocks noChangeAspect="1" noChangeArrowheads="1"/>
          </p:cNvPicPr>
          <p:nvPr/>
        </p:nvPicPr>
        <p:blipFill>
          <a:blip r:embed="rId2" cstate="print"/>
          <a:srcRect/>
          <a:stretch>
            <a:fillRect/>
          </a:stretch>
        </p:blipFill>
        <p:spPr bwMode="auto">
          <a:xfrm>
            <a:off x="658830" y="1334882"/>
            <a:ext cx="8614650" cy="5270116"/>
          </a:xfrm>
          <a:prstGeom prst="rect">
            <a:avLst/>
          </a:prstGeom>
          <a:ln>
            <a:noFill/>
          </a:ln>
          <a:effectLst>
            <a:outerShdw blurRad="190500" algn="tl" rotWithShape="0">
              <a:srgbClr val="000000">
                <a:alpha val="70000"/>
              </a:srgbClr>
            </a:outerShdw>
          </a:effectLst>
        </p:spPr>
      </p:pic>
      <p:sp>
        <p:nvSpPr>
          <p:cNvPr id="3" name="Заголовок 1"/>
          <p:cNvSpPr txBox="1">
            <a:spLocks/>
          </p:cNvSpPr>
          <p:nvPr/>
        </p:nvSpPr>
        <p:spPr>
          <a:xfrm>
            <a:off x="1640632" y="476672"/>
            <a:ext cx="6624736"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Котёнок с улицы Лизюкова (г. Воронеж)</a:t>
            </a:r>
            <a:endParaRPr lang="ru-RU" sz="2800" b="1" dirty="0">
              <a:latin typeface="Candara" pitchFamily="34"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920552" y="188640"/>
            <a:ext cx="7920880" cy="93610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Кот Равальский в Барселоне весит около 2 тонн, высота - 2,5 метра, длина  -7 метров.</a:t>
            </a:r>
            <a:endParaRPr lang="ru-RU" sz="2800" b="1" dirty="0">
              <a:latin typeface="Candara" pitchFamily="34" charset="0"/>
            </a:endParaRPr>
          </a:p>
        </p:txBody>
      </p:sp>
      <p:pic>
        <p:nvPicPr>
          <p:cNvPr id="53250" name="Picture 2" descr="https://barcelonatm.ru/wp-content/uploads/2017/10/sovremennoe-iskusstvo-na-ulitsah-barselony-2.jpg"/>
          <p:cNvPicPr>
            <a:picLocks noChangeAspect="1" noChangeArrowheads="1"/>
          </p:cNvPicPr>
          <p:nvPr/>
        </p:nvPicPr>
        <p:blipFill>
          <a:blip r:embed="rId2" cstate="print"/>
          <a:srcRect/>
          <a:stretch>
            <a:fillRect/>
          </a:stretch>
        </p:blipFill>
        <p:spPr bwMode="auto">
          <a:xfrm>
            <a:off x="920552" y="1484784"/>
            <a:ext cx="7977031" cy="4968552"/>
          </a:xfrm>
          <a:prstGeom prst="rect">
            <a:avLst/>
          </a:prstGeom>
          <a:ln>
            <a:no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4160912" y="260648"/>
            <a:ext cx="4392488"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Как кошка с собакой</a:t>
            </a:r>
            <a:endParaRPr lang="ru-RU" sz="2800" b="1" dirty="0">
              <a:latin typeface="Candara" pitchFamily="34" charset="0"/>
            </a:endParaRPr>
          </a:p>
        </p:txBody>
      </p:sp>
      <p:sp>
        <p:nvSpPr>
          <p:cNvPr id="3" name="Заголовок 1"/>
          <p:cNvSpPr txBox="1">
            <a:spLocks/>
          </p:cNvSpPr>
          <p:nvPr/>
        </p:nvSpPr>
        <p:spPr>
          <a:xfrm>
            <a:off x="4592960" y="1124744"/>
            <a:ext cx="4680520"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Тянуть кота за хвост</a:t>
            </a:r>
            <a:endParaRPr lang="ru-RU" sz="2800" b="1" dirty="0">
              <a:latin typeface="Candara" pitchFamily="34" charset="0"/>
            </a:endParaRPr>
          </a:p>
        </p:txBody>
      </p:sp>
      <p:sp>
        <p:nvSpPr>
          <p:cNvPr id="4" name="Заголовок 1"/>
          <p:cNvSpPr txBox="1">
            <a:spLocks/>
          </p:cNvSpPr>
          <p:nvPr/>
        </p:nvSpPr>
        <p:spPr>
          <a:xfrm>
            <a:off x="488504" y="1916832"/>
            <a:ext cx="2808312"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Кот наплакал</a:t>
            </a:r>
            <a:endParaRPr lang="ru-RU" sz="2800" b="1" dirty="0">
              <a:latin typeface="Candara" pitchFamily="34" charset="0"/>
            </a:endParaRPr>
          </a:p>
        </p:txBody>
      </p:sp>
      <p:sp>
        <p:nvSpPr>
          <p:cNvPr id="5" name="Заголовок 1"/>
          <p:cNvSpPr txBox="1">
            <a:spLocks/>
          </p:cNvSpPr>
          <p:nvPr/>
        </p:nvSpPr>
        <p:spPr>
          <a:xfrm>
            <a:off x="2576736" y="2708920"/>
            <a:ext cx="5904656"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На душе кошки скребут</a:t>
            </a:r>
            <a:endParaRPr lang="ru-RU" sz="2800" b="1" dirty="0">
              <a:latin typeface="Candara" pitchFamily="34" charset="0"/>
            </a:endParaRPr>
          </a:p>
        </p:txBody>
      </p:sp>
      <p:sp>
        <p:nvSpPr>
          <p:cNvPr id="6" name="Заголовок 1"/>
          <p:cNvSpPr txBox="1">
            <a:spLocks/>
          </p:cNvSpPr>
          <p:nvPr/>
        </p:nvSpPr>
        <p:spPr>
          <a:xfrm>
            <a:off x="848544" y="3573016"/>
            <a:ext cx="5760640"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Не всё коту масленица</a:t>
            </a:r>
            <a:endParaRPr lang="ru-RU" sz="2800" b="1" dirty="0">
              <a:latin typeface="Candara" pitchFamily="34" charset="0"/>
            </a:endParaRPr>
          </a:p>
        </p:txBody>
      </p:sp>
      <p:sp>
        <p:nvSpPr>
          <p:cNvPr id="7" name="Заголовок 1"/>
          <p:cNvSpPr txBox="1">
            <a:spLocks/>
          </p:cNvSpPr>
          <p:nvPr/>
        </p:nvSpPr>
        <p:spPr>
          <a:xfrm>
            <a:off x="3080792" y="4437112"/>
            <a:ext cx="5904656"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Черная кошка пробежала</a:t>
            </a:r>
            <a:endParaRPr lang="ru-RU" sz="2800" b="1" dirty="0">
              <a:latin typeface="Candara" pitchFamily="34" charset="0"/>
            </a:endParaRPr>
          </a:p>
        </p:txBody>
      </p:sp>
      <p:sp>
        <p:nvSpPr>
          <p:cNvPr id="8" name="Заголовок 1"/>
          <p:cNvSpPr txBox="1">
            <a:spLocks/>
          </p:cNvSpPr>
          <p:nvPr/>
        </p:nvSpPr>
        <p:spPr>
          <a:xfrm>
            <a:off x="704528" y="5301208"/>
            <a:ext cx="5904656"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Кошка, которая гуляет сама по себе</a:t>
            </a:r>
            <a:endParaRPr lang="ru-RU" sz="2800" b="1" dirty="0">
              <a:latin typeface="Candara" pitchFamily="34" charset="0"/>
            </a:endParaRPr>
          </a:p>
        </p:txBody>
      </p:sp>
      <p:sp>
        <p:nvSpPr>
          <p:cNvPr id="9" name="Заголовок 1"/>
          <p:cNvSpPr txBox="1">
            <a:spLocks/>
          </p:cNvSpPr>
          <p:nvPr/>
        </p:nvSpPr>
        <p:spPr>
          <a:xfrm>
            <a:off x="3008784" y="6093296"/>
            <a:ext cx="5904656"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Купить кота в мешке</a:t>
            </a:r>
            <a:endParaRPr lang="ru-RU" sz="2800" b="1" dirty="0">
              <a:latin typeface="Candara" pitchFamily="34" charset="0"/>
            </a:endParaRPr>
          </a:p>
        </p:txBody>
      </p:sp>
      <p:sp>
        <p:nvSpPr>
          <p:cNvPr id="10" name="Заголовок 1"/>
          <p:cNvSpPr txBox="1">
            <a:spLocks/>
          </p:cNvSpPr>
          <p:nvPr/>
        </p:nvSpPr>
        <p:spPr>
          <a:xfrm>
            <a:off x="200472" y="116632"/>
            <a:ext cx="3888432" cy="144016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4400" b="1" dirty="0" smtClean="0">
                <a:solidFill>
                  <a:srgbClr val="C00000"/>
                </a:solidFill>
                <a:effectLst>
                  <a:outerShdw blurRad="38100" dist="38100" dir="2700000" algn="tl">
                    <a:srgbClr val="000000">
                      <a:alpha val="43137"/>
                    </a:srgbClr>
                  </a:outerShdw>
                </a:effectLst>
                <a:latin typeface="Candara" pitchFamily="34" charset="0"/>
              </a:rPr>
              <a:t>Крылатые выражения</a:t>
            </a:r>
            <a:endParaRPr lang="ru-RU" sz="4400" b="1" dirty="0">
              <a:solidFill>
                <a:srgbClr val="C00000"/>
              </a:solidFill>
              <a:effectLst>
                <a:outerShdw blurRad="38100" dist="38100" dir="2700000" algn="tl">
                  <a:srgbClr val="000000">
                    <a:alpha val="43137"/>
                  </a:srgbClr>
                </a:outerShdw>
              </a:effectLst>
              <a:latin typeface="Candara" pitchFamily="34" charset="0"/>
            </a:endParaRPr>
          </a:p>
        </p:txBody>
      </p:sp>
      <p:sp>
        <p:nvSpPr>
          <p:cNvPr id="11" name="Заголовок 1"/>
          <p:cNvSpPr txBox="1">
            <a:spLocks/>
          </p:cNvSpPr>
          <p:nvPr/>
        </p:nvSpPr>
        <p:spPr>
          <a:xfrm>
            <a:off x="3944888" y="1916832"/>
            <a:ext cx="4320480"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Играть в кошки-мышки</a:t>
            </a:r>
            <a:endParaRPr lang="ru-RU" sz="2800" b="1" dirty="0">
              <a:latin typeface="Candar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to="" calcmode="lin" valueType="num">
                                      <p:cBhvr>
                                        <p:cTn id="17" dur="1" fill="hold"/>
                                        <p:tgtEl>
                                          <p:spTgt spid="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to="" calcmode="lin" valueType="num">
                                      <p:cBhvr>
                                        <p:cTn id="22" dur="1" fill="hold"/>
                                        <p:tgtEl>
                                          <p:spTgt spid="5"/>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to="" calcmode="lin" valueType="num">
                                      <p:cBhvr>
                                        <p:cTn id="27" dur="1" fill="hold"/>
                                        <p:tgtEl>
                                          <p:spTgt spid="6"/>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to="" calcmode="lin" valueType="num">
                                      <p:cBhvr>
                                        <p:cTn id="32" dur="1" fill="hold"/>
                                        <p:tgtEl>
                                          <p:spTgt spid="7"/>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to="" calcmode="lin" valueType="num">
                                      <p:cBhvr>
                                        <p:cTn id="37" dur="1" fill="hold"/>
                                        <p:tgtEl>
                                          <p:spTgt spid="8"/>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to="" calcmode="lin" valueType="num">
                                      <p:cBhvr>
                                        <p:cTn id="42" dur="1" fill="hold"/>
                                        <p:tgtEl>
                                          <p:spTgt spid="9"/>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to="" calcmode="lin" valueType="num">
                                      <p:cBhvr>
                                        <p:cTn id="4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fc.vseosvita.ua/00304g-b673/003.png"/>
          <p:cNvPicPr>
            <a:picLocks noChangeAspect="1" noChangeArrowheads="1"/>
          </p:cNvPicPr>
          <p:nvPr/>
        </p:nvPicPr>
        <p:blipFill>
          <a:blip r:embed="rId2" cstate="print"/>
          <a:srcRect/>
          <a:stretch>
            <a:fillRect/>
          </a:stretch>
        </p:blipFill>
        <p:spPr bwMode="auto">
          <a:xfrm>
            <a:off x="272480" y="260648"/>
            <a:ext cx="2448272" cy="3264363"/>
          </a:xfrm>
          <a:prstGeom prst="rect">
            <a:avLst/>
          </a:prstGeom>
          <a:noFill/>
        </p:spPr>
      </p:pic>
      <p:sp>
        <p:nvSpPr>
          <p:cNvPr id="32774" name="AutoShape 6" descr="https://img1.goodfon.ru/original/1280x960/8/ee/cheshire-cat-cheshirskiy-kot-2940.jpg"/>
          <p:cNvSpPr>
            <a:spLocks noChangeAspect="1" noChangeArrowheads="1"/>
          </p:cNvSpPr>
          <p:nvPr/>
        </p:nvSpPr>
        <p:spPr bwMode="auto">
          <a:xfrm>
            <a:off x="155575" y="-136525"/>
            <a:ext cx="296863" cy="296863"/>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2776" name="Picture 8" descr="http://ae01.alicdn.com/kf/HTB1zQCqNpXXXXcoaXXXq6xXFXXX6.jpg_q50.jpg"/>
          <p:cNvPicPr>
            <a:picLocks noChangeAspect="1" noChangeArrowheads="1"/>
          </p:cNvPicPr>
          <p:nvPr/>
        </p:nvPicPr>
        <p:blipFill>
          <a:blip r:embed="rId3" cstate="print">
            <a:clrChange>
              <a:clrFrom>
                <a:srgbClr val="FFFFFF"/>
              </a:clrFrom>
              <a:clrTo>
                <a:srgbClr val="FFFFFF">
                  <a:alpha val="0"/>
                </a:srgbClr>
              </a:clrTo>
            </a:clrChange>
          </a:blip>
          <a:srcRect t="7325" b="16987"/>
          <a:stretch>
            <a:fillRect/>
          </a:stretch>
        </p:blipFill>
        <p:spPr bwMode="auto">
          <a:xfrm>
            <a:off x="6609184" y="836712"/>
            <a:ext cx="2661246" cy="2014242"/>
          </a:xfrm>
          <a:prstGeom prst="rect">
            <a:avLst/>
          </a:prstGeom>
          <a:noFill/>
        </p:spPr>
      </p:pic>
      <p:pic>
        <p:nvPicPr>
          <p:cNvPr id="32778" name="Picture 10" descr="https://xn--80akjddcen.xn--80asehdb/upload/iblock/7db/7db650df1f9b39602aaf37f7c8173922.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08784" y="908720"/>
            <a:ext cx="2332530" cy="2683792"/>
          </a:xfrm>
          <a:prstGeom prst="rect">
            <a:avLst/>
          </a:prstGeom>
          <a:noFill/>
        </p:spPr>
      </p:pic>
      <p:pic>
        <p:nvPicPr>
          <p:cNvPr id="32782" name="Picture 14" descr="https://avatars.mds.yandex.net/get-pdb/1209663/4cd5c32d-2fd2-4b18-8092-82faf9963990/s1200?webp=false"/>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072680" y="3501008"/>
            <a:ext cx="3096344" cy="3096345"/>
          </a:xfrm>
          <a:prstGeom prst="rect">
            <a:avLst/>
          </a:prstGeom>
          <a:noFill/>
        </p:spPr>
      </p:pic>
      <p:sp>
        <p:nvSpPr>
          <p:cNvPr id="11" name="Заголовок 1"/>
          <p:cNvSpPr txBox="1">
            <a:spLocks/>
          </p:cNvSpPr>
          <p:nvPr/>
        </p:nvSpPr>
        <p:spPr>
          <a:xfrm>
            <a:off x="2360712" y="260648"/>
            <a:ext cx="6624736" cy="57606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2800" b="1" dirty="0" smtClean="0">
                <a:latin typeface="Candara" pitchFamily="34" charset="0"/>
              </a:rPr>
              <a:t>Коты в литературе и мультипликации</a:t>
            </a:r>
            <a:endParaRPr lang="ru-RU" sz="2800" b="1" dirty="0">
              <a:latin typeface="Candara" pitchFamily="34" charset="0"/>
            </a:endParaRPr>
          </a:p>
        </p:txBody>
      </p:sp>
      <p:sp>
        <p:nvSpPr>
          <p:cNvPr id="2050" name="AutoShape 2" descr="https://u.livelib.ru/character/1000002451/o/e8wx1ae3/o-o.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2" name="Picture 4" descr="https://ds02.infourok.ru/uploads/ex/0674/0008093b-ce50ad23/img2.jpg"/>
          <p:cNvPicPr>
            <a:picLocks noChangeAspect="1" noChangeArrowheads="1"/>
          </p:cNvPicPr>
          <p:nvPr/>
        </p:nvPicPr>
        <p:blipFill>
          <a:blip r:embed="rId6" cstate="print">
            <a:clrChange>
              <a:clrFrom>
                <a:srgbClr val="FFFFFF"/>
              </a:clrFrom>
              <a:clrTo>
                <a:srgbClr val="FFFFFF">
                  <a:alpha val="0"/>
                </a:srgbClr>
              </a:clrTo>
            </a:clrChange>
          </a:blip>
          <a:srcRect l="12095" t="15750" r="61161" b="8651"/>
          <a:stretch>
            <a:fillRect/>
          </a:stretch>
        </p:blipFill>
        <p:spPr bwMode="auto">
          <a:xfrm>
            <a:off x="5097016" y="2780928"/>
            <a:ext cx="1800200" cy="3816424"/>
          </a:xfrm>
          <a:prstGeom prst="rect">
            <a:avLst/>
          </a:prstGeom>
          <a:noFill/>
        </p:spPr>
      </p:pic>
      <p:pic>
        <p:nvPicPr>
          <p:cNvPr id="2054" name="Picture 6" descr="https://xn--80aclmeecfob8e.xn--p1ai/wp-content/uploads/13464_0-450x450.png"/>
          <p:cNvPicPr>
            <a:picLocks noChangeAspect="1" noChangeArrowheads="1"/>
          </p:cNvPicPr>
          <p:nvPr/>
        </p:nvPicPr>
        <p:blipFill>
          <a:blip r:embed="rId7" cstate="print"/>
          <a:srcRect l="13636" r="11364"/>
          <a:stretch>
            <a:fillRect/>
          </a:stretch>
        </p:blipFill>
        <p:spPr bwMode="auto">
          <a:xfrm>
            <a:off x="0" y="3573016"/>
            <a:ext cx="2376264" cy="3168352"/>
          </a:xfrm>
          <a:prstGeom prst="rect">
            <a:avLst/>
          </a:prstGeom>
          <a:noFill/>
        </p:spPr>
      </p:pic>
      <p:pic>
        <p:nvPicPr>
          <p:cNvPr id="2058" name="Picture 10" descr="https://clipart-best.com/img/tom-and-jerry/tom-and-jerry-clip-art-15.png"/>
          <p:cNvPicPr>
            <a:picLocks noChangeAspect="1" noChangeArrowheads="1"/>
          </p:cNvPicPr>
          <p:nvPr/>
        </p:nvPicPr>
        <p:blipFill>
          <a:blip r:embed="rId8" cstate="print"/>
          <a:srcRect/>
          <a:stretch>
            <a:fillRect/>
          </a:stretch>
        </p:blipFill>
        <p:spPr bwMode="auto">
          <a:xfrm>
            <a:off x="6969224" y="3356992"/>
            <a:ext cx="2720012" cy="3024336"/>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www.wallpapers.net/web/wallpapers/funny-cat-hd-wallpaper/2560x1600.jpg"/>
          <p:cNvPicPr>
            <a:picLocks noChangeAspect="1" noChangeArrowheads="1"/>
          </p:cNvPicPr>
          <p:nvPr/>
        </p:nvPicPr>
        <p:blipFill>
          <a:blip r:embed="rId2" cstate="print"/>
          <a:srcRect/>
          <a:stretch>
            <a:fillRect/>
          </a:stretch>
        </p:blipFill>
        <p:spPr bwMode="auto">
          <a:xfrm>
            <a:off x="0" y="0"/>
            <a:ext cx="9906000" cy="6858001"/>
          </a:xfrm>
          <a:prstGeom prst="rect">
            <a:avLst/>
          </a:prstGeom>
          <a:noFill/>
        </p:spPr>
      </p:pic>
      <p:sp>
        <p:nvSpPr>
          <p:cNvPr id="2" name="Заголовок 1"/>
          <p:cNvSpPr>
            <a:spLocks noGrp="1"/>
          </p:cNvSpPr>
          <p:nvPr>
            <p:ph type="title"/>
          </p:nvPr>
        </p:nvSpPr>
        <p:spPr>
          <a:xfrm>
            <a:off x="495300" y="-27384"/>
            <a:ext cx="8915400" cy="1143000"/>
          </a:xfrm>
        </p:spPr>
        <p:txBody>
          <a:bodyPr>
            <a:normAutofit/>
          </a:bodyPr>
          <a:lstStyle/>
          <a:p>
            <a:r>
              <a:rPr lang="ru-RU" b="1" dirty="0" smtClean="0">
                <a:solidFill>
                  <a:srgbClr val="C00000"/>
                </a:solidFill>
                <a:effectLst>
                  <a:outerShdw blurRad="38100" dist="38100" dir="2700000" algn="tl">
                    <a:srgbClr val="000000">
                      <a:alpha val="43137"/>
                    </a:srgbClr>
                  </a:outerShdw>
                </a:effectLst>
                <a:latin typeface="Candara" pitchFamily="34" charset="0"/>
                <a:ea typeface="+mn-ea"/>
                <a:cs typeface="+mn-cs"/>
              </a:rPr>
              <a:t>Источники</a:t>
            </a:r>
            <a:endParaRPr lang="ru-RU" b="1" dirty="0">
              <a:solidFill>
                <a:srgbClr val="C00000"/>
              </a:solidFill>
              <a:effectLst>
                <a:outerShdw blurRad="38100" dist="38100" dir="2700000" algn="tl">
                  <a:srgbClr val="000000">
                    <a:alpha val="43137"/>
                  </a:srgbClr>
                </a:outerShdw>
              </a:effectLst>
              <a:latin typeface="Candara" pitchFamily="34" charset="0"/>
              <a:ea typeface="+mn-ea"/>
              <a:cs typeface="+mn-cs"/>
            </a:endParaRPr>
          </a:p>
        </p:txBody>
      </p:sp>
      <p:sp>
        <p:nvSpPr>
          <p:cNvPr id="3" name="Содержимое 2"/>
          <p:cNvSpPr>
            <a:spLocks noGrp="1"/>
          </p:cNvSpPr>
          <p:nvPr>
            <p:ph idx="1"/>
          </p:nvPr>
        </p:nvSpPr>
        <p:spPr>
          <a:xfrm>
            <a:off x="200472" y="919261"/>
            <a:ext cx="8856984" cy="4525963"/>
          </a:xfrm>
        </p:spPr>
        <p:txBody>
          <a:bodyPr>
            <a:normAutofit fontScale="62500" lnSpcReduction="20000"/>
          </a:bodyPr>
          <a:lstStyle/>
          <a:p>
            <a:pPr marL="0" indent="0">
              <a:buNone/>
            </a:pPr>
            <a:r>
              <a:rPr lang="ru-RU" sz="3300" b="1" dirty="0" smtClean="0">
                <a:effectLst/>
                <a:latin typeface="Candara" pitchFamily="34" charset="0"/>
              </a:rPr>
              <a:t>Варламова Т. Кошки-воображалы / Татьяна Варламова // Читайка. – 2018. - №9. – С. 30 – 35.</a:t>
            </a:r>
          </a:p>
          <a:p>
            <a:pPr marL="0" indent="0">
              <a:buNone/>
            </a:pPr>
            <a:r>
              <a:rPr lang="en-US" sz="3300" b="1" dirty="0" smtClean="0">
                <a:latin typeface="Candara" pitchFamily="34" charset="0"/>
                <a:hlinkClick r:id="rId3"/>
              </a:rPr>
              <a:t>https://zen.yandex.ru/media/kulturologia/10-koloritnyh-pamiatnikov-samym-obychnym-murlykam-kotorye-stali-turisticheskimi-brendami-5df7aa030be00a00b0c22cfc</a:t>
            </a:r>
            <a:endParaRPr lang="ru-RU" sz="3300" b="1" dirty="0" smtClean="0">
              <a:effectLst/>
              <a:latin typeface="Candara" pitchFamily="34" charset="0"/>
              <a:hlinkClick r:id="rId3"/>
            </a:endParaRPr>
          </a:p>
          <a:p>
            <a:pPr marL="0" indent="0">
              <a:buNone/>
            </a:pPr>
            <a:r>
              <a:rPr lang="en-US" sz="3300" b="1" dirty="0" smtClean="0">
                <a:effectLst/>
                <a:latin typeface="Candara" pitchFamily="34" charset="0"/>
                <a:hlinkClick r:id="rId3"/>
              </a:rPr>
              <a:t>https://krapka.rv.ua/wp-content/uploads/2018/06/lito1-1.jpg</a:t>
            </a:r>
            <a:endParaRPr lang="ru-RU" sz="3300" b="1" dirty="0" smtClean="0">
              <a:effectLst/>
              <a:latin typeface="Candara" pitchFamily="34" charset="0"/>
            </a:endParaRPr>
          </a:p>
          <a:p>
            <a:pPr marL="0" indent="0">
              <a:buNone/>
            </a:pPr>
            <a:r>
              <a:rPr lang="en-US" sz="3300" b="1" dirty="0" smtClean="0">
                <a:effectLst/>
                <a:latin typeface="Candara" pitchFamily="34" charset="0"/>
                <a:hlinkClick r:id="rId4"/>
              </a:rPr>
              <a:t>https://sun9-51.userapi.com/c836432/v836432887/48259/E0w0KtNX7Us.jpg</a:t>
            </a:r>
            <a:endParaRPr lang="ru-RU" sz="3300" b="1" dirty="0" smtClean="0">
              <a:effectLst/>
              <a:latin typeface="Candara" pitchFamily="34" charset="0"/>
            </a:endParaRPr>
          </a:p>
          <a:p>
            <a:pPr marL="0" indent="0">
              <a:buNone/>
            </a:pPr>
            <a:r>
              <a:rPr lang="en-US" sz="3300" b="1" dirty="0" smtClean="0">
                <a:effectLst/>
                <a:latin typeface="Candara" pitchFamily="34" charset="0"/>
                <a:hlinkClick r:id="rId5"/>
              </a:rPr>
              <a:t>https://i01.fotocdn.net/s109/e3f464bf90bc4093/public_pin_m/2428066907.jpg</a:t>
            </a:r>
            <a:endParaRPr lang="ru-RU" sz="3300" b="1" dirty="0" smtClean="0">
              <a:effectLst/>
              <a:latin typeface="Candara" pitchFamily="34" charset="0"/>
            </a:endParaRPr>
          </a:p>
          <a:p>
            <a:pPr marL="0" indent="0">
              <a:buNone/>
            </a:pPr>
            <a:r>
              <a:rPr lang="en-US" sz="3300" b="1" dirty="0" smtClean="0">
                <a:effectLst/>
                <a:latin typeface="Candara" pitchFamily="34" charset="0"/>
                <a:hlinkClick r:id="rId6"/>
              </a:rPr>
              <a:t>https://pbs.twimg.com/media/CMCxdb5WsAAHobJ.jpg</a:t>
            </a:r>
            <a:r>
              <a:rPr lang="ru-RU" sz="3300" b="1" dirty="0" smtClean="0">
                <a:effectLst/>
                <a:latin typeface="Candara" pitchFamily="34" charset="0"/>
              </a:rPr>
              <a:t> </a:t>
            </a:r>
          </a:p>
          <a:p>
            <a:pPr marL="0" indent="0">
              <a:buNone/>
            </a:pPr>
            <a:r>
              <a:rPr lang="en-US" sz="3300" b="1" dirty="0" smtClean="0">
                <a:effectLst/>
                <a:latin typeface="Candara" pitchFamily="34" charset="0"/>
                <a:hlinkClick r:id="rId7"/>
              </a:rPr>
              <a:t>https://avatars.mds.yandex.net/get-zen_doc/1901404/pub_5dbe98f005fd9800aee2fa5d_5dbe9acffbe6e700aedad99f/scale_1200</a:t>
            </a:r>
            <a:r>
              <a:rPr lang="ru-RU" sz="3300" b="1" dirty="0" smtClean="0">
                <a:effectLst/>
                <a:latin typeface="Candara" pitchFamily="34" charset="0"/>
              </a:rPr>
              <a:t> </a:t>
            </a:r>
          </a:p>
          <a:p>
            <a:pPr marL="0" indent="0">
              <a:buNone/>
            </a:pPr>
            <a:r>
              <a:rPr lang="en-US" sz="3300" b="1" dirty="0" smtClean="0">
                <a:effectLst/>
                <a:latin typeface="Candara" pitchFamily="34" charset="0"/>
                <a:hlinkClick r:id="rId8"/>
              </a:rPr>
              <a:t>https://www.polsov.com/upload/006/u642/054/ba0c0e75.jpg</a:t>
            </a:r>
            <a:r>
              <a:rPr lang="ru-RU" sz="3300" b="1" dirty="0" smtClean="0">
                <a:effectLst/>
                <a:latin typeface="Candara" pitchFamily="34" charset="0"/>
              </a:rPr>
              <a:t>    </a:t>
            </a:r>
          </a:p>
          <a:p>
            <a:pPr marL="0" indent="0">
              <a:buNone/>
            </a:pPr>
            <a:endParaRPr lang="ru-RU" sz="3300" b="1" dirty="0" smtClean="0">
              <a:effectLst/>
              <a:latin typeface="Candar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TotalTime>
  <Words>803</Words>
  <Application>Microsoft Office PowerPoint</Application>
  <PresentationFormat>Лист A4 (210x297 мм)</PresentationFormat>
  <Paragraphs>60</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День кошек  в России</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Источники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Васенева Екатерина Евгеньевна</dc:creator>
  <cp:lastModifiedBy>e.vaseneva</cp:lastModifiedBy>
  <cp:revision>189</cp:revision>
  <dcterms:created xsi:type="dcterms:W3CDTF">2021-02-24T07:50:50Z</dcterms:created>
  <dcterms:modified xsi:type="dcterms:W3CDTF">2021-03-01T08:41:29Z</dcterms:modified>
</cp:coreProperties>
</file>