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57" r:id="rId5"/>
    <p:sldId id="269" r:id="rId6"/>
    <p:sldId id="275" r:id="rId7"/>
    <p:sldId id="277" r:id="rId8"/>
    <p:sldId id="261" r:id="rId9"/>
    <p:sldId id="267" r:id="rId10"/>
    <p:sldId id="264" r:id="rId11"/>
    <p:sldId id="260" r:id="rId12"/>
    <p:sldId id="271" r:id="rId13"/>
    <p:sldId id="262" r:id="rId14"/>
    <p:sldId id="266" r:id="rId15"/>
    <p:sldId id="276" r:id="rId16"/>
    <p:sldId id="270" r:id="rId17"/>
    <p:sldId id="259" r:id="rId18"/>
    <p:sldId id="272" r:id="rId19"/>
    <p:sldId id="278" r:id="rId20"/>
    <p:sldId id="25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histrf.ru/read/articles/katiushi-flierova-event" TargetMode="External"/><Relationship Id="rId13" Type="http://schemas.openxmlformats.org/officeDocument/2006/relationships/hyperlink" Target="https://waralbum.ru/41492/" TargetMode="External"/><Relationship Id="rId3" Type="http://schemas.openxmlformats.org/officeDocument/2006/relationships/hyperlink" Target="https://waralbum.ru/161950/" TargetMode="External"/><Relationship Id="rId7" Type="http://schemas.openxmlformats.org/officeDocument/2006/relationships/hyperlink" Target="https://www.artillery-museum.ru/ru/basic/artilleriya-v-gody-velikoj-otechestvennoj-vojny-1941-1943-gg.html" TargetMode="External"/><Relationship Id="rId12" Type="http://schemas.openxmlformats.org/officeDocument/2006/relationships/hyperlink" Target="https://waralbum.ru/33563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uka.club/istoriya/istoriya-katyushi.html" TargetMode="External"/><Relationship Id="rId11" Type="http://schemas.openxmlformats.org/officeDocument/2006/relationships/hyperlink" Target="https://waralbum.ru/391144/" TargetMode="External"/><Relationship Id="rId5" Type="http://schemas.openxmlformats.org/officeDocument/2006/relationships/hyperlink" Target="https://back-in-ussr.com/2017/08/5-interesnyh-faktov-o-legendarnoy-katyushe.html" TargetMode="External"/><Relationship Id="rId10" Type="http://schemas.openxmlformats.org/officeDocument/2006/relationships/hyperlink" Target="https://waralbum.ru/253816/" TargetMode="External"/><Relationship Id="rId4" Type="http://schemas.openxmlformats.org/officeDocument/2006/relationships/hyperlink" Target="https://cstor.nn2.ru/userfiles/data/ufiles/1/53/62/6536268.1073266_Tank_3521P_BM-13_Katusa_Podarocniy_-_497-15.jpg" TargetMode="External"/><Relationship Id="rId9" Type="http://schemas.openxmlformats.org/officeDocument/2006/relationships/hyperlink" Target="https://waralbum.ru/160399/" TargetMode="External"/><Relationship Id="rId1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_StamperCm" pitchFamily="82" charset="-52"/>
              </a:rPr>
              <a:t>ОРУЖИЕ ПОБЕДЫ</a:t>
            </a:r>
            <a:endParaRPr lang="ru-RU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_StamperCm" pitchFamily="82" charset="-52"/>
            </a:endParaRPr>
          </a:p>
        </p:txBody>
      </p:sp>
      <p:pic>
        <p:nvPicPr>
          <p:cNvPr id="14338" name="Picture 2" descr="https://gunsfriend.ru/wp-content/uploads/e/f/5/ef583ea73825b613202d9bc8aebde1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46448"/>
            <a:ext cx="9143999" cy="5111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s://i.pinimg.com/originals/a0/d2/9d/a0d29dd9b8eebd4fb168bb7acd3e48e2.jpg"/>
          <p:cNvPicPr>
            <a:picLocks noChangeAspect="1" noChangeArrowheads="1"/>
          </p:cNvPicPr>
          <p:nvPr/>
        </p:nvPicPr>
        <p:blipFill>
          <a:blip r:embed="rId2" cstate="print"/>
          <a:srcRect r="4874"/>
          <a:stretch>
            <a:fillRect/>
          </a:stretch>
        </p:blipFill>
        <p:spPr bwMode="auto">
          <a:xfrm>
            <a:off x="0" y="0"/>
            <a:ext cx="9144000" cy="6880866"/>
          </a:xfrm>
          <a:prstGeom prst="rect">
            <a:avLst/>
          </a:prstGeom>
          <a:noFill/>
        </p:spPr>
      </p:pic>
      <p:sp>
        <p:nvSpPr>
          <p:cNvPr id="4" name="Содержимое 5"/>
          <p:cNvSpPr txBox="1">
            <a:spLocks/>
          </p:cNvSpPr>
          <p:nvPr/>
        </p:nvSpPr>
        <p:spPr>
          <a:xfrm>
            <a:off x="251520" y="5517232"/>
            <a:ext cx="8136904" cy="13407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80 лет назад в бою была применена знаменитая «Катюша»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116632"/>
            <a:ext cx="7992888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14 июля 1941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года </a:t>
            </a:r>
            <a:r>
              <a:rPr lang="ru-RU" sz="2400" b="1" dirty="0" smtClean="0">
                <a:latin typeface="Candara" pitchFamily="34" charset="0"/>
              </a:rPr>
              <a:t>был дан </a:t>
            </a:r>
            <a:r>
              <a:rPr lang="ru-RU" sz="2400" b="1" dirty="0" smtClean="0">
                <a:latin typeface="Candara" pitchFamily="34" charset="0"/>
              </a:rPr>
              <a:t>залп по захваченному фашистскими войсками железнодорожному узлу </a:t>
            </a:r>
            <a:r>
              <a:rPr lang="ru-RU" sz="2400" b="1" dirty="0" smtClean="0">
                <a:latin typeface="Candara" pitchFamily="34" charset="0"/>
              </a:rPr>
              <a:t>  города </a:t>
            </a:r>
            <a:r>
              <a:rPr lang="ru-RU" sz="2400" b="1" dirty="0" smtClean="0">
                <a:latin typeface="Candara" pitchFamily="34" charset="0"/>
              </a:rPr>
              <a:t>Орши. Это стало боевым крещением «Катюш». </a:t>
            </a:r>
            <a:endParaRPr lang="ru-RU" sz="24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 </a:t>
            </a:r>
            <a:r>
              <a:rPr lang="ru-RU" sz="2400" b="1" dirty="0" smtClean="0">
                <a:latin typeface="Candara" pitchFamily="34" charset="0"/>
              </a:rPr>
              <a:t>результате мощного огневого удара одновременно </a:t>
            </a:r>
            <a:r>
              <a:rPr lang="ru-RU" sz="2400" b="1" dirty="0" smtClean="0">
                <a:latin typeface="Candara" pitchFamily="34" charset="0"/>
              </a:rPr>
              <a:t>  112 </a:t>
            </a:r>
            <a:r>
              <a:rPr lang="ru-RU" sz="2400" b="1" dirty="0" smtClean="0">
                <a:latin typeface="Candara" pitchFamily="34" charset="0"/>
              </a:rPr>
              <a:t>реактивными снарядами были уничтожены вражеские эшелоны, боеприпасы и переправа через реку </a:t>
            </a:r>
            <a:r>
              <a:rPr lang="ru-RU" sz="2400" b="1" dirty="0" err="1" smtClean="0">
                <a:latin typeface="Candara" pitchFamily="34" charset="0"/>
              </a:rPr>
              <a:t>Оршицу</a:t>
            </a:r>
            <a:r>
              <a:rPr lang="ru-RU" sz="2400" b="1" dirty="0" smtClean="0">
                <a:latin typeface="Candara" pitchFamily="34" charset="0"/>
              </a:rPr>
              <a:t>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31746" name="Picture 2" descr="https://avatars.mds.yandex.net/get-zen_doc/1585197/pub_5eb7ed51948eef66e4bbe312_5eb80fa7bca2ec5606d7f7d5/scale_1200"/>
          <p:cNvPicPr>
            <a:picLocks noChangeAspect="1" noChangeArrowheads="1"/>
          </p:cNvPicPr>
          <p:nvPr/>
        </p:nvPicPr>
        <p:blipFill>
          <a:blip r:embed="rId3" cstate="print"/>
          <a:srcRect t="11712"/>
          <a:stretch>
            <a:fillRect/>
          </a:stretch>
        </p:blipFill>
        <p:spPr bwMode="auto">
          <a:xfrm>
            <a:off x="539553" y="2707822"/>
            <a:ext cx="5832647" cy="38621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5"/>
          <p:cNvSpPr txBox="1">
            <a:spLocks/>
          </p:cNvSpPr>
          <p:nvPr/>
        </p:nvSpPr>
        <p:spPr>
          <a:xfrm>
            <a:off x="6155160" y="4509120"/>
            <a:ext cx="2988840" cy="1916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Мемориальный комплекс в месте одного из первых применений БМ-13 (Оршанский район, Белоруссия)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260649"/>
            <a:ext cx="8280920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Командир первой в советских вооруженных силах батареи реактивных артиллерийских установок БМ-13 («Катюша») капитан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Иван Андреевич Флёров</a:t>
            </a:r>
            <a:r>
              <a:rPr lang="ru-RU" sz="2400" b="1" dirty="0" smtClean="0">
                <a:latin typeface="Candara" pitchFamily="34" charset="0"/>
              </a:rPr>
              <a:t>. Его батарея впервые применила «Катюши» в Великой Отечественной войне.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028" name="Picture 4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8"/>
            <a:ext cx="3722724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5"/>
          <p:cNvSpPr txBox="1">
            <a:spLocks/>
          </p:cNvSpPr>
          <p:nvPr/>
        </p:nvSpPr>
        <p:spPr>
          <a:xfrm>
            <a:off x="4355976" y="1916832"/>
            <a:ext cx="46440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base"/>
            <a:r>
              <a:rPr lang="ru-RU" sz="2400" b="1" dirty="0" smtClean="0">
                <a:latin typeface="Candara" pitchFamily="34" charset="0"/>
              </a:rPr>
              <a:t>В октябре 1941 года </a:t>
            </a:r>
            <a:r>
              <a:rPr lang="ru-RU" sz="2400" b="1" dirty="0" smtClean="0">
                <a:latin typeface="Candara" pitchFamily="34" charset="0"/>
              </a:rPr>
              <a:t>батарея Флёрова </a:t>
            </a:r>
            <a:r>
              <a:rPr lang="ru-RU" sz="2400" b="1" dirty="0" smtClean="0">
                <a:latin typeface="Candara" pitchFamily="34" charset="0"/>
              </a:rPr>
              <a:t>попала в засаду под деревней Богатырь (Смоленская область). Расстреляв весь боезапас и взорвав боевые машины, большинство бойцов </a:t>
            </a:r>
            <a:r>
              <a:rPr lang="ru-RU" sz="2400" b="1" dirty="0" smtClean="0">
                <a:latin typeface="Candara" pitchFamily="34" charset="0"/>
              </a:rPr>
              <a:t>  и </a:t>
            </a:r>
            <a:r>
              <a:rPr lang="ru-RU" sz="2400" b="1" dirty="0" smtClean="0">
                <a:latin typeface="Candara" pitchFamily="34" charset="0"/>
              </a:rPr>
              <a:t>их командир </a:t>
            </a:r>
            <a:r>
              <a:rPr lang="ru-RU" sz="2400" b="1" dirty="0" smtClean="0">
                <a:latin typeface="Candara" pitchFamily="34" charset="0"/>
              </a:rPr>
              <a:t>погибли</a:t>
            </a:r>
            <a:r>
              <a:rPr lang="ru-RU" sz="2400" b="1" dirty="0" smtClean="0">
                <a:latin typeface="Candara" pitchFamily="34" charset="0"/>
              </a:rPr>
              <a:t>.</a:t>
            </a:r>
            <a:endParaRPr lang="ru-RU" sz="2400" b="1" dirty="0" smtClean="0">
              <a:latin typeface="Candara" pitchFamily="34" charset="0"/>
            </a:endParaRPr>
          </a:p>
          <a:p>
            <a:pPr fontAlgn="base"/>
            <a:r>
              <a:rPr lang="ru-RU" sz="2400" b="1" dirty="0" smtClean="0">
                <a:latin typeface="Candara" pitchFamily="34" charset="0"/>
              </a:rPr>
              <a:t>За героизм </a:t>
            </a:r>
            <a:r>
              <a:rPr lang="ru-RU" sz="2400" b="1" dirty="0" smtClean="0">
                <a:latin typeface="Candara" pitchFamily="34" charset="0"/>
              </a:rPr>
              <a:t>И.А. Флёров </a:t>
            </a:r>
            <a:r>
              <a:rPr lang="ru-RU" sz="2400" b="1" dirty="0" smtClean="0">
                <a:latin typeface="Candara" pitchFamily="34" charset="0"/>
              </a:rPr>
              <a:t>был посмертно награжден орденом Отечественной войны 1-й </a:t>
            </a:r>
            <a:r>
              <a:rPr lang="ru-RU" sz="2400" b="1" dirty="0" smtClean="0">
                <a:latin typeface="Candara" pitchFamily="34" charset="0"/>
              </a:rPr>
              <a:t>степени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. В 1995 г. ему было присвоено звание Героя России.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83568" y="188640"/>
            <a:ext cx="7920880" cy="16561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«Катюша» стала первой созданной в СССР мобильной многозарядной реактивной системой залпового огня (РСЗО</a:t>
            </a:r>
            <a:r>
              <a:rPr lang="ru-RU" sz="2800" b="1" dirty="0" smtClean="0">
                <a:latin typeface="Candara" pitchFamily="34" charset="0"/>
              </a:rPr>
              <a:t>).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" name="Picture 2" descr="https://cstor.nn2.ru/userfiles/data/ufiles/1/53/62/6536268.1073266_Tank_3521P_BM-13_Katusa_Podarocniy_-_497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547" y="1700808"/>
            <a:ext cx="8256917" cy="4954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16632"/>
            <a:ext cx="8568952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Эти </a:t>
            </a:r>
            <a:r>
              <a:rPr lang="ru-RU" sz="2400" b="1" dirty="0" smtClean="0">
                <a:latin typeface="Candara" pitchFamily="34" charset="0"/>
              </a:rPr>
              <a:t>машины </a:t>
            </a:r>
            <a:r>
              <a:rPr lang="ru-RU" sz="2400" b="1" dirty="0" smtClean="0">
                <a:latin typeface="Candara" pitchFamily="34" charset="0"/>
              </a:rPr>
              <a:t>участвовали </a:t>
            </a:r>
            <a:r>
              <a:rPr lang="ru-RU" sz="2400" b="1" dirty="0" smtClean="0">
                <a:latin typeface="Candara" pitchFamily="34" charset="0"/>
              </a:rPr>
              <a:t>в самых важных боях Великой Отечественной </a:t>
            </a:r>
            <a:r>
              <a:rPr lang="ru-RU" sz="2400" b="1" dirty="0" smtClean="0">
                <a:latin typeface="Candara" pitchFamily="34" charset="0"/>
              </a:rPr>
              <a:t>войны и</a:t>
            </a:r>
            <a:r>
              <a:rPr lang="ru-RU" sz="2400" b="1" dirty="0" smtClean="0">
                <a:latin typeface="Candara" pitchFamily="34" charset="0"/>
              </a:rPr>
              <a:t> наряду с легендарными танками Т-34 </a:t>
            </a:r>
            <a:r>
              <a:rPr lang="ru-RU" sz="2400" b="1" dirty="0" smtClean="0">
                <a:latin typeface="Candara" pitchFamily="34" charset="0"/>
              </a:rPr>
              <a:t>стали </a:t>
            </a:r>
            <a:r>
              <a:rPr lang="ru-RU" sz="2400" b="1" dirty="0" smtClean="0">
                <a:latin typeface="Candara" pitchFamily="34" charset="0"/>
              </a:rPr>
              <a:t>символом победы в этой страшной войне. </a:t>
            </a:r>
            <a:r>
              <a:rPr lang="ru-RU" sz="2400" b="1" dirty="0" smtClean="0">
                <a:latin typeface="Candara" pitchFamily="34" charset="0"/>
              </a:rPr>
              <a:t>Их</a:t>
            </a:r>
            <a:r>
              <a:rPr lang="ru-RU" sz="2400" b="1" dirty="0" smtClean="0">
                <a:latin typeface="Candara" pitchFamily="34" charset="0"/>
              </a:rPr>
              <a:t> мощь и русские, и немецкие солдаты и офицеры смогли оценить уже после первых </a:t>
            </a:r>
            <a:r>
              <a:rPr lang="ru-RU" sz="2400" b="1" dirty="0" smtClean="0">
                <a:latin typeface="Candara" pitchFamily="34" charset="0"/>
              </a:rPr>
              <a:t>выстрелов.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0" y="6021288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Советские войска в наступлении под Сталинградом, на переднем плане </a:t>
            </a:r>
            <a:r>
              <a:rPr lang="ru-RU" sz="2000" b="1" dirty="0" smtClean="0">
                <a:latin typeface="Candara" pitchFamily="34" charset="0"/>
              </a:rPr>
              <a:t>реактивные </a:t>
            </a:r>
            <a:r>
              <a:rPr lang="ru-RU" sz="2000" b="1" dirty="0" smtClean="0">
                <a:latin typeface="Candara" pitchFamily="34" charset="0"/>
              </a:rPr>
              <a:t>установки «Катюша», позади танки Т-34. Автор </a:t>
            </a:r>
            <a:r>
              <a:rPr lang="ru-RU" sz="2000" b="1" dirty="0" smtClean="0">
                <a:latin typeface="Candara" pitchFamily="34" charset="0"/>
              </a:rPr>
              <a:t>А. </a:t>
            </a:r>
            <a:r>
              <a:rPr lang="ru-RU" sz="2000" b="1" dirty="0" smtClean="0">
                <a:latin typeface="Candara" pitchFamily="34" charset="0"/>
              </a:rPr>
              <a:t>Устинов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8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132856"/>
            <a:ext cx="7620000" cy="3819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44624"/>
            <a:ext cx="8568952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Преимуществом «Катюши» была высокая маневренность. </a:t>
            </a:r>
            <a:r>
              <a:rPr lang="ru-RU" sz="2400" b="1" dirty="0" smtClean="0">
                <a:latin typeface="Candara" pitchFamily="34" charset="0"/>
              </a:rPr>
              <a:t>Зная, что последует </a:t>
            </a:r>
            <a:r>
              <a:rPr lang="ru-RU" sz="2400" b="1" dirty="0" smtClean="0">
                <a:latin typeface="Candara" pitchFamily="34" charset="0"/>
              </a:rPr>
              <a:t>ответный </a:t>
            </a:r>
            <a:r>
              <a:rPr lang="ru-RU" sz="2400" b="1" dirty="0" smtClean="0">
                <a:latin typeface="Candara" pitchFamily="34" charset="0"/>
              </a:rPr>
              <a:t>удар </a:t>
            </a:r>
            <a:r>
              <a:rPr lang="ru-RU" sz="2400" b="1" dirty="0" smtClean="0">
                <a:latin typeface="Candara" pitchFamily="34" charset="0"/>
              </a:rPr>
              <a:t>противника, </a:t>
            </a:r>
            <a:r>
              <a:rPr lang="ru-RU" sz="2400" b="1" dirty="0" smtClean="0">
                <a:latin typeface="Candara" pitchFamily="34" charset="0"/>
              </a:rPr>
              <a:t>«Катюши» делали залп </a:t>
            </a:r>
            <a:r>
              <a:rPr lang="ru-RU" sz="2400" b="1" dirty="0" smtClean="0">
                <a:latin typeface="Candara" pitchFamily="34" charset="0"/>
              </a:rPr>
              <a:t>и меняли </a:t>
            </a:r>
            <a:r>
              <a:rPr lang="ru-RU" sz="2400" b="1" dirty="0" smtClean="0">
                <a:latin typeface="Candara" pitchFamily="34" charset="0"/>
              </a:rPr>
              <a:t>дислокацию. Обычно они уходили поглубже в тыл, чтобы иметь возможность </a:t>
            </a:r>
            <a:r>
              <a:rPr lang="ru-RU" sz="2400" b="1" dirty="0" smtClean="0">
                <a:latin typeface="Candara" pitchFamily="34" charset="0"/>
              </a:rPr>
              <a:t>перезарядиться   и </a:t>
            </a:r>
            <a:r>
              <a:rPr lang="ru-RU" sz="2400" b="1" dirty="0" smtClean="0">
                <a:latin typeface="Candara" pitchFamily="34" charset="0"/>
              </a:rPr>
              <a:t>вновь выступить навстречу врагу. </a:t>
            </a:r>
            <a:r>
              <a:rPr lang="ru-RU" sz="2400" b="1" dirty="0" smtClean="0">
                <a:latin typeface="Candara" pitchFamily="34" charset="0"/>
              </a:rPr>
              <a:t>При этом полную перезарядку орудия опытный экипаж производил за 8 минут. </a:t>
            </a:r>
            <a:r>
              <a:rPr lang="ru-RU" sz="2400" b="1" dirty="0" smtClean="0">
                <a:latin typeface="Candara" pitchFamily="34" charset="0"/>
              </a:rPr>
              <a:t>Расчет снова менял позицию и производил залп по цели, координаты которой давали наводчики разведки</a:t>
            </a:r>
            <a:r>
              <a:rPr lang="ru-RU" sz="2400" b="1" dirty="0" smtClean="0">
                <a:latin typeface="Candara" pitchFamily="34" charset="0"/>
              </a:rPr>
              <a:t>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5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209376"/>
            <a:ext cx="5472608" cy="2873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5"/>
          <p:cNvSpPr txBox="1">
            <a:spLocks/>
          </p:cNvSpPr>
          <p:nvPr/>
        </p:nvSpPr>
        <p:spPr>
          <a:xfrm>
            <a:off x="611560" y="6165304"/>
            <a:ext cx="7920880" cy="6926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Залп гвардейских реактивных минометов БМ-13 «Катюша» (1944). Автор Аркадий Шайхет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6048672"/>
            <a:ext cx="7560840" cy="836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Candara" pitchFamily="34" charset="0"/>
              </a:rPr>
              <a:t>Расчет заряжает гвардейский реактивный миномет </a:t>
            </a:r>
            <a:r>
              <a:rPr lang="ru-RU" sz="2000" b="1" dirty="0" smtClean="0">
                <a:latin typeface="Candara" pitchFamily="34" charset="0"/>
              </a:rPr>
              <a:t>БМ-13. Период </a:t>
            </a:r>
            <a:r>
              <a:rPr lang="ru-RU" sz="2000" b="1" dirty="0" smtClean="0">
                <a:latin typeface="Candara" pitchFamily="34" charset="0"/>
              </a:rPr>
              <a:t>продвижения советских войск к Одеру (1945).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8434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2" y="1484784"/>
            <a:ext cx="7200798" cy="4536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68431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«Катюша» </a:t>
            </a:r>
            <a:r>
              <a:rPr lang="ru-RU" sz="2400" b="1" dirty="0" smtClean="0">
                <a:latin typeface="Candara" pitchFamily="34" charset="0"/>
              </a:rPr>
              <a:t>завоевала любовь всех воинов Красной Армии, </a:t>
            </a:r>
            <a:r>
              <a:rPr lang="ru-RU" sz="2400" b="1" dirty="0" smtClean="0">
                <a:latin typeface="Candara" pitchFamily="34" charset="0"/>
              </a:rPr>
              <a:t> от </a:t>
            </a:r>
            <a:r>
              <a:rPr lang="ru-RU" sz="2400" b="1" dirty="0" smtClean="0">
                <a:latin typeface="Candara" pitchFamily="34" charset="0"/>
              </a:rPr>
              <a:t>рядовых до маршалов. </a:t>
            </a:r>
            <a:r>
              <a:rPr lang="ru-RU" sz="2400" b="1" dirty="0" smtClean="0">
                <a:latin typeface="Candara" pitchFamily="34" charset="0"/>
              </a:rPr>
              <a:t>Ее залпы наводили панический ужас на фашистов и поднимали боевой дух наших войск.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3528" y="260649"/>
            <a:ext cx="8640960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Существует </a:t>
            </a:r>
            <a:r>
              <a:rPr lang="ru-RU" sz="2400" b="1" dirty="0" smtClean="0">
                <a:latin typeface="Candara" pitchFamily="34" charset="0"/>
              </a:rPr>
              <a:t>несколько версий происхождения </a:t>
            </a:r>
            <a:r>
              <a:rPr lang="ru-RU" sz="2400" b="1" dirty="0" smtClean="0">
                <a:latin typeface="Candara" pitchFamily="34" charset="0"/>
              </a:rPr>
              <a:t>названия «Катюша». </a:t>
            </a:r>
            <a:r>
              <a:rPr lang="ru-RU" sz="2400" b="1" dirty="0" smtClean="0">
                <a:latin typeface="Candara" pitchFamily="34" charset="0"/>
              </a:rPr>
              <a:t>Наиболее вероятная из них связана с заводской маркой «К» завода </a:t>
            </a:r>
            <a:r>
              <a:rPr lang="ru-RU" sz="2400" b="1" dirty="0" smtClean="0">
                <a:latin typeface="Candara" pitchFamily="34" charset="0"/>
              </a:rPr>
              <a:t>изготовителя первых </a:t>
            </a:r>
            <a:r>
              <a:rPr lang="ru-RU" sz="2400" b="1" dirty="0" smtClean="0">
                <a:latin typeface="Candara" pitchFamily="34" charset="0"/>
              </a:rPr>
              <a:t>боевых машин БМ-13 и с популярной </a:t>
            </a:r>
            <a:r>
              <a:rPr lang="ru-RU" sz="2400" b="1" dirty="0" smtClean="0">
                <a:latin typeface="Candara" pitchFamily="34" charset="0"/>
              </a:rPr>
              <a:t>одноименной песней М. Исаковского.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24578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 t="8577"/>
          <a:stretch>
            <a:fillRect/>
          </a:stretch>
        </p:blipFill>
        <p:spPr bwMode="auto">
          <a:xfrm>
            <a:off x="1547664" y="1983771"/>
            <a:ext cx="6120680" cy="3986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5"/>
          <p:cNvSpPr txBox="1">
            <a:spLocks/>
          </p:cNvSpPr>
          <p:nvPr/>
        </p:nvSpPr>
        <p:spPr>
          <a:xfrm>
            <a:off x="395536" y="6021288"/>
            <a:ext cx="8424936" cy="836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Залп батареи реактивных минометов БМ-13 «Катюша» в Венгрии (1944). Автор Анатолий Егоров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5949280"/>
            <a:ext cx="8604448" cy="836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Candara" pitchFamily="34" charset="0"/>
              </a:rPr>
              <a:t>Советские реактивные минометы БМ-13 «Катюша» (на шасси грузовика Studebaker US6 американского производства) под Белградом (1944).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 t="35558"/>
          <a:stretch>
            <a:fillRect/>
          </a:stretch>
        </p:blipFill>
        <p:spPr bwMode="auto">
          <a:xfrm>
            <a:off x="899592" y="2564904"/>
            <a:ext cx="7387875" cy="3284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27584" y="143922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Ракетные установки </a:t>
            </a:r>
            <a:r>
              <a:rPr lang="ru-RU" sz="2400" b="1" dirty="0" smtClean="0">
                <a:latin typeface="Candara" pitchFamily="34" charset="0"/>
              </a:rPr>
              <a:t>типа БМ-13 </a:t>
            </a:r>
            <a:r>
              <a:rPr lang="ru-RU" sz="2400" b="1" dirty="0" smtClean="0">
                <a:latin typeface="Candara" pitchFamily="34" charset="0"/>
              </a:rPr>
              <a:t>монтировались </a:t>
            </a:r>
            <a:r>
              <a:rPr lang="ru-RU" sz="2400" b="1" dirty="0" smtClean="0">
                <a:latin typeface="Candara" pitchFamily="34" charset="0"/>
              </a:rPr>
              <a:t>на</a:t>
            </a:r>
            <a:r>
              <a:rPr lang="ru-RU" sz="2400" b="1" dirty="0" smtClean="0">
                <a:latin typeface="Candara" pitchFamily="34" charset="0"/>
              </a:rPr>
              <a:t> </a:t>
            </a:r>
            <a:r>
              <a:rPr lang="ru-RU" sz="2400" b="1" dirty="0" smtClean="0">
                <a:latin typeface="Candara" pitchFamily="34" charset="0"/>
              </a:rPr>
              <a:t>самолетах </a:t>
            </a:r>
            <a:r>
              <a:rPr lang="ru-RU" sz="2400" b="1" dirty="0" smtClean="0">
                <a:latin typeface="Candara" pitchFamily="34" charset="0"/>
              </a:rPr>
              <a:t>и </a:t>
            </a:r>
            <a:r>
              <a:rPr lang="ru-RU" sz="2400" b="1" dirty="0" smtClean="0">
                <a:latin typeface="Candara" pitchFamily="34" charset="0"/>
              </a:rPr>
              <a:t>кораблях, танках и железнодорожных платформах. Но </a:t>
            </a:r>
            <a:r>
              <a:rPr lang="ru-RU" sz="2400" b="1" dirty="0" smtClean="0">
                <a:latin typeface="Candara" pitchFamily="34" charset="0"/>
              </a:rPr>
              <a:t>наиболее эффективными оставались трёхосные </a:t>
            </a:r>
            <a:r>
              <a:rPr lang="ru-RU" sz="2400" b="1" dirty="0" smtClean="0">
                <a:latin typeface="Candara" pitchFamily="34" charset="0"/>
              </a:rPr>
              <a:t>автомобили. </a:t>
            </a:r>
            <a:r>
              <a:rPr lang="ru-RU" sz="2400" b="1" dirty="0" smtClean="0">
                <a:latin typeface="Candara" pitchFamily="34" charset="0"/>
              </a:rPr>
              <a:t>Весной 1942 года приняли решение размещать пусковые установки на шасси грузовиков, поставляемых по ленд-лизу</a:t>
            </a:r>
            <a:r>
              <a:rPr lang="ru-RU" sz="2400" b="1" dirty="0" smtClean="0">
                <a:latin typeface="Candara" pitchFamily="34" charset="0"/>
              </a:rPr>
              <a:t>.</a:t>
            </a:r>
            <a:endParaRPr lang="ru-RU" sz="2400" b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72008"/>
            <a:ext cx="8568952" cy="1484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Гвардейские реактивные минометы БМ-13 «Катюша» </a:t>
            </a:r>
            <a:r>
              <a:rPr lang="ru-RU" sz="2400" b="1" dirty="0" smtClean="0">
                <a:latin typeface="Candara" pitchFamily="34" charset="0"/>
              </a:rPr>
              <a:t>             (</a:t>
            </a:r>
            <a:r>
              <a:rPr lang="ru-RU" sz="2400" b="1" dirty="0" smtClean="0">
                <a:latin typeface="Candara" pitchFamily="34" charset="0"/>
              </a:rPr>
              <a:t>на шасси грузовика Studebaker </a:t>
            </a:r>
            <a:r>
              <a:rPr lang="ru-RU" sz="2400" b="1" dirty="0" smtClean="0">
                <a:latin typeface="Candara" pitchFamily="34" charset="0"/>
              </a:rPr>
              <a:t>US6) </a:t>
            </a:r>
            <a:r>
              <a:rPr lang="ru-RU" sz="2400" b="1" dirty="0" smtClean="0">
                <a:latin typeface="Candara" pitchFamily="34" charset="0"/>
              </a:rPr>
              <a:t>на марше. </a:t>
            </a:r>
            <a:r>
              <a:rPr lang="ru-RU" sz="2400" b="1" dirty="0" smtClean="0">
                <a:latin typeface="Candara" pitchFamily="34" charset="0"/>
              </a:rPr>
              <a:t>                          2-й </a:t>
            </a:r>
            <a:r>
              <a:rPr lang="ru-RU" sz="2400" b="1" dirty="0" smtClean="0">
                <a:latin typeface="Candara" pitchFamily="34" charset="0"/>
              </a:rPr>
              <a:t>Прибалтийский </a:t>
            </a:r>
            <a:r>
              <a:rPr lang="ru-RU" sz="2400" b="1" dirty="0" smtClean="0">
                <a:latin typeface="Candara" pitchFamily="34" charset="0"/>
              </a:rPr>
              <a:t>фронт </a:t>
            </a:r>
            <a:r>
              <a:rPr lang="ru-RU" sz="2400" b="1" dirty="0" smtClean="0">
                <a:latin typeface="Candara" pitchFamily="34" charset="0"/>
              </a:rPr>
              <a:t>(1945). Автор Василий </a:t>
            </a:r>
            <a:r>
              <a:rPr lang="ru-RU" sz="2400" b="1" dirty="0" err="1" smtClean="0">
                <a:latin typeface="Candara" pitchFamily="34" charset="0"/>
              </a:rPr>
              <a:t>Савранский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7410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487" y="1426176"/>
            <a:ext cx="8079961" cy="5171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11560" y="476672"/>
            <a:ext cx="7920880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Дивизион боевых машин БМ-13 на шасси автомобиля ЗИС-6 готов к залпу. </a:t>
            </a:r>
            <a:r>
              <a:rPr lang="ru-RU" sz="2400" b="1" dirty="0" smtClean="0">
                <a:latin typeface="Candara" pitchFamily="34" charset="0"/>
              </a:rPr>
              <a:t>Лето 1943 </a:t>
            </a:r>
            <a:r>
              <a:rPr lang="ru-RU" sz="2400" b="1" dirty="0" smtClean="0">
                <a:latin typeface="Candara" pitchFamily="34" charset="0"/>
              </a:rPr>
              <a:t>года</a:t>
            </a:r>
            <a:endParaRPr lang="ru-RU" sz="2400" b="1" dirty="0" smtClean="0">
              <a:latin typeface="Candara" pitchFamily="34" charset="0"/>
            </a:endParaRPr>
          </a:p>
        </p:txBody>
      </p:sp>
      <p:pic>
        <p:nvPicPr>
          <p:cNvPr id="28674" name="Picture 2" descr="https://image3.thematicnews.com/uploads/images/00/00/41/2017/08/13/fbf863ed2d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80240" y="1484784"/>
            <a:ext cx="8612240" cy="4612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11560" y="72008"/>
            <a:ext cx="8064896" cy="162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Советские боевые машины реактивной артиллерии БМ-13 «Катюша» в ночное время ведут огонь по противнику. Автор Семен Фридлянд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9458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8116751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6021288"/>
            <a:ext cx="8424936" cy="836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Candara" pitchFamily="34" charset="0"/>
              </a:rPr>
              <a:t>Расчет заряжает реактивный миномет БМ-13 во время </a:t>
            </a:r>
            <a:r>
              <a:rPr lang="ru-RU" sz="2000" b="1" dirty="0" smtClean="0">
                <a:latin typeface="Candara" pitchFamily="34" charset="0"/>
              </a:rPr>
              <a:t>боев </a:t>
            </a:r>
            <a:r>
              <a:rPr lang="ru-RU" sz="2000" b="1" dirty="0" smtClean="0">
                <a:latin typeface="Candara" pitchFamily="34" charset="0"/>
              </a:rPr>
              <a:t>в Берлине. Кадр кинохроники (1945)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3554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42563"/>
            <a:ext cx="7331968" cy="4206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212447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За годы войны было изготовлено около 11 тысяч боевых машин, которые выпустили по врагу более четырех миллионов реактивных снарядов различных калибров.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Фото"/>
          <p:cNvPicPr>
            <a:picLocks noChangeAspect="1" noChangeArrowheads="1"/>
          </p:cNvPicPr>
          <p:nvPr/>
        </p:nvPicPr>
        <p:blipFill>
          <a:blip r:embed="rId2" cstate="print"/>
          <a:srcRect r="9500"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3528" y="332656"/>
            <a:ext cx="5760640" cy="3041179"/>
          </a:xfrm>
        </p:spPr>
        <p:txBody>
          <a:bodyPr>
            <a:norm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ru-RU" sz="2400" b="1" dirty="0" smtClean="0">
                <a:latin typeface="Candara" pitchFamily="34" charset="0"/>
              </a:rPr>
              <a:t>Залп реактивных минометов БМ-13 </a:t>
            </a:r>
            <a:endParaRPr lang="ru-RU" sz="2400" b="1" dirty="0" smtClean="0">
              <a:latin typeface="Candara" pitchFamily="34" charset="0"/>
            </a:endParaRPr>
          </a:p>
          <a:p>
            <a:pPr marL="0" indent="0" algn="ctr">
              <a:lnSpc>
                <a:spcPts val="2000"/>
              </a:lnSpc>
              <a:buNone/>
            </a:pPr>
            <a:r>
              <a:rPr lang="ru-RU" sz="2400" b="1" dirty="0" smtClean="0">
                <a:latin typeface="Candara" pitchFamily="34" charset="0"/>
              </a:rPr>
              <a:t>в </a:t>
            </a:r>
            <a:r>
              <a:rPr lang="ru-RU" sz="2400" b="1" dirty="0" smtClean="0">
                <a:latin typeface="Candara" pitchFamily="34" charset="0"/>
              </a:rPr>
              <a:t>Берлине (1945). Автор Марк Редькин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27584" y="144016"/>
            <a:ext cx="7632848" cy="18448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Гвардейские миномёты БМ-13 на шасси </a:t>
            </a:r>
            <a:r>
              <a:rPr lang="en-US" sz="2400" b="1" dirty="0" smtClean="0">
                <a:latin typeface="Candara" pitchFamily="34" charset="0"/>
              </a:rPr>
              <a:t>Studebaker </a:t>
            </a:r>
            <a:r>
              <a:rPr lang="ru-RU" sz="2400" b="1" dirty="0" smtClean="0">
                <a:latin typeface="Candara" pitchFamily="34" charset="0"/>
              </a:rPr>
              <a:t>US6 </a:t>
            </a:r>
            <a:r>
              <a:rPr lang="ru-RU" sz="2400" b="1" dirty="0" smtClean="0">
                <a:latin typeface="Candara" pitchFamily="34" charset="0"/>
              </a:rPr>
              <a:t>с гвардейским значком </a:t>
            </a:r>
            <a:r>
              <a:rPr lang="ru-RU" sz="2400" b="1" dirty="0" smtClean="0">
                <a:latin typeface="Candara" pitchFamily="34" charset="0"/>
              </a:rPr>
              <a:t>на Параде </a:t>
            </a:r>
            <a:r>
              <a:rPr lang="ru-RU" sz="2400" b="1" dirty="0" smtClean="0">
                <a:latin typeface="Candara" pitchFamily="34" charset="0"/>
              </a:rPr>
              <a:t>Победы </a:t>
            </a:r>
            <a:r>
              <a:rPr lang="en-US" sz="2400" b="1" dirty="0" smtClean="0">
                <a:latin typeface="Candara" pitchFamily="34" charset="0"/>
              </a:rPr>
              <a:t>                     </a:t>
            </a:r>
            <a:r>
              <a:rPr lang="ru-RU" sz="2400" b="1" dirty="0" smtClean="0">
                <a:latin typeface="Candara" pitchFamily="34" charset="0"/>
              </a:rPr>
              <a:t>24 </a:t>
            </a:r>
            <a:r>
              <a:rPr lang="ru-RU" sz="2400" b="1" dirty="0" smtClean="0">
                <a:latin typeface="Candara" pitchFamily="34" charset="0"/>
              </a:rPr>
              <a:t>июня 1945 </a:t>
            </a:r>
            <a:r>
              <a:rPr lang="ru-RU" sz="2400" b="1" dirty="0" smtClean="0">
                <a:latin typeface="Candara" pitchFamily="34" charset="0"/>
              </a:rPr>
              <a:t>года.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27650" name="Picture 2" descr="https://image1.thematicnews.com/uploads/images/00/00/41/2017/08/13/3c519a0c13.jpg"/>
          <p:cNvPicPr>
            <a:picLocks noChangeAspect="1" noChangeArrowheads="1"/>
          </p:cNvPicPr>
          <p:nvPr/>
        </p:nvPicPr>
        <p:blipFill>
          <a:blip r:embed="rId3" cstate="print"/>
          <a:srcRect b="7069"/>
          <a:stretch>
            <a:fillRect/>
          </a:stretch>
        </p:blipFill>
        <p:spPr bwMode="auto">
          <a:xfrm>
            <a:off x="490968" y="1484784"/>
            <a:ext cx="8185488" cy="5067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11560" y="260648"/>
            <a:ext cx="7920880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В </a:t>
            </a:r>
            <a:r>
              <a:rPr lang="ru-RU" sz="2400" b="1" dirty="0" smtClean="0">
                <a:latin typeface="Candara" pitchFamily="34" charset="0"/>
              </a:rPr>
              <a:t>Санкт-Петербургском Музее истории артиллерии, инженерных войск и войск связи сейчас находится </a:t>
            </a:r>
            <a:r>
              <a:rPr lang="ru-RU" sz="2400" b="1" dirty="0" smtClean="0">
                <a:latin typeface="Candara" pitchFamily="34" charset="0"/>
              </a:rPr>
              <a:t>единственная подлинная «Катюша» </a:t>
            </a:r>
            <a:r>
              <a:rPr lang="ru-RU" sz="2400" b="1" dirty="0" smtClean="0">
                <a:latin typeface="Candara" pitchFamily="34" charset="0"/>
              </a:rPr>
              <a:t>образца 1941 </a:t>
            </a:r>
            <a:r>
              <a:rPr lang="ru-RU" sz="2400" b="1" dirty="0" smtClean="0">
                <a:latin typeface="Candara" pitchFamily="34" charset="0"/>
              </a:rPr>
              <a:t>года.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2290" name="Picture 2" descr="https://www.artillery-museum.ru/assets/cache_image/assets/resourceimages/36/img-8416_1800x1800_62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588" y="1652803"/>
            <a:ext cx="7308812" cy="4872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pbs.twimg.com/media/DgO_kNsXcAEa3Tk.jpg:large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1"/>
            <a:ext cx="9324528" cy="6993397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051720" y="5661248"/>
            <a:ext cx="6949280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Стела «Катюша» на территории </a:t>
            </a:r>
            <a:r>
              <a:rPr lang="ru-RU" sz="2800" b="1" dirty="0" smtClean="0">
                <a:latin typeface="Candara" pitchFamily="34" charset="0"/>
              </a:rPr>
              <a:t>Мемориала </a:t>
            </a:r>
            <a:r>
              <a:rPr lang="ru-RU" sz="2800" b="1" dirty="0" smtClean="0">
                <a:latin typeface="Candara" pitchFamily="34" charset="0"/>
              </a:rPr>
              <a:t>героической обороны </a:t>
            </a:r>
            <a:r>
              <a:rPr lang="ru-RU" sz="2800" b="1" dirty="0" smtClean="0">
                <a:latin typeface="Candara" pitchFamily="34" charset="0"/>
              </a:rPr>
              <a:t>Одессы</a:t>
            </a: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Фото\Нижний 13-14 апреля 2018\IMG_20180414_09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80512" cy="688538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6120680"/>
            <a:ext cx="6444208" cy="548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«Катюша» в Нижегородском кремле</a:t>
            </a: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ya.clan.su/_ph/20/856887444.jpg?1621902101"/>
          <p:cNvPicPr>
            <a:picLocks noChangeAspect="1" noChangeArrowheads="1"/>
          </p:cNvPicPr>
          <p:nvPr/>
        </p:nvPicPr>
        <p:blipFill>
          <a:blip r:embed="rId2" cstate="print"/>
          <a:srcRect r="19863" b="345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Candara" pitchFamily="34" charset="0"/>
              </a:rPr>
              <a:t>Источники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980728"/>
            <a:ext cx="8496944" cy="4813995"/>
          </a:xfrm>
        </p:spPr>
        <p:txBody>
          <a:bodyPr>
            <a:noAutofit/>
          </a:bodyPr>
          <a:lstStyle/>
          <a:p>
            <a:r>
              <a:rPr lang="en-US" sz="1800" dirty="0" smtClean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rg.ru/2008/05/08/katusha.html</a:t>
            </a:r>
            <a:endParaRPr lang="ru-RU" sz="1800" dirty="0" smtClean="0">
              <a:hlinkClick r:id="rId3"/>
            </a:endParaRPr>
          </a:p>
          <a:p>
            <a:r>
              <a:rPr lang="en-US" sz="1800" dirty="0" smtClean="0">
                <a:hlinkClick r:id="rId3"/>
              </a:rPr>
              <a:t>https://www.calend.ru/events/3891/</a:t>
            </a:r>
            <a:endParaRPr lang="ru-RU" sz="1800" dirty="0" smtClean="0">
              <a:hlinkClick r:id="rId3"/>
            </a:endParaRPr>
          </a:p>
          <a:p>
            <a:r>
              <a:rPr lang="en-US" sz="1800" dirty="0" smtClean="0">
                <a:hlinkClick r:id="rId4"/>
              </a:rPr>
              <a:t>https</a:t>
            </a:r>
            <a:r>
              <a:rPr lang="en-US" sz="1800" dirty="0" smtClean="0">
                <a:hlinkClick r:id="rId4"/>
              </a:rPr>
              <a:t>://cstor.nn2.ru/userfiles/data/ufiles/1/53/62/6536268.1073266_Tank_3521P_BM-13_Katusa_Podarocniy_-_</a:t>
            </a:r>
            <a:r>
              <a:rPr lang="en-US" sz="1800" dirty="0" smtClean="0">
                <a:hlinkClick r:id="rId4"/>
              </a:rPr>
              <a:t>497-15.jpg</a:t>
            </a:r>
            <a:endParaRPr lang="ru-RU" sz="1800" dirty="0" smtClean="0"/>
          </a:p>
          <a:p>
            <a:r>
              <a:rPr lang="en-US" sz="1800" dirty="0" smtClean="0">
                <a:hlinkClick r:id="rId5"/>
              </a:rPr>
              <a:t>https://</a:t>
            </a:r>
            <a:r>
              <a:rPr lang="en-US" sz="1800" dirty="0" smtClean="0">
                <a:hlinkClick r:id="rId5"/>
              </a:rPr>
              <a:t>www.culture.ru/materials/123794/vykhodila-na-bereg-katyusha</a:t>
            </a:r>
            <a:r>
              <a:rPr lang="ru-RU" sz="1800" dirty="0" smtClean="0">
                <a:hlinkClick r:id="rId5"/>
              </a:rPr>
              <a:t> </a:t>
            </a:r>
          </a:p>
          <a:p>
            <a:r>
              <a:rPr lang="en-US" sz="1800" dirty="0" smtClean="0">
                <a:hlinkClick r:id="rId5"/>
              </a:rPr>
              <a:t>https</a:t>
            </a:r>
            <a:r>
              <a:rPr lang="en-US" sz="1800" dirty="0" smtClean="0">
                <a:hlinkClick r:id="rId5"/>
              </a:rPr>
              <a:t>://</a:t>
            </a:r>
            <a:r>
              <a:rPr lang="en-US" sz="1800" dirty="0" smtClean="0">
                <a:hlinkClick r:id="rId5"/>
              </a:rPr>
              <a:t>back-in-ussr.com/2017/08/5-interesnyh-faktov-o-legendarnoy-katyushe.html</a:t>
            </a:r>
            <a:r>
              <a:rPr lang="ru-RU" sz="1800" dirty="0" smtClean="0"/>
              <a:t> </a:t>
            </a:r>
          </a:p>
          <a:p>
            <a:r>
              <a:rPr lang="en-US" sz="1800" dirty="0" smtClean="0">
                <a:hlinkClick r:id="rId6"/>
              </a:rPr>
              <a:t>https://</a:t>
            </a:r>
            <a:r>
              <a:rPr lang="en-US" sz="1800" dirty="0" smtClean="0">
                <a:hlinkClick r:id="rId6"/>
              </a:rPr>
              <a:t>nauka.club/istoriya/istoriya-katyushi.html</a:t>
            </a:r>
            <a:r>
              <a:rPr lang="ru-RU" sz="1800" dirty="0" smtClean="0"/>
              <a:t> </a:t>
            </a:r>
          </a:p>
          <a:p>
            <a:r>
              <a:rPr lang="en-US" sz="1800" dirty="0" smtClean="0">
                <a:hlinkClick r:id="rId7"/>
              </a:rPr>
              <a:t>https://</a:t>
            </a:r>
            <a:r>
              <a:rPr lang="en-US" sz="1800" dirty="0" smtClean="0">
                <a:hlinkClick r:id="rId7"/>
              </a:rPr>
              <a:t>www.artillery-museum.ru/ru/basic/artilleriya-v-gody-velikoj-otechestvennoj-vojny-1941-1943-gg.html</a:t>
            </a:r>
            <a:r>
              <a:rPr lang="ru-RU" sz="1800" dirty="0" smtClean="0"/>
              <a:t>  </a:t>
            </a:r>
          </a:p>
          <a:p>
            <a:r>
              <a:rPr lang="en-US" sz="1800" dirty="0" smtClean="0">
                <a:hlinkClick r:id="rId8"/>
              </a:rPr>
              <a:t>https://</a:t>
            </a:r>
            <a:r>
              <a:rPr lang="en-US" sz="1800" dirty="0" smtClean="0">
                <a:hlinkClick r:id="rId8"/>
              </a:rPr>
              <a:t>histrf.ru/read/articles/katiushi-flierova-event</a:t>
            </a:r>
            <a:r>
              <a:rPr lang="ru-RU" sz="1800" dirty="0" smtClean="0"/>
              <a:t> </a:t>
            </a:r>
          </a:p>
          <a:p>
            <a:r>
              <a:rPr lang="en-US" sz="1800" dirty="0" smtClean="0">
                <a:hlinkClick r:id="rId3"/>
              </a:rPr>
              <a:t>https://waralbum.ru/161950/</a:t>
            </a:r>
            <a:endParaRPr lang="ru-RU" sz="1800" dirty="0" smtClean="0"/>
          </a:p>
          <a:p>
            <a:r>
              <a:rPr lang="en-US" sz="1800" dirty="0" smtClean="0">
                <a:hlinkClick r:id="rId9"/>
              </a:rPr>
              <a:t>https://waralbum.ru/160399/</a:t>
            </a:r>
            <a:endParaRPr lang="ru-RU" sz="1800" dirty="0" smtClean="0"/>
          </a:p>
          <a:p>
            <a:r>
              <a:rPr lang="en-US" sz="1800" dirty="0" smtClean="0">
                <a:hlinkClick r:id="rId10"/>
              </a:rPr>
              <a:t>https://waralbum.ru/253816/</a:t>
            </a:r>
            <a:endParaRPr lang="ru-RU" sz="1800" dirty="0" smtClean="0"/>
          </a:p>
          <a:p>
            <a:r>
              <a:rPr lang="en-US" sz="1800" dirty="0" smtClean="0">
                <a:hlinkClick r:id="rId11"/>
              </a:rPr>
              <a:t>https://waralbum.ru/391144/</a:t>
            </a:r>
            <a:endParaRPr lang="ru-RU" sz="1800" dirty="0" smtClean="0"/>
          </a:p>
          <a:p>
            <a:r>
              <a:rPr lang="en-US" sz="1800" dirty="0" smtClean="0">
                <a:hlinkClick r:id="rId12"/>
              </a:rPr>
              <a:t>https://waralbum.ru/335630/</a:t>
            </a:r>
            <a:endParaRPr lang="ru-RU" sz="1800" dirty="0" smtClean="0"/>
          </a:p>
          <a:p>
            <a:r>
              <a:rPr lang="en-US" sz="1800" dirty="0" smtClean="0">
                <a:hlinkClick r:id="rId13"/>
              </a:rPr>
              <a:t>https://waralbum.ru/41492</a:t>
            </a:r>
            <a:r>
              <a:rPr lang="en-US" sz="1800" dirty="0" smtClean="0">
                <a:hlinkClick r:id="rId13"/>
              </a:rPr>
              <a:t>/</a:t>
            </a:r>
            <a:r>
              <a:rPr lang="ru-RU" sz="1800" dirty="0" smtClean="0"/>
              <a:t>  </a:t>
            </a:r>
            <a:endParaRPr lang="ru-RU" sz="1800" dirty="0"/>
          </a:p>
        </p:txBody>
      </p:sp>
      <p:pic>
        <p:nvPicPr>
          <p:cNvPr id="2052" name="Picture 4" descr="https://makddu.ru/wp-content/uploads/mult-kartinki-pro-katyushu-5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645024"/>
            <a:ext cx="3451945" cy="306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629</Words>
  <Application>Microsoft Office PowerPoint</Application>
  <PresentationFormat>Экран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ОРУЖИЕ ПОБЕДЫ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59</cp:revision>
  <dcterms:created xsi:type="dcterms:W3CDTF">2021-07-10T13:43:19Z</dcterms:created>
  <dcterms:modified xsi:type="dcterms:W3CDTF">2021-07-14T11:09:05Z</dcterms:modified>
</cp:coreProperties>
</file>