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5" r:id="rId4"/>
    <p:sldId id="283" r:id="rId5"/>
    <p:sldId id="276" r:id="rId6"/>
    <p:sldId id="277" r:id="rId7"/>
    <p:sldId id="274" r:id="rId8"/>
    <p:sldId id="279" r:id="rId9"/>
    <p:sldId id="278" r:id="rId10"/>
    <p:sldId id="280" r:id="rId11"/>
    <p:sldId id="262" r:id="rId12"/>
    <p:sldId id="281" r:id="rId13"/>
    <p:sldId id="282" r:id="rId14"/>
    <p:sldId id="312" r:id="rId15"/>
    <p:sldId id="258" r:id="rId16"/>
    <p:sldId id="263" r:id="rId17"/>
    <p:sldId id="264" r:id="rId18"/>
  </p:sldIdLst>
  <p:sldSz cx="9144000" cy="5715000" type="screen16x1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92" y="-90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09.07.2020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09.07.2020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09.07.2020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28865"/>
            <a:ext cx="2057400" cy="487627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28865"/>
            <a:ext cx="6019800" cy="487627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pull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eg"/><Relationship Id="rId7" Type="http://schemas.openxmlformats.org/officeDocument/2006/relationships/image" Target="../media/image3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Relationship Id="rId9" Type="http://schemas.openxmlformats.org/officeDocument/2006/relationships/image" Target="../media/image3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booko.xyz/wp-content/uploads/ktz/free-powerpoint-templates-education-themes-20150523072959-55602c779c68e-me1jbf8zv3hu7ibt2ilioulducrn1656yc8gni01v4.jpg"/>
          <p:cNvPicPr>
            <a:picLocks noChangeAspect="1" noChangeArrowheads="1"/>
          </p:cNvPicPr>
          <p:nvPr/>
        </p:nvPicPr>
        <p:blipFill>
          <a:blip r:embed="rId2" cstate="print"/>
          <a:srcRect l="6332" t="7792" r="14543" b="6049"/>
          <a:stretch>
            <a:fillRect/>
          </a:stretch>
        </p:blipFill>
        <p:spPr bwMode="auto">
          <a:xfrm>
            <a:off x="0" y="-1"/>
            <a:ext cx="9144000" cy="5715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417340"/>
            <a:ext cx="8712968" cy="1584176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ndara" pitchFamily="34" charset="0"/>
              </a:rPr>
              <a:t>«Мечтать – дело хорошее»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251520" y="3361557"/>
            <a:ext cx="8712968" cy="14401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Candara" pitchFamily="34" charset="0"/>
                <a:ea typeface="+mj-ea"/>
                <a:cs typeface="+mj-cs"/>
              </a:rPr>
              <a:t>115 лет со дня рождения </a:t>
            </a:r>
            <a:r>
              <a:rPr kumimoji="0" lang="ru-RU" sz="4000" b="1" i="0" u="none" strike="noStrike" kern="1200" cap="none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Candara" pitchFamily="34" charset="0"/>
                <a:ea typeface="+mj-ea"/>
                <a:cs typeface="+mj-cs"/>
              </a:rPr>
              <a:t>Л. </a:t>
            </a:r>
            <a:r>
              <a:rPr kumimoji="0" lang="ru-RU" sz="4000" b="1" i="0" u="none" strike="noStrike" kern="1200" cap="none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Candara" pitchFamily="34" charset="0"/>
                <a:ea typeface="+mj-ea"/>
                <a:cs typeface="+mj-cs"/>
              </a:rPr>
              <a:t>Кассиля</a:t>
            </a:r>
            <a:endParaRPr kumimoji="0" lang="ru-RU" sz="4000" b="1" i="0" u="none" strike="noStrike" kern="1200" cap="none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Candara" pitchFamily="34" charset="0"/>
              <a:ea typeface="+mj-ea"/>
              <a:cs typeface="+mj-cs"/>
            </a:endParaRPr>
          </a:p>
        </p:txBody>
      </p:sp>
      <p:pic>
        <p:nvPicPr>
          <p:cNvPr id="47108" name="Picture 4" descr="https://i.hizliresim.com/ok796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785492"/>
            <a:ext cx="9144000" cy="86439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booko.xyz/wp-content/uploads/ktz/free-powerpoint-templates-education-themes-20150523072959-55602c779c68e-me1jbf8zv3hu7ibt2ilioulducrn1656yc8gni01v4.jpg"/>
          <p:cNvPicPr>
            <a:picLocks noChangeAspect="1" noChangeArrowheads="1"/>
          </p:cNvPicPr>
          <p:nvPr/>
        </p:nvPicPr>
        <p:blipFill>
          <a:blip r:embed="rId2" cstate="print"/>
          <a:srcRect l="6332" t="7792" r="14543" b="6049"/>
          <a:stretch>
            <a:fillRect/>
          </a:stretch>
        </p:blipFill>
        <p:spPr bwMode="auto">
          <a:xfrm>
            <a:off x="0" y="-1"/>
            <a:ext cx="9144000" cy="5715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2820"/>
            <a:ext cx="8229600" cy="1620523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Candara" pitchFamily="34" charset="0"/>
              </a:rPr>
              <a:t>КАССИЛЬ</a:t>
            </a:r>
            <a:br>
              <a:rPr lang="ru-RU" sz="3200" b="1" dirty="0" smtClean="0">
                <a:solidFill>
                  <a:srgbClr val="C00000"/>
                </a:solidFill>
                <a:latin typeface="Candara" pitchFamily="34" charset="0"/>
              </a:rPr>
            </a:br>
            <a:r>
              <a:rPr lang="ru-RU" sz="3200" b="1" dirty="0" smtClean="0">
                <a:solidFill>
                  <a:srgbClr val="C00000"/>
                </a:solidFill>
                <a:latin typeface="Candara" pitchFamily="34" charset="0"/>
              </a:rPr>
              <a:t>Лев Абрамович</a:t>
            </a:r>
            <a:br>
              <a:rPr lang="ru-RU" sz="3200" b="1" dirty="0" smtClean="0">
                <a:solidFill>
                  <a:srgbClr val="C00000"/>
                </a:solidFill>
                <a:latin typeface="Candara" pitchFamily="34" charset="0"/>
              </a:rPr>
            </a:br>
            <a:r>
              <a:rPr lang="ru-RU" sz="2400" b="1" dirty="0" smtClean="0">
                <a:latin typeface="Candara" pitchFamily="34" charset="0"/>
              </a:rPr>
              <a:t>(1905 - 1970)</a:t>
            </a:r>
            <a:endParaRPr lang="ru-RU" sz="3200" b="1" dirty="0">
              <a:latin typeface="Candar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705372"/>
            <a:ext cx="4968552" cy="576064"/>
          </a:xfrm>
        </p:spPr>
        <p:txBody>
          <a:bodyPr>
            <a:normAutofit/>
          </a:bodyPr>
          <a:lstStyle/>
          <a:p>
            <a:pPr marL="0" indent="0">
              <a:buNone/>
              <a:tabLst>
                <a:tab pos="0" algn="l"/>
              </a:tabLst>
            </a:pPr>
            <a:r>
              <a:rPr lang="ru-RU" sz="2400" b="1" dirty="0" smtClean="0">
                <a:latin typeface="Candara" pitchFamily="34" charset="0"/>
                <a:ea typeface="+mj-ea"/>
                <a:cs typeface="+mj-cs"/>
              </a:rPr>
              <a:t>советский писатель, сценарист. </a:t>
            </a:r>
            <a:endParaRPr lang="ru-RU" sz="2400" b="1" dirty="0">
              <a:latin typeface="Candara" pitchFamily="34" charset="0"/>
              <a:ea typeface="+mj-ea"/>
              <a:cs typeface="+mj-cs"/>
            </a:endParaRPr>
          </a:p>
        </p:txBody>
      </p:sp>
      <p:pic>
        <p:nvPicPr>
          <p:cNvPr id="5" name="Picture 3" descr="E:\Интересные материалы\Детские писатели\Кассиль\nS7C6s (6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1417340"/>
            <a:ext cx="2700300" cy="3600400"/>
          </a:xfrm>
          <a:prstGeom prst="rect">
            <a:avLst/>
          </a:prstGeom>
          <a:ln w="88900" cap="sq" cmpd="thickThin">
            <a:solidFill>
              <a:schemeClr val="accent2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Picture 2" descr="E:\Интересные материалы\Детские писатели\Кассиль\nS7C6s (11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2353444"/>
            <a:ext cx="3240360" cy="2975731"/>
          </a:xfrm>
          <a:prstGeom prst="rect">
            <a:avLst/>
          </a:prstGeom>
          <a:ln w="88900" cap="sq" cmpd="thickThin">
            <a:solidFill>
              <a:schemeClr val="accent2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booko.xyz/wp-content/uploads/ktz/free-powerpoint-templates-education-themes-20150523072959-55602c779c68e-me1jbf8zv3hu7ibt2ilioulducrn1656yc8gni01v4.jpg"/>
          <p:cNvPicPr>
            <a:picLocks noChangeAspect="1" noChangeArrowheads="1"/>
          </p:cNvPicPr>
          <p:nvPr/>
        </p:nvPicPr>
        <p:blipFill>
          <a:blip r:embed="rId2" cstate="print"/>
          <a:srcRect l="6332" t="7792" r="14543" b="6049"/>
          <a:stretch>
            <a:fillRect/>
          </a:stretch>
        </p:blipFill>
        <p:spPr bwMode="auto">
          <a:xfrm>
            <a:off x="0" y="0"/>
            <a:ext cx="9144000" cy="5715001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193204"/>
            <a:ext cx="5184576" cy="266429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  <a:tabLst>
                <a:tab pos="0" algn="l"/>
              </a:tabLst>
            </a:pPr>
            <a:r>
              <a:rPr lang="ru-RU" sz="2400" b="1" dirty="0" smtClean="0">
                <a:latin typeface="Candara" pitchFamily="34" charset="0"/>
              </a:rPr>
              <a:t>Лев Кассиль родился 10 июля 1905 года в г. Покровске (теперь город Энгельс, Саратовская область) в семье врача и учительницы музыки. </a:t>
            </a:r>
          </a:p>
          <a:p>
            <a:pPr marL="0" indent="0">
              <a:buNone/>
              <a:tabLst>
                <a:tab pos="0" algn="l"/>
              </a:tabLst>
            </a:pPr>
            <a:r>
              <a:rPr lang="ru-RU" sz="2400" b="1" dirty="0" smtClean="0">
                <a:latin typeface="Candara" pitchFamily="34" charset="0"/>
              </a:rPr>
              <a:t>Учился в гимназии, после революции преобразованной в Единую трудовую школу, которую окончил в 1923 году. </a:t>
            </a:r>
          </a:p>
          <a:p>
            <a:pPr marL="0" indent="0">
              <a:buNone/>
              <a:tabLst>
                <a:tab pos="0" algn="l"/>
              </a:tabLst>
            </a:pPr>
            <a:r>
              <a:rPr lang="ru-RU" sz="2400" b="1" dirty="0" smtClean="0">
                <a:latin typeface="Candara" pitchFamily="34" charset="0"/>
              </a:rPr>
              <a:t> </a:t>
            </a:r>
          </a:p>
          <a:p>
            <a:pPr marL="0" indent="0">
              <a:buNone/>
              <a:tabLst>
                <a:tab pos="0" algn="l"/>
              </a:tabLst>
            </a:pPr>
            <a:endParaRPr lang="ru-RU" sz="2400" b="1" dirty="0">
              <a:latin typeface="Candara" pitchFamily="34" charset="0"/>
              <a:ea typeface="+mj-ea"/>
              <a:cs typeface="+mj-cs"/>
            </a:endParaRPr>
          </a:p>
        </p:txBody>
      </p:sp>
      <p:pic>
        <p:nvPicPr>
          <p:cNvPr id="10" name="Picture 10" descr="https://persons-info.com/userfiles/image/persons/20000-30000/23000-24000/23051/KASSIL_Lev_Abramovich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129308"/>
            <a:ext cx="2315777" cy="32163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2530" name="Picture 2" descr="http://mtdata.ru/u31/photoE9E9/20599450523-0/original.jpeg"/>
          <p:cNvPicPr>
            <a:picLocks noChangeAspect="1" noChangeArrowheads="1"/>
          </p:cNvPicPr>
          <p:nvPr/>
        </p:nvPicPr>
        <p:blipFill>
          <a:blip r:embed="rId4" cstate="print"/>
          <a:srcRect b="18988"/>
          <a:stretch>
            <a:fillRect/>
          </a:stretch>
        </p:blipFill>
        <p:spPr bwMode="auto">
          <a:xfrm>
            <a:off x="3622385" y="2641476"/>
            <a:ext cx="4622023" cy="28083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1547664" y="4945732"/>
            <a:ext cx="20882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Дом-музей писателя в городе Энгельсе</a:t>
            </a:r>
            <a:endParaRPr lang="ru-RU" sz="1600" b="1" dirty="0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booko.xyz/wp-content/uploads/ktz/free-powerpoint-templates-education-themes-20150523072959-55602c779c68e-me1jbf8zv3hu7ibt2ilioulducrn1656yc8gni01v4.jpg"/>
          <p:cNvPicPr>
            <a:picLocks noChangeAspect="1" noChangeArrowheads="1"/>
          </p:cNvPicPr>
          <p:nvPr/>
        </p:nvPicPr>
        <p:blipFill>
          <a:blip r:embed="rId2" cstate="print"/>
          <a:srcRect l="6332" t="7792" r="14543" b="6049"/>
          <a:stretch>
            <a:fillRect/>
          </a:stretch>
        </p:blipFill>
        <p:spPr bwMode="auto">
          <a:xfrm>
            <a:off x="0" y="0"/>
            <a:ext cx="9144000" cy="5715001"/>
          </a:xfrm>
          <a:prstGeom prst="rect">
            <a:avLst/>
          </a:prstGeom>
          <a:noFill/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483768" y="0"/>
            <a:ext cx="6660232" cy="913284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Candara" pitchFamily="34" charset="0"/>
              </a:rPr>
              <a:t>«Писать я учился в письмах домой»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333500"/>
            <a:ext cx="4608512" cy="418829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  <a:tabLst>
                <a:tab pos="0" algn="l"/>
              </a:tabLst>
            </a:pPr>
            <a:r>
              <a:rPr lang="ru-RU" sz="2400" b="1" dirty="0" smtClean="0">
                <a:latin typeface="Candara" pitchFamily="34" charset="0"/>
              </a:rPr>
              <a:t>В 1923 году Кассиль поступил на физико-математический факультет Московского государственного университета.</a:t>
            </a:r>
          </a:p>
          <a:p>
            <a:pPr marL="0" indent="0">
              <a:buNone/>
              <a:tabLst>
                <a:tab pos="0" algn="l"/>
              </a:tabLst>
            </a:pPr>
            <a:r>
              <a:rPr lang="ru-RU" sz="2400" b="1" dirty="0" smtClean="0">
                <a:latin typeface="Candara" pitchFamily="34" charset="0"/>
              </a:rPr>
              <a:t>Днем он учился, а по вечерам писал длинные письма домой. Некоторые письма едва умещались на 20 страницах. А в родном городе Покровске младший брат Иосиф относил полученные письма в газету и печатал как очерки. Так Лев Кассиль, сам того не ведая, стал журналистом.</a:t>
            </a:r>
          </a:p>
          <a:p>
            <a:pPr marL="0" indent="0">
              <a:buNone/>
              <a:tabLst>
                <a:tab pos="0" algn="l"/>
              </a:tabLst>
            </a:pPr>
            <a:r>
              <a:rPr lang="ru-RU" sz="2400" b="1" dirty="0" smtClean="0">
                <a:latin typeface="Candara" pitchFamily="34" charset="0"/>
              </a:rPr>
              <a:t> </a:t>
            </a:r>
          </a:p>
          <a:p>
            <a:pPr marL="0" indent="0">
              <a:buNone/>
              <a:tabLst>
                <a:tab pos="0" algn="l"/>
              </a:tabLst>
            </a:pPr>
            <a:endParaRPr lang="ru-RU" sz="2400" b="1" dirty="0">
              <a:latin typeface="Candara" pitchFamily="34" charset="0"/>
              <a:ea typeface="+mj-ea"/>
              <a:cs typeface="+mj-cs"/>
            </a:endParaRPr>
          </a:p>
        </p:txBody>
      </p:sp>
      <p:pic>
        <p:nvPicPr>
          <p:cNvPr id="8" name="Picture 2" descr="E:\Интересные материалы\Детские писатели\Кассиль\nS7C6s (1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1129308"/>
            <a:ext cx="2898321" cy="38644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2" descr="File:Кассиль Лев Абрамович подпись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1800" y="5017740"/>
            <a:ext cx="2295525" cy="371475"/>
          </a:xfrm>
          <a:prstGeom prst="rect">
            <a:avLst/>
          </a:prstGeom>
          <a:noFill/>
        </p:spPr>
      </p:pic>
      <p:pic>
        <p:nvPicPr>
          <p:cNvPr id="1026" name="Picture 2" descr="https://openclipart.org/image/2400px/svg_to_png/248469/1463233175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87389" y="4153644"/>
            <a:ext cx="1656611" cy="156135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booko.xyz/wp-content/uploads/ktz/free-powerpoint-templates-education-themes-20150523072959-55602c779c68e-me1jbf8zv3hu7ibt2ilioulducrn1656yc8gni01v4.jpg"/>
          <p:cNvPicPr>
            <a:picLocks noChangeAspect="1" noChangeArrowheads="1"/>
          </p:cNvPicPr>
          <p:nvPr/>
        </p:nvPicPr>
        <p:blipFill>
          <a:blip r:embed="rId2" cstate="print"/>
          <a:srcRect l="6332" t="7792" r="14543" b="6049"/>
          <a:stretch>
            <a:fillRect/>
          </a:stretch>
        </p:blipFill>
        <p:spPr bwMode="auto">
          <a:xfrm>
            <a:off x="0" y="-1"/>
            <a:ext cx="9144000" cy="5715001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1960" y="337220"/>
            <a:ext cx="4248472" cy="2664296"/>
          </a:xfrm>
        </p:spPr>
        <p:txBody>
          <a:bodyPr>
            <a:normAutofit/>
          </a:bodyPr>
          <a:lstStyle/>
          <a:p>
            <a:pPr marL="0" indent="0">
              <a:buNone/>
              <a:tabLst>
                <a:tab pos="0" algn="l"/>
              </a:tabLst>
            </a:pPr>
            <a:r>
              <a:rPr lang="ru-RU" sz="2200" b="1" dirty="0" smtClean="0">
                <a:latin typeface="Candara" pitchFamily="34" charset="0"/>
              </a:rPr>
              <a:t>К третьему курсу он фактически стал профессиональным литератором — московским корреспондентом газет «Правда Востока» и «Советская Сибирь», сотрудником газеты «Известия» и журнала «Пионер».</a:t>
            </a:r>
            <a:endParaRPr lang="ru-RU" sz="2200" b="1" dirty="0">
              <a:latin typeface="Candara" pitchFamily="34" charset="0"/>
              <a:ea typeface="+mj-ea"/>
              <a:cs typeface="+mj-cs"/>
            </a:endParaRPr>
          </a:p>
        </p:txBody>
      </p:sp>
      <p:pic>
        <p:nvPicPr>
          <p:cNvPr id="5" name="Picture 3" descr="E:\Интересные материалы\Детские писатели\Кассиль\nS7C6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201316"/>
            <a:ext cx="2970330" cy="39604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2772" name="Picture 4" descr="http://www.vnikitskom.ru/antique/images/lots-new/55/cache/51-385-1560-2-C4077471_m_600x600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60941"/>
          <a:stretch>
            <a:fillRect/>
          </a:stretch>
        </p:blipFill>
        <p:spPr bwMode="auto">
          <a:xfrm rot="21414408">
            <a:off x="4049168" y="3041364"/>
            <a:ext cx="4202233" cy="2086487"/>
          </a:xfrm>
          <a:prstGeom prst="rect">
            <a:avLst/>
          </a:prstGeom>
          <a:noFill/>
        </p:spPr>
      </p:pic>
      <p:pic>
        <p:nvPicPr>
          <p:cNvPr id="32770" name="Picture 2" descr="http://epizodsspace.airbase.ru/bibl/pioner/1960-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60105">
            <a:off x="6751963" y="2924734"/>
            <a:ext cx="1873489" cy="24979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booko.xyz/wp-content/uploads/ktz/free-powerpoint-templates-education-themes-20150523072959-55602c779c68e-me1jbf8zv3hu7ibt2ilioulducrn1656yc8gni01v4.jpg"/>
          <p:cNvPicPr>
            <a:picLocks noChangeAspect="1" noChangeArrowheads="1"/>
          </p:cNvPicPr>
          <p:nvPr/>
        </p:nvPicPr>
        <p:blipFill>
          <a:blip r:embed="rId2" cstate="print"/>
          <a:srcRect l="6332" t="7792" r="14543" b="6049"/>
          <a:stretch>
            <a:fillRect/>
          </a:stretch>
        </p:blipFill>
        <p:spPr bwMode="auto">
          <a:xfrm>
            <a:off x="0" y="-1"/>
            <a:ext cx="9144000" cy="5715001"/>
          </a:xfrm>
          <a:prstGeom prst="rect">
            <a:avLst/>
          </a:prstGeom>
          <a:noFill/>
        </p:spPr>
      </p:pic>
      <p:sp>
        <p:nvSpPr>
          <p:cNvPr id="34820" name="AutoShape 4" descr="https://img-gorod.ru/upload/iblock/e0c/e0c324773a60ccda0092bf32383e98a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4822" name="Picture 6" descr="http://www.char.ru/books/11061950_Konduit_i_SHvambraniy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625252"/>
            <a:ext cx="2841042" cy="44644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3635896" y="121196"/>
            <a:ext cx="5328592" cy="18722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b="1" dirty="0" smtClean="0">
                <a:latin typeface="Candara" pitchFamily="34" charset="0"/>
              </a:rPr>
              <a:t>После выхода двух автобиографических повестей, в дальнейшем объединенных  в одну книгу «Кондуит и </a:t>
            </a:r>
            <a:r>
              <a:rPr lang="ru-RU" sz="2200" b="1" dirty="0" err="1" smtClean="0">
                <a:latin typeface="Candara" pitchFamily="34" charset="0"/>
              </a:rPr>
              <a:t>Швамбрания</a:t>
            </a:r>
            <a:r>
              <a:rPr lang="ru-RU" sz="2200" b="1" dirty="0" smtClean="0">
                <a:latin typeface="Candara" pitchFamily="34" charset="0"/>
              </a:rPr>
              <a:t>» (1935), писателя накрыло волной славы   и читательской любви.</a:t>
            </a:r>
          </a:p>
        </p:txBody>
      </p:sp>
      <p:pic>
        <p:nvPicPr>
          <p:cNvPr id="9" name="Picture 2" descr="E:\Интересные материалы\Детские писатели\Кассиль\nS7C6s (10).jpg"/>
          <p:cNvPicPr>
            <a:picLocks noChangeAspect="1" noChangeArrowheads="1"/>
          </p:cNvPicPr>
          <p:nvPr/>
        </p:nvPicPr>
        <p:blipFill>
          <a:blip r:embed="rId4" cstate="print"/>
          <a:srcRect b="4167"/>
          <a:stretch>
            <a:fillRect/>
          </a:stretch>
        </p:blipFill>
        <p:spPr bwMode="auto">
          <a:xfrm>
            <a:off x="4572000" y="2065412"/>
            <a:ext cx="3456384" cy="33123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booko.xyz/wp-content/uploads/ktz/free-powerpoint-templates-education-themes-20150523072959-55602c779c68e-me1jbf8zv3hu7ibt2ilioulducrn1656yc8gni01v4.jpg"/>
          <p:cNvPicPr>
            <a:picLocks noChangeAspect="1" noChangeArrowheads="1"/>
          </p:cNvPicPr>
          <p:nvPr/>
        </p:nvPicPr>
        <p:blipFill>
          <a:blip r:embed="rId2" cstate="print"/>
          <a:srcRect l="6332" t="7792" r="14543" b="6049"/>
          <a:stretch>
            <a:fillRect/>
          </a:stretch>
        </p:blipFill>
        <p:spPr bwMode="auto">
          <a:xfrm>
            <a:off x="0" y="-1"/>
            <a:ext cx="9144000" cy="5715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5776" y="0"/>
            <a:ext cx="6588224" cy="69726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Candara" pitchFamily="34" charset="0"/>
              </a:rPr>
              <a:t>Три страны, которых нет на карте</a:t>
            </a:r>
          </a:p>
        </p:txBody>
      </p:sp>
      <p:pic>
        <p:nvPicPr>
          <p:cNvPr id="31748" name="Picture 4" descr="http://img.inforico.com.ua/a/tri-strany-kotoryh-net-na-karte.-kassil-l.-a.--bda5-1422688320320970-3-big.jpg"/>
          <p:cNvPicPr>
            <a:picLocks noChangeAspect="1" noChangeArrowheads="1"/>
          </p:cNvPicPr>
          <p:nvPr/>
        </p:nvPicPr>
        <p:blipFill>
          <a:blip r:embed="rId3" cstate="print"/>
          <a:srcRect l="3131" t="3788" r="2945" b="5159"/>
          <a:stretch>
            <a:fillRect/>
          </a:stretch>
        </p:blipFill>
        <p:spPr bwMode="auto">
          <a:xfrm>
            <a:off x="1259632" y="769268"/>
            <a:ext cx="6696744" cy="48365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booko.xyz/wp-content/uploads/ktz/free-powerpoint-templates-education-themes-20150523072959-55602c779c68e-me1jbf8zv3hu7ibt2ilioulducrn1656yc8gni01v4.jpg"/>
          <p:cNvPicPr>
            <a:picLocks noChangeAspect="1" noChangeArrowheads="1"/>
          </p:cNvPicPr>
          <p:nvPr/>
        </p:nvPicPr>
        <p:blipFill>
          <a:blip r:embed="rId2" cstate="print"/>
          <a:srcRect l="6332" t="7792" r="14543" b="6049"/>
          <a:stretch>
            <a:fillRect/>
          </a:stretch>
        </p:blipFill>
        <p:spPr bwMode="auto">
          <a:xfrm>
            <a:off x="0" y="-1"/>
            <a:ext cx="9144000" cy="5715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760" y="121196"/>
            <a:ext cx="6588224" cy="95250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«Вратарь республики» (1937) - </a:t>
            </a:r>
            <a:b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</a:b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первый спортивный роман в СССР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95936" y="1333500"/>
            <a:ext cx="4690864" cy="37716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>
                <a:latin typeface="Candara" pitchFamily="34" charset="0"/>
              </a:rPr>
              <a:t>Лев</a:t>
            </a:r>
            <a:r>
              <a:rPr lang="ru-RU" sz="2400" b="1" dirty="0" smtClean="0"/>
              <a:t> </a:t>
            </a:r>
            <a:r>
              <a:rPr lang="ru-RU" sz="2400" b="1" dirty="0" smtClean="0">
                <a:latin typeface="Candara" pitchFamily="34" charset="0"/>
              </a:rPr>
              <a:t>Кассиль всю жизнь хранил поистине уникальное издание этого романа. Ученик 7 класса московской школы сам «издал» книгу, переписав текст из «Пионерской правды».</a:t>
            </a:r>
          </a:p>
          <a:p>
            <a:pPr marL="0" indent="0">
              <a:buNone/>
            </a:pPr>
            <a:r>
              <a:rPr lang="ru-RU" sz="2400" b="1" dirty="0" smtClean="0">
                <a:latin typeface="Candara" pitchFamily="34" charset="0"/>
              </a:rPr>
              <a:t>В основу романа лег сценарий фильма «Вратарь», написанный Кассилем.</a:t>
            </a:r>
          </a:p>
        </p:txBody>
      </p:sp>
      <p:pic>
        <p:nvPicPr>
          <p:cNvPr id="1026" name="Picture 2" descr="http://www.audiobook24.ru/_ld/21/6790857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201316"/>
            <a:ext cx="2664296" cy="40490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booko.xyz/wp-content/uploads/ktz/free-powerpoint-templates-education-themes-20150523072959-55602c779c68e-me1jbf8zv3hu7ibt2ilioulducrn1656yc8gni01v4.jpg"/>
          <p:cNvPicPr>
            <a:picLocks noChangeAspect="1" noChangeArrowheads="1"/>
          </p:cNvPicPr>
          <p:nvPr/>
        </p:nvPicPr>
        <p:blipFill>
          <a:blip r:embed="rId2" cstate="print"/>
          <a:srcRect l="6332" t="7792" r="14543" b="6049"/>
          <a:stretch>
            <a:fillRect/>
          </a:stretch>
        </p:blipFill>
        <p:spPr bwMode="auto">
          <a:xfrm>
            <a:off x="0" y="-1"/>
            <a:ext cx="9144000" cy="5715001"/>
          </a:xfrm>
          <a:prstGeom prst="rect">
            <a:avLst/>
          </a:prstGeom>
          <a:noFill/>
        </p:spPr>
      </p:pic>
      <p:pic>
        <p:nvPicPr>
          <p:cNvPr id="35842" name="Picture 2" descr="https://ozon-st.cdn.ngenix.net/multimedia/books_covers/1014369659.jpg"/>
          <p:cNvPicPr>
            <a:picLocks noChangeAspect="1" noChangeArrowheads="1"/>
          </p:cNvPicPr>
          <p:nvPr/>
        </p:nvPicPr>
        <p:blipFill>
          <a:blip r:embed="rId3" cstate="print"/>
          <a:srcRect b="3062"/>
          <a:stretch>
            <a:fillRect/>
          </a:stretch>
        </p:blipFill>
        <p:spPr bwMode="auto">
          <a:xfrm rot="21388698">
            <a:off x="770707" y="1237137"/>
            <a:ext cx="2720975" cy="38884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3779912" y="337220"/>
            <a:ext cx="5040560" cy="1800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 smtClean="0">
                <a:latin typeface="Candara" pitchFamily="34" charset="0"/>
              </a:rPr>
              <a:t>Повесть «Черемыш – брат героя» была написана в 1938 году.</a:t>
            </a:r>
          </a:p>
          <a:p>
            <a:pPr marL="0" indent="0">
              <a:buNone/>
            </a:pPr>
            <a:r>
              <a:rPr lang="ru-RU" sz="2400" b="1" dirty="0" smtClean="0">
                <a:latin typeface="Candara" pitchFamily="34" charset="0"/>
              </a:rPr>
              <a:t>Прообразом Климентия Черемыша был летчик Валерий Чкалов. </a:t>
            </a:r>
          </a:p>
        </p:txBody>
      </p:sp>
      <p:pic>
        <p:nvPicPr>
          <p:cNvPr id="37890" name="Picture 2" descr="Chkalov 193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2281436"/>
            <a:ext cx="2052466" cy="30992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booko.xyz/wp-content/uploads/ktz/free-powerpoint-templates-education-themes-20150523072959-55602c779c68e-me1jbf8zv3hu7ibt2ilioulducrn1656yc8gni01v4.jpg"/>
          <p:cNvPicPr>
            <a:picLocks noChangeAspect="1" noChangeArrowheads="1"/>
          </p:cNvPicPr>
          <p:nvPr/>
        </p:nvPicPr>
        <p:blipFill>
          <a:blip r:embed="rId2" cstate="print"/>
          <a:srcRect l="6332" t="7792" r="14543" b="6049"/>
          <a:stretch>
            <a:fillRect/>
          </a:stretch>
        </p:blipFill>
        <p:spPr bwMode="auto">
          <a:xfrm>
            <a:off x="0" y="-1"/>
            <a:ext cx="9144000" cy="5715001"/>
          </a:xfrm>
          <a:prstGeom prst="rect">
            <a:avLst/>
          </a:prstGeom>
          <a:noFill/>
        </p:spPr>
      </p:pic>
      <p:sp>
        <p:nvSpPr>
          <p:cNvPr id="34820" name="AutoShape 4" descr="https://img-gorod.ru/upload/iblock/e0c/e0c324773a60ccda0092bf32383e98a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2699792" y="193204"/>
            <a:ext cx="6192688" cy="18722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b="1" dirty="0" smtClean="0">
                <a:latin typeface="Candara" pitchFamily="34" charset="0"/>
              </a:rPr>
              <a:t>В годы Великой Отечественной войны Лев Кассиль работал военным корреспондентом, выступал на радио, в школах, воинских частях, на предприятиях Москвы и Урала. Войне он посвятил немало рассказов.</a:t>
            </a:r>
          </a:p>
        </p:txBody>
      </p:sp>
      <p:pic>
        <p:nvPicPr>
          <p:cNvPr id="7" name="Picture 4" descr="https://ozon-st.cdn.ngenix.net/multimedia/books_covers/1013918215.jpg"/>
          <p:cNvPicPr>
            <a:picLocks noChangeAspect="1" noChangeArrowheads="1"/>
          </p:cNvPicPr>
          <p:nvPr/>
        </p:nvPicPr>
        <p:blipFill>
          <a:blip r:embed="rId3" cstate="print"/>
          <a:srcRect b="2582"/>
          <a:stretch>
            <a:fillRect/>
          </a:stretch>
        </p:blipFill>
        <p:spPr bwMode="auto">
          <a:xfrm rot="194118">
            <a:off x="400738" y="1339232"/>
            <a:ext cx="2046074" cy="31621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6" descr="https://ozon-st.cdn.ngenix.net/multimedia/1009981981.jpg"/>
          <p:cNvPicPr>
            <a:picLocks noChangeAspect="1" noChangeArrowheads="1"/>
          </p:cNvPicPr>
          <p:nvPr/>
        </p:nvPicPr>
        <p:blipFill>
          <a:blip r:embed="rId4" cstate="print"/>
          <a:srcRect b="4000"/>
          <a:stretch>
            <a:fillRect/>
          </a:stretch>
        </p:blipFill>
        <p:spPr bwMode="auto">
          <a:xfrm rot="21382768">
            <a:off x="2941773" y="2141934"/>
            <a:ext cx="2524175" cy="31824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2" descr="http://www.v3toys.ru/kiwi-public-data/Kiwi_Img/594754ed1f87a.jpg"/>
          <p:cNvPicPr>
            <a:picLocks noChangeAspect="1" noChangeArrowheads="1"/>
          </p:cNvPicPr>
          <p:nvPr/>
        </p:nvPicPr>
        <p:blipFill>
          <a:blip r:embed="rId5" cstate="print"/>
          <a:srcRect l="16254" t="4514" r="16020" b="2474"/>
          <a:stretch>
            <a:fillRect/>
          </a:stretch>
        </p:blipFill>
        <p:spPr bwMode="auto">
          <a:xfrm rot="211056">
            <a:off x="6105257" y="2203834"/>
            <a:ext cx="2260217" cy="31040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://www.booko.xyz/wp-content/uploads/ktz/free-powerpoint-templates-education-themes-20150523072959-55602c779c68e-me1jbf8zv3hu7ibt2ilioulducrn1656yc8gni01v4.jpg"/>
          <p:cNvPicPr>
            <a:picLocks noChangeAspect="1" noChangeArrowheads="1"/>
          </p:cNvPicPr>
          <p:nvPr/>
        </p:nvPicPr>
        <p:blipFill>
          <a:blip r:embed="rId2" cstate="print"/>
          <a:srcRect l="6332" t="7792" r="14543" b="6049"/>
          <a:stretch>
            <a:fillRect/>
          </a:stretch>
        </p:blipFill>
        <p:spPr bwMode="auto">
          <a:xfrm>
            <a:off x="0" y="-1"/>
            <a:ext cx="9144000" cy="5715001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79912" y="337220"/>
            <a:ext cx="4896544" cy="228143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b="1" dirty="0" smtClean="0">
                <a:latin typeface="Candara" pitchFamily="34" charset="0"/>
              </a:rPr>
              <a:t>Повесть «Улица младшего сына» была написана в 1949 году совместно с М.Л. </a:t>
            </a:r>
            <a:r>
              <a:rPr lang="ru-RU" sz="2400" b="1" dirty="0" err="1" smtClean="0">
                <a:latin typeface="Candara" pitchFamily="34" charset="0"/>
              </a:rPr>
              <a:t>Поляновским</a:t>
            </a:r>
            <a:r>
              <a:rPr lang="ru-RU" sz="2400" b="1" dirty="0" smtClean="0">
                <a:latin typeface="Candara" pitchFamily="34" charset="0"/>
              </a:rPr>
              <a:t>. Она посвящена Володе Дубинину, пионеру-герою Великой Отечественной войны. </a:t>
            </a:r>
          </a:p>
        </p:txBody>
      </p:sp>
      <p:sp>
        <p:nvSpPr>
          <p:cNvPr id="13316" name="AutoShape 4" descr="https://ds02.infourok.ru/uploads/ex/109e/0001be4d-f1e410e7/hello_html_44a411fc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317" name="Picture 5" descr="C:\Users\e.vaseneva\Pictures\hello_html_44a411fc.png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467544" y="211460"/>
            <a:ext cx="2722020" cy="37981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319" name="Picture 7" descr="https://upload.wikimedia.org/wikipedia/ru/d/d1/Maks_Polyanovski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8" y="2587140"/>
            <a:ext cx="2173213" cy="28626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Содержимое 2"/>
          <p:cNvSpPr txBox="1">
            <a:spLocks/>
          </p:cNvSpPr>
          <p:nvPr/>
        </p:nvSpPr>
        <p:spPr>
          <a:xfrm>
            <a:off x="6588224" y="2497460"/>
            <a:ext cx="2304256" cy="16561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За эту работу авторы получили Сталинскую премию третьей степени (1951).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  <a:ea typeface="+mn-ea"/>
              <a:cs typeface="+mn-cs"/>
            </a:endParaRPr>
          </a:p>
        </p:txBody>
      </p:sp>
      <p:pic>
        <p:nvPicPr>
          <p:cNvPr id="13314" name="Picture 2" descr="http://gorbachovbogdan.ru/wp-content/gallery/iyul-2014-raznoe-interesnoe/lkejng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63688" y="2929508"/>
            <a:ext cx="1942716" cy="25202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539552" y="4801716"/>
            <a:ext cx="1080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Володя Дубинин</a:t>
            </a:r>
            <a:endParaRPr lang="ru-RU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372200" y="4875465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Макс Леонидович</a:t>
            </a:r>
          </a:p>
          <a:p>
            <a:pPr algn="ctr"/>
            <a:r>
              <a:rPr lang="ru-RU" b="1" dirty="0" err="1" smtClean="0"/>
              <a:t>Поляновский</a:t>
            </a:r>
            <a:endParaRPr lang="ru-RU" b="1" dirty="0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booko.xyz/wp-content/uploads/ktz/free-powerpoint-templates-education-themes-20150523072959-55602c779c68e-me1jbf8zv3hu7ibt2ilioulducrn1656yc8gni01v4.jpg"/>
          <p:cNvPicPr>
            <a:picLocks noChangeAspect="1" noChangeArrowheads="1"/>
          </p:cNvPicPr>
          <p:nvPr/>
        </p:nvPicPr>
        <p:blipFill>
          <a:blip r:embed="rId2" cstate="print"/>
          <a:srcRect l="6332" t="7792" r="14543" b="6049"/>
          <a:stretch>
            <a:fillRect/>
          </a:stretch>
        </p:blipFill>
        <p:spPr bwMode="auto">
          <a:xfrm>
            <a:off x="0" y="-1"/>
            <a:ext cx="9144000" cy="5715001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03648" y="553244"/>
            <a:ext cx="7704856" cy="1800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 smtClean="0">
                <a:latin typeface="Candara" pitchFamily="34" charset="0"/>
              </a:rPr>
              <a:t>В послевоенные годы Лев Абрамович был председателем комиссии по детской литературе Союза писателей, вел семинары в литературном институте. График жизни писателя был настолько плотным, что остается лишь удивляться, когда он успевал писать книги (произведения выходили почти каждый год).</a:t>
            </a:r>
          </a:p>
        </p:txBody>
      </p:sp>
      <p:pic>
        <p:nvPicPr>
          <p:cNvPr id="7" name="Picture 2" descr="https://persons-info.com/userfiles/image/persons/20000-30000/23000-24000/23051/KASSIL_Lev_Abramovich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2353444"/>
            <a:ext cx="3253971" cy="30870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2" descr="E:\Интересные материалы\Детские писатели\Кассиль\nS7C6s (2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5976" y="2353444"/>
            <a:ext cx="4104456" cy="30783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booko.xyz/wp-content/uploads/ktz/free-powerpoint-templates-education-themes-20150523072959-55602c779c68e-me1jbf8zv3hu7ibt2ilioulducrn1656yc8gni01v4.jpg"/>
          <p:cNvPicPr>
            <a:picLocks noChangeAspect="1" noChangeArrowheads="1"/>
          </p:cNvPicPr>
          <p:nvPr/>
        </p:nvPicPr>
        <p:blipFill>
          <a:blip r:embed="rId2" cstate="print"/>
          <a:srcRect l="6332" t="7792" r="14543" b="6049"/>
          <a:stretch>
            <a:fillRect/>
          </a:stretch>
        </p:blipFill>
        <p:spPr bwMode="auto">
          <a:xfrm>
            <a:off x="0" y="-1"/>
            <a:ext cx="9144000" cy="5715001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4225652"/>
            <a:ext cx="7632848" cy="129614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000" b="1" dirty="0" smtClean="0">
                <a:latin typeface="Candara" pitchFamily="34" charset="0"/>
              </a:rPr>
              <a:t>Льва Кассиля приглашали вести новогодние елки в Доме Союзов, репортажи с праздников на Красной площади. Исколесил Италию с лекциями о творчестве и личности Маяковского, встречался      с собственными читателями по всей России.</a:t>
            </a:r>
          </a:p>
        </p:txBody>
      </p:sp>
      <p:pic>
        <p:nvPicPr>
          <p:cNvPr id="6" name="Picture 2" descr="E:\Интересные материалы\Детские писатели\Кассиль\nS7C6s (5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613000"/>
            <a:ext cx="3312368" cy="33123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2" descr="https://persons-info.com/userfiles/image/persons/20000-30000/23000-24000/23051/KASSIL_Lev_Abramovich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79912" y="613000"/>
            <a:ext cx="5127291" cy="33246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booko.xyz/wp-content/uploads/ktz/free-powerpoint-templates-education-themes-20150523072959-55602c779c68e-me1jbf8zv3hu7ibt2ilioulducrn1656yc8gni01v4.jpg"/>
          <p:cNvPicPr>
            <a:picLocks noChangeAspect="1" noChangeArrowheads="1"/>
          </p:cNvPicPr>
          <p:nvPr/>
        </p:nvPicPr>
        <p:blipFill>
          <a:blip r:embed="rId2" cstate="print"/>
          <a:srcRect l="6332" t="7792" r="14543" b="6049"/>
          <a:stretch>
            <a:fillRect/>
          </a:stretch>
        </p:blipFill>
        <p:spPr bwMode="auto">
          <a:xfrm>
            <a:off x="0" y="-1"/>
            <a:ext cx="9144000" cy="5715001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057300"/>
            <a:ext cx="5472608" cy="39604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 smtClean="0">
                <a:latin typeface="Candara" pitchFamily="34" charset="0"/>
              </a:rPr>
              <a:t>Лев Кассиль – автор идеи проведения </a:t>
            </a:r>
            <a:r>
              <a:rPr lang="ru-RU" sz="2400" b="1" dirty="0" err="1" smtClean="0">
                <a:latin typeface="Candara" pitchFamily="34" charset="0"/>
              </a:rPr>
              <a:t>Книжкиных</a:t>
            </a:r>
            <a:r>
              <a:rPr lang="ru-RU" sz="2400" b="1" dirty="0" smtClean="0">
                <a:latin typeface="Candara" pitchFamily="34" charset="0"/>
              </a:rPr>
              <a:t> именин (Недели детской книги).</a:t>
            </a:r>
          </a:p>
          <a:p>
            <a:pPr marL="0" indent="0">
              <a:buNone/>
            </a:pPr>
            <a:r>
              <a:rPr lang="ru-RU" sz="2400" b="1" dirty="0" smtClean="0">
                <a:latin typeface="Candara" pitchFamily="34" charset="0"/>
              </a:rPr>
              <a:t>Впервые праздник детской книги «</a:t>
            </a:r>
            <a:r>
              <a:rPr lang="ru-RU" sz="2400" b="1" dirty="0" err="1" smtClean="0">
                <a:latin typeface="Candara" pitchFamily="34" charset="0"/>
              </a:rPr>
              <a:t>Книжкины</a:t>
            </a:r>
            <a:r>
              <a:rPr lang="ru-RU" sz="2400" b="1" dirty="0" smtClean="0">
                <a:latin typeface="Candara" pitchFamily="34" charset="0"/>
              </a:rPr>
              <a:t> именины» был проведен по его инициативе 26 марта 1943 года в Москве. </a:t>
            </a:r>
          </a:p>
          <a:p>
            <a:pPr marL="0" indent="0">
              <a:buNone/>
            </a:pPr>
            <a:r>
              <a:rPr lang="ru-RU" sz="2400" b="1" dirty="0" smtClean="0">
                <a:latin typeface="Candara" pitchFamily="34" charset="0"/>
              </a:rPr>
              <a:t>Неделя детской и юношеской книги традиционно проводится каждый год в дни весенних школьных каникул.</a:t>
            </a:r>
          </a:p>
        </p:txBody>
      </p:sp>
      <p:pic>
        <p:nvPicPr>
          <p:cNvPr id="64514" name="Picture 2" descr="D:\по работе Медведево\книги картинки\454389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964110"/>
            <a:ext cx="3168352" cy="412563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booko.xyz/wp-content/uploads/ktz/free-powerpoint-templates-education-themes-20150523072959-55602c779c68e-me1jbf8zv3hu7ibt2ilioulducrn1656yc8gni01v4.jpg"/>
          <p:cNvPicPr>
            <a:picLocks noChangeAspect="1" noChangeArrowheads="1"/>
          </p:cNvPicPr>
          <p:nvPr/>
        </p:nvPicPr>
        <p:blipFill>
          <a:blip r:embed="rId2" cstate="print"/>
          <a:srcRect l="6332" t="7792" r="14543" b="6049"/>
          <a:stretch>
            <a:fillRect/>
          </a:stretch>
        </p:blipFill>
        <p:spPr bwMode="auto">
          <a:xfrm>
            <a:off x="0" y="-1"/>
            <a:ext cx="9144000" cy="5715001"/>
          </a:xfrm>
          <a:prstGeom prst="rect">
            <a:avLst/>
          </a:prstGeom>
          <a:noFill/>
        </p:spPr>
      </p:pic>
      <p:pic>
        <p:nvPicPr>
          <p:cNvPr id="16386" name="Picture 2" descr="https://cdn.27.ua/799/47/65/345957_1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400017">
            <a:off x="457829" y="3265464"/>
            <a:ext cx="1712407" cy="2192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6394" name="Picture 10" descr="https://royallib.com/data/images/336/cover_33609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310140">
            <a:off x="4360267" y="2907050"/>
            <a:ext cx="1706456" cy="25596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398" name="Picture 14" descr="https://ozon-st.cdn.ngenix.net/multimedia/1005197971.jpg"/>
          <p:cNvPicPr>
            <a:picLocks noChangeAspect="1" noChangeArrowheads="1"/>
          </p:cNvPicPr>
          <p:nvPr/>
        </p:nvPicPr>
        <p:blipFill>
          <a:blip r:embed="rId5" cstate="print"/>
          <a:srcRect b="4961"/>
          <a:stretch>
            <a:fillRect/>
          </a:stretch>
        </p:blipFill>
        <p:spPr bwMode="auto">
          <a:xfrm rot="226636">
            <a:off x="2384070" y="2651503"/>
            <a:ext cx="1655076" cy="22635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401" name="Picture 17" descr="C:\Users\e.vaseneva\Pictures\img691_1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1367270">
            <a:off x="2919584" y="168430"/>
            <a:ext cx="1474031" cy="22902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385" name="Picture 1" descr="C:\Users\e.vaseneva\Pictures\книги\0_91c8c_f0da53f8_orig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60232" y="265212"/>
            <a:ext cx="2324614" cy="5112568"/>
          </a:xfrm>
          <a:prstGeom prst="rect">
            <a:avLst/>
          </a:prstGeom>
          <a:noFill/>
        </p:spPr>
      </p:pic>
      <p:pic>
        <p:nvPicPr>
          <p:cNvPr id="16387" name="Picture 3" descr="https://img-gorod.ru/upload/iblock/ab4/ab478d6ee3dd1c3ff2b18e483e16143f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291069">
            <a:off x="4894614" y="187893"/>
            <a:ext cx="1687183" cy="2592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389" name="Picture 5" descr="http://ladoved.narod.ru/skazki/52.ogneopasnii_gruz/1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21338649">
            <a:off x="422394" y="327487"/>
            <a:ext cx="1741408" cy="26696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booko.xyz/wp-content/uploads/ktz/free-powerpoint-templates-education-themes-20150523072959-55602c779c68e-me1jbf8zv3hu7ibt2ilioulducrn1656yc8gni01v4.jpg"/>
          <p:cNvPicPr>
            <a:picLocks noChangeAspect="1" noChangeArrowheads="1"/>
          </p:cNvPicPr>
          <p:nvPr/>
        </p:nvPicPr>
        <p:blipFill>
          <a:blip r:embed="rId2" cstate="print"/>
          <a:srcRect l="6332" t="7792" r="14543" b="6049"/>
          <a:stretch>
            <a:fillRect/>
          </a:stretch>
        </p:blipFill>
        <p:spPr bwMode="auto">
          <a:xfrm>
            <a:off x="0" y="-1"/>
            <a:ext cx="9144000" cy="5715001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4320480"/>
            <a:ext cx="8208912" cy="127332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 smtClean="0">
                <a:latin typeface="Candara" pitchFamily="34" charset="0"/>
              </a:rPr>
              <a:t>Лев Кассиль умер 21 июня 1970 года в Москве (от инфаркта, случившегося, когда он смотрел телетрансляцию финального матча чемпионата мира по футболу). </a:t>
            </a:r>
          </a:p>
          <a:p>
            <a:pPr marL="0" indent="0">
              <a:buNone/>
            </a:pPr>
            <a:r>
              <a:rPr lang="ru-RU" b="1" dirty="0" smtClean="0">
                <a:latin typeface="Candara" pitchFamily="34" charset="0"/>
              </a:rPr>
              <a:t>Похоронен на Новодевичьем кладбище.</a:t>
            </a:r>
            <a:endParaRPr lang="ru-RU" b="1" dirty="0">
              <a:latin typeface="Candara" pitchFamily="34" charset="0"/>
            </a:endParaRPr>
          </a:p>
        </p:txBody>
      </p:sp>
      <p:pic>
        <p:nvPicPr>
          <p:cNvPr id="1026" name="Picture 2" descr="http://novodevichiynecropol.narod.ru/kassil_la.JPG"/>
          <p:cNvPicPr>
            <a:picLocks noChangeAspect="1" noChangeArrowheads="1"/>
          </p:cNvPicPr>
          <p:nvPr/>
        </p:nvPicPr>
        <p:blipFill>
          <a:blip r:embed="rId3" cstate="print"/>
          <a:srcRect b="3674"/>
          <a:stretch>
            <a:fillRect/>
          </a:stretch>
        </p:blipFill>
        <p:spPr bwMode="auto">
          <a:xfrm>
            <a:off x="4559781" y="-22820"/>
            <a:ext cx="4584220" cy="422565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7" name="Picture 3" descr="E:\Интересные материалы\Детские писатели\Кассиль\nS7C6s (3).jpg"/>
          <p:cNvPicPr>
            <a:picLocks noChangeAspect="1" noChangeArrowheads="1"/>
          </p:cNvPicPr>
          <p:nvPr/>
        </p:nvPicPr>
        <p:blipFill>
          <a:blip r:embed="rId4" cstate="print"/>
          <a:srcRect t="7247"/>
          <a:stretch>
            <a:fillRect/>
          </a:stretch>
        </p:blipFill>
        <p:spPr bwMode="auto">
          <a:xfrm>
            <a:off x="0" y="-22820"/>
            <a:ext cx="4572000" cy="42406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 descr="http://www.playcast.ru/uploads/2016/02/04/17140237.jpg"/>
          <p:cNvPicPr>
            <a:picLocks noChangeAspect="1" noChangeArrowheads="1"/>
          </p:cNvPicPr>
          <p:nvPr/>
        </p:nvPicPr>
        <p:blipFill>
          <a:blip r:embed="rId2" cstate="print"/>
          <a:srcRect t="3377" b="10056"/>
          <a:stretch>
            <a:fillRect/>
          </a:stretch>
        </p:blipFill>
        <p:spPr bwMode="auto">
          <a:xfrm>
            <a:off x="0" y="-1"/>
            <a:ext cx="9144000" cy="5715001"/>
          </a:xfrm>
          <a:prstGeom prst="rect">
            <a:avLst/>
          </a:prstGeom>
          <a:noFill/>
        </p:spPr>
      </p:pic>
      <p:pic>
        <p:nvPicPr>
          <p:cNvPr id="21512" name="Picture 8" descr="http://www.playcast.ru/uploads/2016/04/21/18358268.jpg"/>
          <p:cNvPicPr>
            <a:picLocks noChangeAspect="1" noChangeArrowheads="1"/>
          </p:cNvPicPr>
          <p:nvPr/>
        </p:nvPicPr>
        <p:blipFill>
          <a:blip r:embed="rId3" cstate="print"/>
          <a:srcRect t="5989" r="6079" b="19036"/>
          <a:stretch>
            <a:fillRect/>
          </a:stretch>
        </p:blipFill>
        <p:spPr bwMode="auto">
          <a:xfrm>
            <a:off x="3779912" y="20857"/>
            <a:ext cx="4758120" cy="56941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95536" y="265212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Candara" pitchFamily="34" charset="0"/>
              </a:rPr>
              <a:t>Г. Энгельс</a:t>
            </a:r>
            <a:endParaRPr lang="ru-RU" sz="2400" b="1" dirty="0">
              <a:solidFill>
                <a:schemeClr val="bg1"/>
              </a:solidFill>
              <a:latin typeface="Candara" pitchFamily="34" charset="0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518</TotalTime>
  <Words>474</Words>
  <Application>Microsoft Office PowerPoint</Application>
  <PresentationFormat>Экран (16:10)</PresentationFormat>
  <Paragraphs>34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«Мечтать – дело хорошее»</vt:lpstr>
      <vt:lpstr>КАССИЛЬ Лев Абрамович (1905 - 1970)</vt:lpstr>
      <vt:lpstr>Слайд 3</vt:lpstr>
      <vt:lpstr>«Писать я учился в письмах домой»</vt:lpstr>
      <vt:lpstr>Слайд 5</vt:lpstr>
      <vt:lpstr>Слайд 6</vt:lpstr>
      <vt:lpstr>Три страны, которых нет на карте</vt:lpstr>
      <vt:lpstr>«Вратарь республики» (1937) -  первый спортивный роман в СССР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Васенева Екатерина Евгеньевна</dc:creator>
  <cp:lastModifiedBy>ТЕХПРОМ</cp:lastModifiedBy>
  <cp:revision>99</cp:revision>
  <dcterms:created xsi:type="dcterms:W3CDTF">2018-01-16T12:33:47Z</dcterms:created>
  <dcterms:modified xsi:type="dcterms:W3CDTF">2020-07-09T18:09:12Z</dcterms:modified>
</cp:coreProperties>
</file>