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9" r:id="rId12"/>
    <p:sldId id="267" r:id="rId13"/>
    <p:sldId id="265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0" r:id="rId23"/>
    <p:sldId id="279" r:id="rId2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677" y="-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gif"/><Relationship Id="rId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29.png"/><Relationship Id="rId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5" Type="http://schemas.openxmlformats.org/officeDocument/2006/relationships/image" Target="../media/image34.png"/><Relationship Id="rId4" Type="http://schemas.microsoft.com/office/2007/relationships/hdphoto" Target="../media/hdphoto9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2.wdp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7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microsoft.com/office/2007/relationships/hdphoto" Target="../media/hdphoto14.wdp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gif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13"/>
            <a:ext cx="9144000" cy="517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130" y="-80724"/>
            <a:ext cx="9321130" cy="538877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86000" y="100209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4800" b="1" dirty="0">
                <a:solidFill>
                  <a:srgbClr val="002060"/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</a:rPr>
              <a:t>Знаменосец парада Победы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83768" y="317191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400" b="1" i="1" dirty="0">
                <a:solidFill>
                  <a:srgbClr val="FFFF00"/>
                </a:solidFill>
              </a:rPr>
              <a:t>к 100 - летию со дня рождения </a:t>
            </a:r>
          </a:p>
          <a:p>
            <a:pPr lvl="0" algn="ctr"/>
            <a:r>
              <a:rPr lang="ru-RU" sz="2400" b="1" i="1" dirty="0">
                <a:solidFill>
                  <a:srgbClr val="FFFF00"/>
                </a:solidFill>
              </a:rPr>
              <a:t>русского писателя В. В. Карпова (1922–2010</a:t>
            </a:r>
            <a:r>
              <a:rPr lang="ru-RU" dirty="0">
                <a:solidFill>
                  <a:srgbClr val="FFFF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1004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05" y="411510"/>
            <a:ext cx="3061478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07904" y="1203597"/>
            <a:ext cx="543609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28 </a:t>
            </a:r>
            <a:r>
              <a:rPr lang="ru-RU" sz="2200" b="1" dirty="0">
                <a:solidFill>
                  <a:srgbClr val="002060"/>
                </a:solidFill>
              </a:rPr>
              <a:t>июля </a:t>
            </a:r>
            <a:r>
              <a:rPr lang="ru-RU" sz="2200" b="1" dirty="0" smtClean="0">
                <a:solidFill>
                  <a:srgbClr val="002060"/>
                </a:solidFill>
              </a:rPr>
              <a:t>2022 года исполнилось бы 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100 лет  удивительному писателю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 </a:t>
            </a:r>
            <a:r>
              <a:rPr lang="ru-RU" sz="2200" b="1" dirty="0">
                <a:solidFill>
                  <a:srgbClr val="002060"/>
                </a:solidFill>
              </a:rPr>
              <a:t>и человеку, жизнь которого сама являлась сложным и увлекательным сюжетом для </a:t>
            </a:r>
            <a:r>
              <a:rPr lang="ru-RU" sz="2200" b="1" dirty="0" smtClean="0">
                <a:solidFill>
                  <a:srgbClr val="002060"/>
                </a:solidFill>
              </a:rPr>
              <a:t>историко-приключенческой литературы –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Владимиру </a:t>
            </a:r>
            <a:r>
              <a:rPr lang="ru-RU" sz="2200" b="1" dirty="0">
                <a:solidFill>
                  <a:srgbClr val="002060"/>
                </a:solidFill>
              </a:rPr>
              <a:t>Васильевичу </a:t>
            </a:r>
            <a:r>
              <a:rPr lang="ru-RU" sz="2200" b="1" dirty="0" smtClean="0">
                <a:solidFill>
                  <a:srgbClr val="002060"/>
                </a:solidFill>
              </a:rPr>
              <a:t>Карпову</a:t>
            </a:r>
            <a:endParaRPr lang="ru-RU" sz="2200" b="1" dirty="0">
              <a:solidFill>
                <a:srgbClr val="00206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1321"/>
            <a:ext cx="2136952" cy="1203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362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67494"/>
            <a:ext cx="2867050" cy="449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339502"/>
            <a:ext cx="49685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002060"/>
                </a:solidFill>
              </a:rPr>
              <a:t>Его книгами о ратных подвигах </a:t>
            </a:r>
            <a:endParaRPr lang="ru-RU" sz="2200" b="1" dirty="0" smtClean="0">
              <a:solidFill>
                <a:srgbClr val="002060"/>
              </a:solidFill>
            </a:endParaRPr>
          </a:p>
          <a:p>
            <a:r>
              <a:rPr lang="ru-RU" sz="2200" b="1" dirty="0" smtClean="0">
                <a:solidFill>
                  <a:srgbClr val="002060"/>
                </a:solidFill>
              </a:rPr>
              <a:t>и </a:t>
            </a:r>
            <a:r>
              <a:rPr lang="ru-RU" sz="2200" b="1" dirty="0">
                <a:solidFill>
                  <a:srgbClr val="002060"/>
                </a:solidFill>
              </a:rPr>
              <a:t>буднях разведчиков и армии </a:t>
            </a:r>
            <a:endParaRPr lang="ru-RU" sz="2200" b="1" dirty="0" smtClean="0">
              <a:solidFill>
                <a:srgbClr val="002060"/>
              </a:solidFill>
            </a:endParaRPr>
          </a:p>
          <a:p>
            <a:r>
              <a:rPr lang="ru-RU" sz="2200" b="1" dirty="0" smtClean="0">
                <a:solidFill>
                  <a:srgbClr val="002060"/>
                </a:solidFill>
              </a:rPr>
              <a:t>в </a:t>
            </a:r>
            <a:r>
              <a:rPr lang="ru-RU" sz="2200" b="1" dirty="0">
                <a:solidFill>
                  <a:srgbClr val="002060"/>
                </a:solidFill>
              </a:rPr>
              <a:t>целом,  о великих полководцах зачитывалось не одно поколение читателей. </a:t>
            </a:r>
            <a:r>
              <a:rPr lang="ru-RU" sz="2200" b="1" dirty="0" smtClean="0">
                <a:solidFill>
                  <a:srgbClr val="002060"/>
                </a:solidFill>
              </a:rPr>
              <a:t>Ему </a:t>
            </a:r>
            <a:r>
              <a:rPr lang="ru-RU" sz="2200" b="1" dirty="0">
                <a:solidFill>
                  <a:srgbClr val="002060"/>
                </a:solidFill>
              </a:rPr>
              <a:t>присваивались звания «литературного генерала» </a:t>
            </a:r>
            <a:endParaRPr lang="ru-RU" sz="2200" b="1" dirty="0" smtClean="0">
              <a:solidFill>
                <a:srgbClr val="002060"/>
              </a:solidFill>
            </a:endParaRPr>
          </a:p>
          <a:p>
            <a:r>
              <a:rPr lang="ru-RU" sz="2200" b="1" dirty="0" smtClean="0">
                <a:solidFill>
                  <a:srgbClr val="002060"/>
                </a:solidFill>
              </a:rPr>
              <a:t>и </a:t>
            </a:r>
            <a:r>
              <a:rPr lang="ru-RU" sz="2200" b="1" dirty="0" err="1">
                <a:solidFill>
                  <a:srgbClr val="002060"/>
                </a:solidFill>
              </a:rPr>
              <a:t>сталиниста</a:t>
            </a:r>
            <a:r>
              <a:rPr lang="ru-RU" sz="2200" b="1" dirty="0">
                <a:solidFill>
                  <a:srgbClr val="002060"/>
                </a:solidFill>
              </a:rPr>
              <a:t>, он был полковником запаса, разведчиком, боксером </a:t>
            </a:r>
            <a:endParaRPr lang="ru-RU" sz="2200" b="1" dirty="0" smtClean="0">
              <a:solidFill>
                <a:srgbClr val="002060"/>
              </a:solidFill>
            </a:endParaRPr>
          </a:p>
          <a:p>
            <a:r>
              <a:rPr lang="ru-RU" sz="2200" b="1" dirty="0" smtClean="0">
                <a:solidFill>
                  <a:srgbClr val="002060"/>
                </a:solidFill>
              </a:rPr>
              <a:t>и </a:t>
            </a:r>
            <a:r>
              <a:rPr lang="ru-RU" sz="2200" b="1" dirty="0">
                <a:solidFill>
                  <a:srgbClr val="002060"/>
                </a:solidFill>
              </a:rPr>
              <a:t>исследователем, Героем Советского Союза и редактором журнала «Новый мир», политическим заключенным </a:t>
            </a:r>
            <a:endParaRPr lang="ru-RU" sz="2200" b="1" dirty="0" smtClean="0">
              <a:solidFill>
                <a:srgbClr val="002060"/>
              </a:solidFill>
            </a:endParaRPr>
          </a:p>
          <a:p>
            <a:r>
              <a:rPr lang="ru-RU" sz="2200" b="1" dirty="0" smtClean="0">
                <a:solidFill>
                  <a:srgbClr val="002060"/>
                </a:solidFill>
              </a:rPr>
              <a:t>и </a:t>
            </a:r>
            <a:r>
              <a:rPr lang="ru-RU" sz="2200" b="1" dirty="0">
                <a:solidFill>
                  <a:srgbClr val="002060"/>
                </a:solidFill>
              </a:rPr>
              <a:t>главою советских </a:t>
            </a:r>
            <a:r>
              <a:rPr lang="ru-RU" sz="2200" b="1" dirty="0" smtClean="0">
                <a:solidFill>
                  <a:srgbClr val="002060"/>
                </a:solidFill>
              </a:rPr>
              <a:t>писателей</a:t>
            </a:r>
            <a:endParaRPr lang="ru-RU" sz="2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57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1"/>
          <a:stretch/>
        </p:blipFill>
        <p:spPr bwMode="auto">
          <a:xfrm>
            <a:off x="3779912" y="199706"/>
            <a:ext cx="5004046" cy="4123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108520" y="4315780"/>
            <a:ext cx="49685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Владимир Васильевич Карпов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родился в </a:t>
            </a:r>
            <a:r>
              <a:rPr lang="ru-RU" sz="2000" b="1" dirty="0">
                <a:solidFill>
                  <a:srgbClr val="002060"/>
                </a:solidFill>
              </a:rPr>
              <a:t>Оренбурге 28 июля 1922 </a:t>
            </a:r>
            <a:r>
              <a:rPr lang="ru-RU" sz="2000" b="1" dirty="0" smtClean="0">
                <a:solidFill>
                  <a:srgbClr val="002060"/>
                </a:solidFill>
              </a:rPr>
              <a:t>года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19963"/>
            <a:ext cx="2880320" cy="396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081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2229"/>
            <a:ext cx="4485594" cy="27291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35367" y="3618210"/>
            <a:ext cx="74814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В </a:t>
            </a:r>
            <a:r>
              <a:rPr lang="ru-RU" sz="2000" b="1" dirty="0" smtClean="0">
                <a:solidFill>
                  <a:srgbClr val="002060"/>
                </a:solidFill>
              </a:rPr>
              <a:t>школе Владимир  </a:t>
            </a:r>
            <a:r>
              <a:rPr lang="ru-RU" sz="2000" b="1" dirty="0">
                <a:solidFill>
                  <a:srgbClr val="002060"/>
                </a:solidFill>
              </a:rPr>
              <a:t>увлекся </a:t>
            </a:r>
            <a:r>
              <a:rPr lang="ru-RU" sz="2000" b="1" dirty="0" smtClean="0">
                <a:solidFill>
                  <a:srgbClr val="002060"/>
                </a:solidFill>
              </a:rPr>
              <a:t>боксом. Когда </a:t>
            </a:r>
            <a:r>
              <a:rPr lang="ru-RU" sz="2000" b="1" dirty="0">
                <a:solidFill>
                  <a:srgbClr val="002060"/>
                </a:solidFill>
              </a:rPr>
              <a:t>пришел в боксерскую секцию, премудростям боя его стал учить Сидней Джексон — человек необычайной судьбы. Профессиональный боксер,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бывший </a:t>
            </a:r>
            <a:r>
              <a:rPr lang="ru-RU" sz="2000" b="1" dirty="0">
                <a:solidFill>
                  <a:srgbClr val="002060"/>
                </a:solidFill>
              </a:rPr>
              <a:t>чемпион США, Заслуженный тренер СССР (1957</a:t>
            </a:r>
            <a:r>
              <a:rPr lang="ru-RU" sz="2000" b="1" dirty="0" smtClean="0">
                <a:solidFill>
                  <a:srgbClr val="002060"/>
                </a:solidFill>
              </a:rPr>
              <a:t>)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559" y="333893"/>
            <a:ext cx="3961360" cy="2625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1944565" y="732401"/>
            <a:ext cx="914400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859592" y="732582"/>
            <a:ext cx="914400" cy="9144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944565" y="732582"/>
            <a:ext cx="914400" cy="9144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5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264" y="1634165"/>
            <a:ext cx="2198589" cy="2198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138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80"/>
          <a:stretch/>
        </p:blipFill>
        <p:spPr bwMode="auto">
          <a:xfrm>
            <a:off x="0" y="0"/>
            <a:ext cx="9144000" cy="5137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52120" y="2283718"/>
            <a:ext cx="3240360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Карпов делает первые успехи в боксе и, будучи курсантом Ташкентского пехотного училища, становится чемпионом Узбекистана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и </a:t>
            </a:r>
            <a:r>
              <a:rPr lang="ru-RU" sz="2000" b="1" dirty="0">
                <a:solidFill>
                  <a:srgbClr val="002060"/>
                </a:solidFill>
              </a:rPr>
              <a:t>республик Средней Азии по боксу </a:t>
            </a:r>
            <a:r>
              <a:rPr lang="ru-RU" sz="2000" b="1" dirty="0" smtClean="0">
                <a:solidFill>
                  <a:srgbClr val="002060"/>
                </a:solidFill>
              </a:rPr>
              <a:t>в </a:t>
            </a:r>
            <a:r>
              <a:rPr lang="ru-RU" sz="2000" b="1" dirty="0">
                <a:solidFill>
                  <a:srgbClr val="002060"/>
                </a:solidFill>
              </a:rPr>
              <a:t>среднем весе</a:t>
            </a:r>
          </a:p>
        </p:txBody>
      </p:sp>
    </p:spTree>
    <p:extLst>
      <p:ext uri="{BB962C8B-B14F-4D97-AF65-F5344CB8AC3E}">
        <p14:creationId xmlns:p14="http://schemas.microsoft.com/office/powerpoint/2010/main" val="238155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7824" y="218048"/>
            <a:ext cx="604271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</a:rPr>
              <a:t>О значении этого вида спорта он сам говорит так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в </a:t>
            </a:r>
            <a:r>
              <a:rPr lang="ru-RU" sz="2000" b="1" dirty="0">
                <a:solidFill>
                  <a:srgbClr val="002060"/>
                </a:solidFill>
              </a:rPr>
              <a:t>своей книге «Полководец»: «…боксер – это человек, не только умеющий хорошо пользоваться кулаками, но еще и привыкший быстро соображать. На тренировках и </a:t>
            </a:r>
            <a:r>
              <a:rPr lang="ru-RU" sz="2000" b="1" dirty="0" smtClean="0">
                <a:solidFill>
                  <a:srgbClr val="002060"/>
                </a:solidFill>
              </a:rPr>
              <a:t>в </a:t>
            </a:r>
            <a:r>
              <a:rPr lang="ru-RU" sz="2000" b="1" dirty="0">
                <a:solidFill>
                  <a:srgbClr val="002060"/>
                </a:solidFill>
              </a:rPr>
              <a:t>поединках на рингах я был приучен думать быстро. Сохраняя хладнокровие под градом ударов, я в десятые доли секунды рассчитывал, как отбить летящий в меня кулак противника и как самому при этом нанести удар. Вот эти десятые доли секунды, на которые я опережал </a:t>
            </a:r>
            <a:r>
              <a:rPr lang="ru-RU" sz="2000" b="1" dirty="0" smtClean="0">
                <a:solidFill>
                  <a:srgbClr val="002060"/>
                </a:solidFill>
              </a:rPr>
              <a:t>в </a:t>
            </a:r>
            <a:r>
              <a:rPr lang="ru-RU" sz="2000" b="1" dirty="0">
                <a:solidFill>
                  <a:srgbClr val="002060"/>
                </a:solidFill>
              </a:rPr>
              <a:t>мышлении во время войны врагов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в </a:t>
            </a:r>
            <a:r>
              <a:rPr lang="ru-RU" sz="2000" b="1" dirty="0">
                <a:solidFill>
                  <a:srgbClr val="002060"/>
                </a:solidFill>
              </a:rPr>
              <a:t>критических, экстремальных ситуациях, и были моим постоянным преимуществом, которое помогало мне и выполнять задания, и остаться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в </a:t>
            </a:r>
            <a:r>
              <a:rPr lang="ru-RU" sz="2000" b="1" dirty="0">
                <a:solidFill>
                  <a:srgbClr val="002060"/>
                </a:solidFill>
              </a:rPr>
              <a:t>живых</a:t>
            </a:r>
            <a:r>
              <a:rPr lang="ru-RU" sz="2000" b="1" dirty="0" smtClean="0">
                <a:solidFill>
                  <a:srgbClr val="002060"/>
                </a:solidFill>
              </a:rPr>
              <a:t>»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00" b="99600" l="1548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1" y="338590"/>
            <a:ext cx="2886260" cy="4467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116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68538"/>
            <a:ext cx="3676650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0040" y="568538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Трагический случай изменил судьбу будущего </a:t>
            </a:r>
            <a:r>
              <a:rPr lang="ru-RU" sz="2000" b="1" dirty="0" smtClean="0">
                <a:solidFill>
                  <a:srgbClr val="002060"/>
                </a:solidFill>
              </a:rPr>
              <a:t>лейтенанта. </a:t>
            </a:r>
            <a:r>
              <a:rPr lang="ru-RU" sz="2000" b="1" dirty="0">
                <a:solidFill>
                  <a:srgbClr val="002060"/>
                </a:solidFill>
              </a:rPr>
              <a:t>В апреле 1941 года он по доносу был репрессирован, сидел в </a:t>
            </a:r>
            <a:r>
              <a:rPr lang="ru-RU" sz="2000" b="1" dirty="0" err="1" smtClean="0">
                <a:solidFill>
                  <a:srgbClr val="002060"/>
                </a:solidFill>
              </a:rPr>
              <a:t>Тавдинлаге</a:t>
            </a:r>
            <a:r>
              <a:rPr lang="ru-RU" sz="2000" b="1" dirty="0" smtClean="0">
                <a:solidFill>
                  <a:srgbClr val="002060"/>
                </a:solidFill>
              </a:rPr>
              <a:t> (Свердловская область). (Время существования лагеря с 17.04 41 по 29.08. 45гг. Был создан для строительства Тавдинского </a:t>
            </a:r>
            <a:r>
              <a:rPr lang="ru-RU" sz="2000" b="1" dirty="0" err="1" smtClean="0">
                <a:solidFill>
                  <a:srgbClr val="002060"/>
                </a:solidFill>
              </a:rPr>
              <a:t>фанерокомбината</a:t>
            </a:r>
            <a:r>
              <a:rPr lang="ru-RU" sz="2000" b="1" dirty="0" smtClean="0">
                <a:solidFill>
                  <a:srgbClr val="002060"/>
                </a:solidFill>
              </a:rPr>
              <a:t> и Тавдинского гидролизного завода)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С </a:t>
            </a:r>
            <a:r>
              <a:rPr lang="ru-RU" sz="2000" b="1" dirty="0">
                <a:solidFill>
                  <a:srgbClr val="002060"/>
                </a:solidFill>
              </a:rPr>
              <a:t>самого начала войны писал письма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с </a:t>
            </a:r>
            <a:r>
              <a:rPr lang="ru-RU" sz="2000" b="1" dirty="0">
                <a:solidFill>
                  <a:srgbClr val="002060"/>
                </a:solidFill>
              </a:rPr>
              <a:t>просьбой отправить на </a:t>
            </a:r>
            <a:r>
              <a:rPr lang="ru-RU" sz="2000" b="1" dirty="0" smtClean="0">
                <a:solidFill>
                  <a:srgbClr val="002060"/>
                </a:solidFill>
              </a:rPr>
              <a:t>фронт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2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5486"/>
            <a:ext cx="3278138" cy="4647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411510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Спустя </a:t>
            </a:r>
            <a:r>
              <a:rPr lang="ru-RU" sz="2000" b="1" dirty="0">
                <a:solidFill>
                  <a:srgbClr val="002060"/>
                </a:solidFill>
              </a:rPr>
              <a:t>год в составе штрафной роты стрелковой дивизии уже воевал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на </a:t>
            </a:r>
            <a:r>
              <a:rPr lang="ru-RU" sz="2000" b="1" dirty="0">
                <a:solidFill>
                  <a:srgbClr val="002060"/>
                </a:solidFill>
              </a:rPr>
              <a:t>Калининском фронте. Вскоре с него была снята судимость.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В </a:t>
            </a:r>
            <a:r>
              <a:rPr lang="ru-RU" sz="2000" b="1" dirty="0">
                <a:solidFill>
                  <a:srgbClr val="002060"/>
                </a:solidFill>
              </a:rPr>
              <a:t>августе 1943 года его ранили.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Но </a:t>
            </a:r>
            <a:r>
              <a:rPr lang="ru-RU" sz="2000" b="1" dirty="0">
                <a:solidFill>
                  <a:srgbClr val="002060"/>
                </a:solidFill>
              </a:rPr>
              <a:t>он </a:t>
            </a:r>
            <a:r>
              <a:rPr lang="ru-RU" sz="2000" b="1" dirty="0" smtClean="0">
                <a:solidFill>
                  <a:srgbClr val="002060"/>
                </a:solidFill>
              </a:rPr>
              <a:t>быстро </a:t>
            </a:r>
            <a:r>
              <a:rPr lang="ru-RU" sz="2000" b="1" dirty="0">
                <a:solidFill>
                  <a:srgbClr val="002060"/>
                </a:solidFill>
              </a:rPr>
              <a:t>оправился, </a:t>
            </a:r>
            <a:r>
              <a:rPr lang="ru-RU" sz="2000" b="1" dirty="0" smtClean="0">
                <a:solidFill>
                  <a:srgbClr val="002060"/>
                </a:solidFill>
              </a:rPr>
              <a:t>уже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в </a:t>
            </a:r>
            <a:r>
              <a:rPr lang="ru-RU" sz="2000" b="1" dirty="0">
                <a:solidFill>
                  <a:srgbClr val="002060"/>
                </a:solidFill>
              </a:rPr>
              <a:t>сентябре получил орден Красной Звезды. В феврале 1944 года ему вручили еще один орден Красной Звезды. К тому моменту </a:t>
            </a:r>
            <a:r>
              <a:rPr lang="ru-RU" sz="2000" b="1" dirty="0" smtClean="0">
                <a:solidFill>
                  <a:srgbClr val="002060"/>
                </a:solidFill>
              </a:rPr>
              <a:t>Карпов </a:t>
            </a:r>
            <a:r>
              <a:rPr lang="ru-RU" sz="2000" b="1" dirty="0">
                <a:solidFill>
                  <a:srgbClr val="002060"/>
                </a:solidFill>
              </a:rPr>
              <a:t>был уже помощником начальника штаба стрелкового </a:t>
            </a:r>
            <a:r>
              <a:rPr lang="ru-RU" sz="2000" b="1" dirty="0" smtClean="0">
                <a:solidFill>
                  <a:srgbClr val="002060"/>
                </a:solidFill>
              </a:rPr>
              <a:t>полка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715766"/>
            <a:ext cx="2093252" cy="1995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74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5" t="3776" r="5868" b="6224"/>
          <a:stretch/>
        </p:blipFill>
        <p:spPr bwMode="auto">
          <a:xfrm>
            <a:off x="3203848" y="392954"/>
            <a:ext cx="5672836" cy="4199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6" b="9888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466" y="195486"/>
            <a:ext cx="2514026" cy="1885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вал 1"/>
          <p:cNvSpPr/>
          <p:nvPr/>
        </p:nvSpPr>
        <p:spPr>
          <a:xfrm>
            <a:off x="6444208" y="912726"/>
            <a:ext cx="817240" cy="866936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68651" y="1346194"/>
            <a:ext cx="30243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Владимир Васильевич возглавил </a:t>
            </a:r>
            <a:r>
              <a:rPr lang="ru-RU" sz="2000" b="1" dirty="0">
                <a:solidFill>
                  <a:srgbClr val="002060"/>
                </a:solidFill>
              </a:rPr>
              <a:t>взвод разведчиков, участвовал в захвате 79 оккупантов.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4 </a:t>
            </a:r>
            <a:r>
              <a:rPr lang="ru-RU" sz="2000" b="1" dirty="0">
                <a:solidFill>
                  <a:srgbClr val="002060"/>
                </a:solidFill>
              </a:rPr>
              <a:t>июня 1944 года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22-летний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Владимир </a:t>
            </a:r>
            <a:r>
              <a:rPr lang="ru-RU" sz="2000" b="1" dirty="0">
                <a:solidFill>
                  <a:srgbClr val="002060"/>
                </a:solidFill>
              </a:rPr>
              <a:t>Карпов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был </a:t>
            </a:r>
            <a:r>
              <a:rPr lang="ru-RU" sz="2000" b="1" dirty="0">
                <a:solidFill>
                  <a:srgbClr val="002060"/>
                </a:solidFill>
              </a:rPr>
              <a:t>удостоен звания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Героя </a:t>
            </a:r>
            <a:r>
              <a:rPr lang="ru-RU" sz="2000" b="1" dirty="0">
                <a:solidFill>
                  <a:srgbClr val="002060"/>
                </a:solidFill>
              </a:rPr>
              <a:t>Советского </a:t>
            </a:r>
            <a:r>
              <a:rPr lang="ru-RU" sz="2000" b="1" dirty="0" smtClean="0">
                <a:solidFill>
                  <a:srgbClr val="002060"/>
                </a:solidFill>
              </a:rPr>
              <a:t>Союза 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13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23478"/>
            <a:ext cx="8352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Выполняя </a:t>
            </a:r>
            <a:r>
              <a:rPr lang="ru-RU" sz="2000" b="1" dirty="0">
                <a:solidFill>
                  <a:srgbClr val="002060"/>
                </a:solidFill>
              </a:rPr>
              <a:t>боевое задание, 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проник в тыл противника, где обнаружил крупную группировку неприятеля. Владимир Васильевич проявил мужество и храбрость, сумев вызвать по рации огонь на себя, он лично корректировал удары, которые наносили советские батареи</a:t>
            </a:r>
            <a:r>
              <a:rPr lang="ru-RU" sz="2000" b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В результате этого артиллерийского обстрела было уничтожено около двухсот немецких солдат, несколько танков и один САУ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031" y="2139702"/>
            <a:ext cx="3839986" cy="2058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46" y="2715766"/>
            <a:ext cx="4291654" cy="204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094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55"/>
            <a:ext cx="9144000" cy="5146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5868"/>
            <a:ext cx="371475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83968" y="699542"/>
            <a:ext cx="47525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О разведчике </a:t>
            </a:r>
            <a:r>
              <a:rPr lang="ru-RU" sz="2000" b="1" dirty="0">
                <a:solidFill>
                  <a:srgbClr val="002060"/>
                </a:solidFill>
              </a:rPr>
              <a:t>писали во фронтовой </a:t>
            </a:r>
            <a:r>
              <a:rPr lang="ru-RU" sz="2000" b="1" dirty="0" smtClean="0">
                <a:solidFill>
                  <a:srgbClr val="002060"/>
                </a:solidFill>
              </a:rPr>
              <a:t>газете так: </a:t>
            </a:r>
            <a:r>
              <a:rPr lang="ru-RU" sz="2000" b="1" dirty="0">
                <a:solidFill>
                  <a:srgbClr val="002060"/>
                </a:solidFill>
              </a:rPr>
              <a:t>«Если лейтенанту Карпову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не </a:t>
            </a:r>
            <a:r>
              <a:rPr lang="ru-RU" sz="2000" b="1" dirty="0">
                <a:solidFill>
                  <a:srgbClr val="002060"/>
                </a:solidFill>
              </a:rPr>
              <a:t>удавалось взять «языка» сегодня,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он </a:t>
            </a:r>
            <a:r>
              <a:rPr lang="ru-RU" sz="2000" b="1" dirty="0">
                <a:solidFill>
                  <a:srgbClr val="002060"/>
                </a:solidFill>
              </a:rPr>
              <a:t>повторял поиск завтра, но пленного добывал…» -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«Хлебнуть </a:t>
            </a:r>
            <a:r>
              <a:rPr lang="ru-RU" sz="2000" b="1" dirty="0">
                <a:solidFill>
                  <a:srgbClr val="002060"/>
                </a:solidFill>
              </a:rPr>
              <a:t>пришлось немало. Только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в </a:t>
            </a:r>
            <a:r>
              <a:rPr lang="ru-RU" sz="2000" b="1" dirty="0">
                <a:solidFill>
                  <a:srgbClr val="002060"/>
                </a:solidFill>
              </a:rPr>
              <a:t>период с августа </a:t>
            </a:r>
            <a:r>
              <a:rPr lang="ru-RU" sz="2000" b="1" dirty="0" smtClean="0">
                <a:solidFill>
                  <a:srgbClr val="002060"/>
                </a:solidFill>
              </a:rPr>
              <a:t>по </a:t>
            </a:r>
            <a:r>
              <a:rPr lang="ru-RU" sz="2000" b="1" dirty="0">
                <a:solidFill>
                  <a:srgbClr val="002060"/>
                </a:solidFill>
              </a:rPr>
              <a:t>сентябрь 1943 года во время боев </a:t>
            </a:r>
            <a:r>
              <a:rPr lang="ru-RU" sz="2000" b="1" dirty="0" smtClean="0">
                <a:solidFill>
                  <a:srgbClr val="002060"/>
                </a:solidFill>
              </a:rPr>
              <a:t>в </a:t>
            </a:r>
            <a:r>
              <a:rPr lang="ru-RU" sz="2000" b="1" dirty="0" err="1">
                <a:solidFill>
                  <a:srgbClr val="002060"/>
                </a:solidFill>
              </a:rPr>
              <a:t>Духовщинском</a:t>
            </a:r>
            <a:r>
              <a:rPr lang="ru-RU" sz="2000" b="1" dirty="0">
                <a:solidFill>
                  <a:srgbClr val="002060"/>
                </a:solidFill>
              </a:rPr>
              <a:t> районе Смоленской области более 30 раз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с </a:t>
            </a:r>
            <a:r>
              <a:rPr lang="ru-RU" sz="2000" b="1" dirty="0">
                <a:solidFill>
                  <a:srgbClr val="002060"/>
                </a:solidFill>
              </a:rPr>
              <a:t>группой разведчиков ходили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во </a:t>
            </a:r>
            <a:r>
              <a:rPr lang="ru-RU" sz="2000" b="1" dirty="0">
                <a:solidFill>
                  <a:srgbClr val="002060"/>
                </a:solidFill>
              </a:rPr>
              <a:t>вражеский тыл, взяли тогда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35 </a:t>
            </a:r>
            <a:r>
              <a:rPr lang="ru-RU" sz="2000" b="1" dirty="0">
                <a:solidFill>
                  <a:srgbClr val="002060"/>
                </a:solidFill>
              </a:rPr>
              <a:t>«языков</a:t>
            </a:r>
            <a:r>
              <a:rPr lang="ru-RU" sz="2000" b="1" dirty="0" smtClean="0">
                <a:solidFill>
                  <a:srgbClr val="002060"/>
                </a:solidFill>
              </a:rPr>
              <a:t>»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23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264"/>
            <a:ext cx="9144000" cy="5189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625460"/>
            <a:ext cx="3452141" cy="2236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4067944" y="173622"/>
            <a:ext cx="4788024" cy="440120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Владимир Васильевич не </a:t>
            </a:r>
            <a:r>
              <a:rPr lang="ru-RU" sz="2000" b="1" dirty="0">
                <a:solidFill>
                  <a:srgbClr val="002060"/>
                </a:solidFill>
              </a:rPr>
              <a:t>просто </a:t>
            </a:r>
            <a:r>
              <a:rPr lang="ru-RU" sz="2000" b="1" dirty="0" smtClean="0">
                <a:solidFill>
                  <a:srgbClr val="002060"/>
                </a:solidFill>
              </a:rPr>
              <a:t>был </a:t>
            </a:r>
            <a:r>
              <a:rPr lang="ru-RU" sz="2000" b="1" dirty="0">
                <a:solidFill>
                  <a:srgbClr val="002060"/>
                </a:solidFill>
              </a:rPr>
              <a:t>участником Парада Победы 1945 года</a:t>
            </a:r>
            <a:r>
              <a:rPr lang="ru-RU" sz="2000" b="1" dirty="0" smtClean="0">
                <a:solidFill>
                  <a:srgbClr val="002060"/>
                </a:solidFill>
              </a:rPr>
              <a:t>,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а знаменосцем в колонне разведчиков…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   « </a:t>
            </a:r>
            <a:r>
              <a:rPr lang="ru-RU" sz="2000" b="1" dirty="0">
                <a:solidFill>
                  <a:srgbClr val="002060"/>
                </a:solidFill>
              </a:rPr>
              <a:t>- Вспоминаю о том, что был знаменосцем в такой колонне необыкновенных людей, с гордостью.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Со </a:t>
            </a:r>
            <a:r>
              <a:rPr lang="ru-RU" sz="2000" b="1" dirty="0">
                <a:solidFill>
                  <a:srgbClr val="002060"/>
                </a:solidFill>
              </a:rPr>
              <a:t>мной в одном строю справа был знаменитый командир партизанской бригады Герой Советского Союза Гришин, слева – Герой Советского Союза лейтенант </a:t>
            </a:r>
            <a:r>
              <a:rPr lang="ru-RU" sz="2000" b="1" dirty="0" err="1">
                <a:solidFill>
                  <a:srgbClr val="002060"/>
                </a:solidFill>
              </a:rPr>
              <a:t>Ворончук</a:t>
            </a:r>
            <a:r>
              <a:rPr lang="ru-RU" sz="2000" b="1" dirty="0">
                <a:solidFill>
                  <a:srgbClr val="002060"/>
                </a:solidFill>
              </a:rPr>
              <a:t>. К слову,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на </a:t>
            </a:r>
            <a:r>
              <a:rPr lang="ru-RU" sz="2000" b="1" dirty="0">
                <a:solidFill>
                  <a:srgbClr val="002060"/>
                </a:solidFill>
              </a:rPr>
              <a:t>репетиции парада на аэродроме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я </a:t>
            </a:r>
            <a:r>
              <a:rPr lang="ru-RU" sz="2000" b="1" dirty="0">
                <a:solidFill>
                  <a:srgbClr val="002060"/>
                </a:solidFill>
              </a:rPr>
              <a:t>впервые увидел близко маршала Жукова</a:t>
            </a:r>
            <a:r>
              <a:rPr lang="ru-RU" sz="2000" b="1" dirty="0" smtClean="0">
                <a:solidFill>
                  <a:srgbClr val="002060"/>
                </a:solidFill>
              </a:rPr>
              <a:t>…»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164554"/>
            <a:ext cx="2812908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25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1" b="3539"/>
          <a:stretch/>
        </p:blipFill>
        <p:spPr bwMode="auto">
          <a:xfrm>
            <a:off x="1132317" y="177247"/>
            <a:ext cx="7025210" cy="4245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0466" y="4432680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Бойцы вспоминают минувшие дни с писателем Владимиром </a:t>
            </a:r>
            <a:r>
              <a:rPr lang="ru-RU" b="1" dirty="0" smtClean="0">
                <a:solidFill>
                  <a:srgbClr val="002060"/>
                </a:solidFill>
              </a:rPr>
              <a:t>Карповым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9 </a:t>
            </a:r>
            <a:r>
              <a:rPr lang="ru-RU" b="1" dirty="0">
                <a:solidFill>
                  <a:srgbClr val="002060"/>
                </a:solidFill>
              </a:rPr>
              <a:t>Мая 1982 </a:t>
            </a:r>
            <a:r>
              <a:rPr lang="ru-RU" b="1" dirty="0" smtClean="0">
                <a:solidFill>
                  <a:srgbClr val="002060"/>
                </a:solidFill>
              </a:rPr>
              <a:t>года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27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412" y="61722"/>
            <a:ext cx="486860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80112" y="2900432"/>
            <a:ext cx="3226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Военная академия </a:t>
            </a:r>
            <a:r>
              <a:rPr lang="ru-RU" b="1" dirty="0" err="1" smtClean="0">
                <a:solidFill>
                  <a:srgbClr val="FFFF00"/>
                </a:solidFill>
              </a:rPr>
              <a:t>им.Фрунзе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28" y="2535778"/>
            <a:ext cx="4787784" cy="2487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15766"/>
            <a:ext cx="1233488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565125"/>
            <a:ext cx="39970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Карпов В.В. </a:t>
            </a:r>
            <a:r>
              <a:rPr lang="ru-RU" sz="2000" b="1" dirty="0">
                <a:solidFill>
                  <a:srgbClr val="002060"/>
                </a:solidFill>
              </a:rPr>
              <a:t>о</a:t>
            </a:r>
            <a:r>
              <a:rPr lang="ru-RU" sz="2000" b="1" dirty="0" smtClean="0">
                <a:solidFill>
                  <a:srgbClr val="002060"/>
                </a:solidFill>
              </a:rPr>
              <a:t>кончил </a:t>
            </a:r>
            <a:r>
              <a:rPr lang="ru-RU" sz="2000" b="1" dirty="0">
                <a:solidFill>
                  <a:srgbClr val="002060"/>
                </a:solidFill>
              </a:rPr>
              <a:t>академию Фрунзе, работал в Генштабе,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параллельно </a:t>
            </a:r>
            <a:r>
              <a:rPr lang="ru-RU" sz="2000" b="1" dirty="0">
                <a:solidFill>
                  <a:srgbClr val="002060"/>
                </a:solidFill>
              </a:rPr>
              <a:t>учился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на </a:t>
            </a:r>
            <a:r>
              <a:rPr lang="ru-RU" sz="2000" b="1" dirty="0">
                <a:solidFill>
                  <a:srgbClr val="002060"/>
                </a:solidFill>
              </a:rPr>
              <a:t>вечернем отделении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Литинститута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12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40234"/>
            <a:ext cx="48245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С 1962 года – член Союза писателей СССР. Работал в журналах «Октябрь»,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«</a:t>
            </a:r>
            <a:r>
              <a:rPr lang="ru-RU" sz="2000" b="1" dirty="0">
                <a:solidFill>
                  <a:srgbClr val="002060"/>
                </a:solidFill>
              </a:rPr>
              <a:t>Новый мир». Отслужив 25 лет</a:t>
            </a:r>
            <a:r>
              <a:rPr lang="ru-RU" sz="2000" b="1" dirty="0" smtClean="0">
                <a:solidFill>
                  <a:srgbClr val="002060"/>
                </a:solidFill>
              </a:rPr>
              <a:t>,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в 1965 году уволился в запас и стал профессиональным </a:t>
            </a:r>
            <a:r>
              <a:rPr lang="ru-RU" sz="2000" b="1" dirty="0" smtClean="0">
                <a:solidFill>
                  <a:srgbClr val="002060"/>
                </a:solidFill>
              </a:rPr>
              <a:t>литератором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2167" l="5000" r="9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268" y="2355726"/>
            <a:ext cx="3504220" cy="2628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95486"/>
            <a:ext cx="3137545" cy="4648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220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22147"/>
            <a:ext cx="1962543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522147"/>
            <a:ext cx="346290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339502"/>
            <a:ext cx="53285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За свой литературный труд Владимир Карпов удостаивался званий лауреата Государственной и Международной премий, премии имени Александра Фадеева</a:t>
            </a:r>
            <a:r>
              <a:rPr lang="ru-RU" sz="2000" b="1" dirty="0" smtClean="0">
                <a:solidFill>
                  <a:srgbClr val="002060"/>
                </a:solidFill>
              </a:rPr>
              <a:t>,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был отмечен «Золотой медалью» лауреата премии Министерства обороны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34583"/>
            <a:ext cx="2569725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953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86542" y="60542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Главная тема произведений Карпова – военно-историческая</a:t>
            </a:r>
          </a:p>
        </p:txBody>
      </p:sp>
      <p:sp>
        <p:nvSpPr>
          <p:cNvPr id="3" name="AutoShape 2" descr="https://cdn1.ozone.ru/multimedia/c1200/101548344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295" y="605428"/>
            <a:ext cx="2380722" cy="3298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https://unkomi.ru/wp-content/uploads/2020/04/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05428"/>
            <a:ext cx="1824137" cy="301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13097"/>
            <a:ext cx="1923943" cy="2986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670" y="1986434"/>
            <a:ext cx="1993206" cy="291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571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36858" y="699542"/>
            <a:ext cx="593131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Трилогия </a:t>
            </a:r>
            <a:r>
              <a:rPr lang="ru-RU" sz="2000" b="1" dirty="0">
                <a:solidFill>
                  <a:srgbClr val="002060"/>
                </a:solidFill>
              </a:rPr>
              <a:t>«Маршал Жуков» – наиболее значительный, крупный и </a:t>
            </a:r>
            <a:r>
              <a:rPr lang="ru-RU" sz="2000" b="1" dirty="0" smtClean="0">
                <a:solidFill>
                  <a:srgbClr val="002060"/>
                </a:solidFill>
              </a:rPr>
              <a:t>достоверный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труд </a:t>
            </a:r>
            <a:r>
              <a:rPr lang="ru-RU" sz="2000" b="1" dirty="0" smtClean="0">
                <a:solidFill>
                  <a:srgbClr val="002060"/>
                </a:solidFill>
              </a:rPr>
              <a:t>в </a:t>
            </a:r>
            <a:r>
              <a:rPr lang="ru-RU" sz="2000" b="1" dirty="0">
                <a:solidFill>
                  <a:srgbClr val="002060"/>
                </a:solidFill>
              </a:rPr>
              <a:t>отечественной историографии.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В </a:t>
            </a:r>
            <a:r>
              <a:rPr lang="ru-RU" sz="2000" b="1" dirty="0">
                <a:solidFill>
                  <a:srgbClr val="002060"/>
                </a:solidFill>
              </a:rPr>
              <a:t>двухтомном труде «Генералиссимус»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автор </a:t>
            </a:r>
            <a:r>
              <a:rPr lang="ru-RU" sz="2000" b="1" dirty="0">
                <a:solidFill>
                  <a:srgbClr val="002060"/>
                </a:solidFill>
              </a:rPr>
              <a:t>смело высказывает свою точку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зрения </a:t>
            </a:r>
            <a:r>
              <a:rPr lang="ru-RU" sz="2000" b="1" dirty="0">
                <a:solidFill>
                  <a:srgbClr val="002060"/>
                </a:solidFill>
              </a:rPr>
              <a:t>и видение роли И.В. Сталина </a:t>
            </a:r>
            <a:r>
              <a:rPr lang="ru-RU" sz="2000" b="1" dirty="0" smtClean="0">
                <a:solidFill>
                  <a:srgbClr val="002060"/>
                </a:solidFill>
              </a:rPr>
              <a:t>в </a:t>
            </a:r>
            <a:r>
              <a:rPr lang="ru-RU" sz="2000" b="1" dirty="0">
                <a:solidFill>
                  <a:srgbClr val="002060"/>
                </a:solidFill>
              </a:rPr>
              <a:t>истории нашего государства </a:t>
            </a:r>
            <a:r>
              <a:rPr lang="ru-RU" sz="2000" b="1" dirty="0" smtClean="0">
                <a:solidFill>
                  <a:srgbClr val="002060"/>
                </a:solidFill>
              </a:rPr>
              <a:t>и </a:t>
            </a:r>
            <a:r>
              <a:rPr lang="ru-RU" sz="2000" b="1" dirty="0">
                <a:solidFill>
                  <a:srgbClr val="002060"/>
                </a:solidFill>
              </a:rPr>
              <a:t>особенно в период Великой Отечественной войны. Книга вызвала неоднозначную реакцию читателей, историков, критиков. Но интерес к ней был необычно </a:t>
            </a:r>
            <a:r>
              <a:rPr lang="ru-RU" sz="2000" b="1" dirty="0" smtClean="0">
                <a:solidFill>
                  <a:srgbClr val="002060"/>
                </a:solidFill>
              </a:rPr>
              <a:t>высоким </a:t>
            </a:r>
            <a:r>
              <a:rPr lang="ru-RU" sz="2000" b="1" dirty="0">
                <a:solidFill>
                  <a:srgbClr val="002060"/>
                </a:solidFill>
              </a:rPr>
              <a:t>и до сих пор пользуется спросом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79" y="195486"/>
            <a:ext cx="1280752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750" l="0" r="100000">
                        <a14:foregroundMark x1="12532" y1="11333" x2="83671" y2="2583"/>
                        <a14:foregroundMark x1="3924" y1="13000" x2="2785" y2="92000"/>
                        <a14:foregroundMark x1="13924" y1="56083" x2="13291" y2="96083"/>
                        <a14:foregroundMark x1="8608" y1="70833" x2="7089" y2="92250"/>
                        <a14:foregroundMark x1="19747" y1="12333" x2="84810" y2="4500"/>
                        <a14:foregroundMark x1="4937" y1="8500" x2="74684" y2="2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87" y="555526"/>
            <a:ext cx="2674071" cy="4061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218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55302" y="320531"/>
            <a:ext cx="622034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Его книгами про разведчиков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(«</a:t>
            </a:r>
            <a:r>
              <a:rPr lang="ru-RU" sz="2000" b="1" dirty="0">
                <a:solidFill>
                  <a:srgbClr val="002060"/>
                </a:solidFill>
              </a:rPr>
              <a:t>Двадцать четыре часа из жизни разведчика», «Полковые маяки», «Жили-были разведчики», «Солдатская красота», роман «Вечный бой») зачитывалась вся </a:t>
            </a:r>
            <a:r>
              <a:rPr lang="ru-RU" sz="2000" b="1" dirty="0" smtClean="0">
                <a:solidFill>
                  <a:srgbClr val="002060"/>
                </a:solidFill>
              </a:rPr>
              <a:t>страна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37" t="3428" r="6055" b="4553"/>
          <a:stretch/>
        </p:blipFill>
        <p:spPr bwMode="auto">
          <a:xfrm>
            <a:off x="6948264" y="1779662"/>
            <a:ext cx="1946257" cy="2607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499743"/>
            <a:ext cx="1813276" cy="2437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11710"/>
            <a:ext cx="1601332" cy="2515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6" y="468635"/>
            <a:ext cx="2476500" cy="348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472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6786" y="1779662"/>
            <a:ext cx="48245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Владимир Карпов оставил после себя много книг. Художественного вымысла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в </a:t>
            </a:r>
            <a:r>
              <a:rPr lang="ru-RU" sz="2000" b="1" dirty="0">
                <a:solidFill>
                  <a:srgbClr val="002060"/>
                </a:solidFill>
              </a:rPr>
              <a:t>произведениях писателя мало,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они </a:t>
            </a:r>
            <a:r>
              <a:rPr lang="ru-RU" sz="2000" b="1" dirty="0">
                <a:solidFill>
                  <a:srgbClr val="002060"/>
                </a:solidFill>
              </a:rPr>
              <a:t>основаны на реальных событиях, персонажи являются реальными людьми. </a:t>
            </a:r>
            <a:r>
              <a:rPr lang="ru-RU" sz="2000" b="1" dirty="0" smtClean="0">
                <a:solidFill>
                  <a:srgbClr val="002060"/>
                </a:solidFill>
              </a:rPr>
              <a:t>В </a:t>
            </a:r>
            <a:r>
              <a:rPr lang="ru-RU" sz="2000" b="1" dirty="0">
                <a:solidFill>
                  <a:srgbClr val="002060"/>
                </a:solidFill>
              </a:rPr>
              <a:t>этом ценность книг </a:t>
            </a:r>
            <a:r>
              <a:rPr lang="ru-RU" sz="2000" b="1" dirty="0" smtClean="0">
                <a:solidFill>
                  <a:srgbClr val="002060"/>
                </a:solidFill>
              </a:rPr>
              <a:t>писателя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0242" name="Picture 2" descr="https://i7.otzovik.com/2019/02/28/7806354/img/852907_51457243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95" t="3870" r="6656" b="17676"/>
          <a:stretch/>
        </p:blipFill>
        <p:spPr bwMode="auto">
          <a:xfrm>
            <a:off x="5436096" y="585957"/>
            <a:ext cx="3352800" cy="362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66" y="123478"/>
            <a:ext cx="2592288" cy="146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55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9952" y="1203598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«</a:t>
            </a:r>
            <a:r>
              <a:rPr lang="ru-RU" sz="2000" b="1" dirty="0">
                <a:solidFill>
                  <a:srgbClr val="002060"/>
                </a:solidFill>
              </a:rPr>
              <a:t>Литературный генерал»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и </a:t>
            </a:r>
            <a:r>
              <a:rPr lang="ru-RU" sz="2000" b="1" dirty="0">
                <a:solidFill>
                  <a:srgbClr val="002060"/>
                </a:solidFill>
              </a:rPr>
              <a:t>полковник запаса, </a:t>
            </a:r>
            <a:r>
              <a:rPr lang="ru-RU" sz="2000" b="1" dirty="0" smtClean="0">
                <a:solidFill>
                  <a:srgbClr val="002060"/>
                </a:solidFill>
              </a:rPr>
              <a:t>разведчик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и </a:t>
            </a:r>
            <a:r>
              <a:rPr lang="ru-RU" sz="2000" b="1" dirty="0" err="1">
                <a:solidFill>
                  <a:srgbClr val="002060"/>
                </a:solidFill>
              </a:rPr>
              <a:t>сталинист</a:t>
            </a:r>
            <a:r>
              <a:rPr lang="ru-RU" sz="2000" b="1" dirty="0">
                <a:solidFill>
                  <a:srgbClr val="002060"/>
                </a:solidFill>
              </a:rPr>
              <a:t>, боксер и исследователь, Герой Советского Союза и редактор журнала «Новый мир», политический заключенный и глава советских писателей Владимир Васильевич Карпов скончался 18 января 2010 </a:t>
            </a:r>
            <a:r>
              <a:rPr lang="ru-RU" sz="2000" b="1" dirty="0" smtClean="0">
                <a:solidFill>
                  <a:srgbClr val="002060"/>
                </a:solidFill>
              </a:rPr>
              <a:t>года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6631"/>
            <a:ext cx="3386519" cy="4515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185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81" b="97025" l="1707" r="99878">
                        <a14:foregroundMark x1="8293" y1="14050" x2="50366" y2="84959"/>
                        <a14:backgroundMark x1="65976" y1="91405" x2="94878" y2="90909"/>
                        <a14:backgroundMark x1="57561" y1="91570" x2="57561" y2="91570"/>
                        <a14:backgroundMark x1="56951" y1="90909" x2="56951" y2="90909"/>
                        <a14:backgroundMark x1="54878" y1="90909" x2="57439" y2="907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979" y="-417772"/>
            <a:ext cx="9433048" cy="576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95536" y="305068"/>
            <a:ext cx="859816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Некоторые </a:t>
            </a:r>
            <a:r>
              <a:rPr lang="ru-RU" b="1" dirty="0" smtClean="0">
                <a:solidFill>
                  <a:srgbClr val="002060"/>
                </a:solidFill>
              </a:rPr>
              <a:t>произведения писателя </a:t>
            </a:r>
            <a:r>
              <a:rPr lang="ru-RU" b="1" dirty="0" err="1" smtClean="0">
                <a:solidFill>
                  <a:srgbClr val="002060"/>
                </a:solidFill>
              </a:rPr>
              <a:t>В.В.Карпова</a:t>
            </a:r>
            <a:r>
              <a:rPr lang="ru-RU" b="1" dirty="0" smtClean="0">
                <a:solidFill>
                  <a:srgbClr val="002060"/>
                </a:solidFill>
              </a:rPr>
              <a:t>: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Избранные произведения в двух томах. М., Воениздат, </a:t>
            </a:r>
            <a:r>
              <a:rPr lang="ru-RU" b="1" dirty="0" smtClean="0">
                <a:solidFill>
                  <a:srgbClr val="002060"/>
                </a:solidFill>
              </a:rPr>
              <a:t>1982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Избранные произведения в трех томах. М., Художественная литература, </a:t>
            </a:r>
            <a:r>
              <a:rPr lang="ru-RU" b="1" dirty="0" smtClean="0">
                <a:solidFill>
                  <a:srgbClr val="002060"/>
                </a:solidFill>
              </a:rPr>
              <a:t>1990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«</a:t>
            </a:r>
            <a:r>
              <a:rPr lang="ru-RU" b="1" dirty="0">
                <a:solidFill>
                  <a:srgbClr val="002060"/>
                </a:solidFill>
              </a:rPr>
              <a:t>Не мечом единым» (1979), </a:t>
            </a:r>
            <a:r>
              <a:rPr lang="ru-RU" b="1" dirty="0" smtClean="0">
                <a:solidFill>
                  <a:srgbClr val="002060"/>
                </a:solidFill>
              </a:rPr>
              <a:t>роман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«Эстафета подвига» (1980</a:t>
            </a:r>
            <a:r>
              <a:rPr lang="ru-RU" b="1" dirty="0" smtClean="0">
                <a:solidFill>
                  <a:srgbClr val="002060"/>
                </a:solidFill>
              </a:rPr>
              <a:t>)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«Полководец» (1984) — документальная повесть о генерале </a:t>
            </a:r>
            <a:r>
              <a:rPr lang="ru-RU" b="1" dirty="0" smtClean="0">
                <a:solidFill>
                  <a:srgbClr val="002060"/>
                </a:solidFill>
              </a:rPr>
              <a:t>Петрове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«Маршал Жуков, его соратники и противники в годы войны и мира», в 2 томах (1989</a:t>
            </a:r>
            <a:r>
              <a:rPr lang="ru-RU" b="1" dirty="0" smtClean="0">
                <a:solidFill>
                  <a:srgbClr val="002060"/>
                </a:solidFill>
              </a:rPr>
              <a:t>)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«Маршал Жуков. Опала» (1994</a:t>
            </a:r>
            <a:r>
              <a:rPr lang="ru-RU" b="1" dirty="0" smtClean="0">
                <a:solidFill>
                  <a:srgbClr val="002060"/>
                </a:solidFill>
              </a:rPr>
              <a:t>)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«Жуков на фронтах Великой войны» (1996</a:t>
            </a:r>
            <a:r>
              <a:rPr lang="ru-RU" b="1" dirty="0" smtClean="0">
                <a:solidFill>
                  <a:srgbClr val="002060"/>
                </a:solidFill>
              </a:rPr>
              <a:t>)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«Расстрелянные маршалы» (1999</a:t>
            </a:r>
            <a:r>
              <a:rPr lang="ru-RU" b="1" dirty="0" smtClean="0">
                <a:solidFill>
                  <a:srgbClr val="002060"/>
                </a:solidFill>
              </a:rPr>
              <a:t>)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«Судьба разведчика» (2000</a:t>
            </a:r>
            <a:r>
              <a:rPr lang="ru-RU" b="1" dirty="0" smtClean="0">
                <a:solidFill>
                  <a:srgbClr val="002060"/>
                </a:solidFill>
              </a:rPr>
              <a:t>)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«Генералиссимус», в 2 томах (2002) — биография </a:t>
            </a:r>
            <a:r>
              <a:rPr lang="ru-RU" b="1" dirty="0" smtClean="0">
                <a:solidFill>
                  <a:srgbClr val="002060"/>
                </a:solidFill>
              </a:rPr>
              <a:t>Сталина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«Генерал армии </a:t>
            </a:r>
            <a:r>
              <a:rPr lang="ru-RU" b="1" dirty="0" err="1">
                <a:solidFill>
                  <a:srgbClr val="002060"/>
                </a:solidFill>
              </a:rPr>
              <a:t>Хрулев</a:t>
            </a:r>
            <a:r>
              <a:rPr lang="ru-RU" b="1" dirty="0">
                <a:solidFill>
                  <a:srgbClr val="002060"/>
                </a:solidFill>
              </a:rPr>
              <a:t>. Всё для Победы. Великий интендант» (2004</a:t>
            </a:r>
            <a:r>
              <a:rPr lang="ru-RU" b="1" dirty="0" smtClean="0">
                <a:solidFill>
                  <a:srgbClr val="002060"/>
                </a:solidFill>
              </a:rPr>
              <a:t>)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«Дальше Кушки не пошлют», повесть (2005)</a:t>
            </a:r>
          </a:p>
        </p:txBody>
      </p:sp>
    </p:spTree>
    <p:extLst>
      <p:ext uri="{BB962C8B-B14F-4D97-AF65-F5344CB8AC3E}">
        <p14:creationId xmlns:p14="http://schemas.microsoft.com/office/powerpoint/2010/main" val="426825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1168</TotalTime>
  <Words>1070</Words>
  <Application>Microsoft Office PowerPoint</Application>
  <PresentationFormat>Экран (16:9)</PresentationFormat>
  <Paragraphs>93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библиотека</dc:creator>
  <cp:lastModifiedBy>user</cp:lastModifiedBy>
  <cp:revision>51</cp:revision>
  <dcterms:created xsi:type="dcterms:W3CDTF">2022-06-08T08:00:00Z</dcterms:created>
  <dcterms:modified xsi:type="dcterms:W3CDTF">2022-08-15T07:05:36Z</dcterms:modified>
</cp:coreProperties>
</file>