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2" r:id="rId3"/>
    <p:sldId id="257" r:id="rId4"/>
    <p:sldId id="260" r:id="rId5"/>
    <p:sldId id="258" r:id="rId6"/>
    <p:sldId id="259" r:id="rId7"/>
    <p:sldId id="296" r:id="rId8"/>
    <p:sldId id="297" r:id="rId9"/>
    <p:sldId id="298" r:id="rId10"/>
    <p:sldId id="264" r:id="rId11"/>
    <p:sldId id="268" r:id="rId12"/>
    <p:sldId id="266" r:id="rId13"/>
    <p:sldId id="269" r:id="rId14"/>
    <p:sldId id="270" r:id="rId15"/>
    <p:sldId id="288" r:id="rId16"/>
    <p:sldId id="272" r:id="rId17"/>
    <p:sldId id="299" r:id="rId18"/>
    <p:sldId id="290" r:id="rId19"/>
    <p:sldId id="300" r:id="rId20"/>
    <p:sldId id="278" r:id="rId21"/>
    <p:sldId id="301" r:id="rId22"/>
    <p:sldId id="283" r:id="rId23"/>
    <p:sldId id="30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6633"/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86" autoAdjust="0"/>
  </p:normalViewPr>
  <p:slideViewPr>
    <p:cSldViewPr>
      <p:cViewPr>
        <p:scale>
          <a:sx n="60" d="100"/>
          <a:sy n="60" d="100"/>
        </p:scale>
        <p:origin x="-157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D48B0-7CD8-4923-A71A-8AA50C2C9E16}" type="datetimeFigureOut">
              <a:rPr lang="ru-RU" smtClean="0"/>
              <a:pPr/>
              <a:t>03.10.2020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useum-esenin.ru/" TargetMode="External"/><Relationship Id="rId3" Type="http://schemas.openxmlformats.org/officeDocument/2006/relationships/image" Target="../media/image4.jpeg"/><Relationship Id="rId7" Type="http://schemas.openxmlformats.org/officeDocument/2006/relationships/hyperlink" Target="https://eseninpremia.ru/medal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ographe.ru/znamenitosti/sergey-esenin/" TargetMode="External"/><Relationship Id="rId5" Type="http://schemas.openxmlformats.org/officeDocument/2006/relationships/hyperlink" Target="http://esenin.ru/" TargetMode="External"/><Relationship Id="rId10" Type="http://schemas.openxmlformats.org/officeDocument/2006/relationships/image" Target="../media/image41.jpeg"/><Relationship Id="rId4" Type="http://schemas.openxmlformats.org/officeDocument/2006/relationships/hyperlink" Target="https://www.culture.ru/persons/8133/sergei-esenin" TargetMode="External"/><Relationship Id="rId9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по работе Медведево\Есенин\1024_768_201003080922332266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293096"/>
            <a:ext cx="8964488" cy="1224136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«России </a:t>
            </a: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стихотворная душа</a:t>
            </a: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...»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0" y="5445224"/>
            <a:ext cx="4572000" cy="10527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Candara" pitchFamily="34" charset="0"/>
                <a:ea typeface="+mj-ea"/>
                <a:cs typeface="+mj-cs"/>
              </a:rPr>
              <a:t>К 125-летию со дня рождения С.А. Есенина</a:t>
            </a:r>
            <a:endParaRPr lang="ru-RU" sz="2800" b="1" dirty="0" smtClean="0">
              <a:solidFill>
                <a:srgbClr val="7030A0"/>
              </a:solidFill>
              <a:latin typeface="Candara" pitchFamily="34" charset="0"/>
              <a:ea typeface="+mj-ea"/>
              <a:cs typeface="+mj-cs"/>
            </a:endParaRPr>
          </a:p>
          <a:p>
            <a:endParaRPr lang="ru-RU" sz="1800" dirty="0">
              <a:solidFill>
                <a:srgbClr val="7030A0"/>
              </a:solidFill>
              <a:latin typeface="Candara" pitchFamily="34" charset="0"/>
            </a:endParaRPr>
          </a:p>
        </p:txBody>
      </p:sp>
      <p:pic>
        <p:nvPicPr>
          <p:cNvPr id="6" name="Picture 2" descr="https://static.tildacdn.com/tild3831-6538-4136-a164-323334373431/mes_g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2131" y="44624"/>
            <a:ext cx="2595973" cy="458112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по работе Медведево\Есенин\369399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6193" r="122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0"/>
            <a:ext cx="5328592" cy="6858000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этом имени – слово «</a:t>
            </a:r>
            <a:r>
              <a:rPr lang="ru-RU" sz="2800" b="1" i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есень</a:t>
            </a: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»,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Осень, ясень, осенний цвет;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Что-то есть в нём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От русских песен –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Поднебесье, тихие веси,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Сень берёзы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синь – рассвет.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Что-то есть в нём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от весенней грусти,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Юности и чистоты…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Только скажут -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«Сергей Есенин»,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Всей России встают черты…</a:t>
            </a:r>
            <a:b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                                              </a:t>
            </a: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</a:t>
            </a: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Браун</a:t>
            </a:r>
            <a:endParaRPr lang="ru-RU" sz="2800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Documents and Settings\Администратор\Рабочий стол\презентация\Есенин\родит.jpg"/>
          <p:cNvPicPr>
            <a:picLocks noChangeAspect="1" noChangeArrowheads="1"/>
          </p:cNvPicPr>
          <p:nvPr/>
        </p:nvPicPr>
        <p:blipFill>
          <a:blip r:embed="rId4" cstate="print"/>
          <a:srcRect r="3912"/>
          <a:stretch>
            <a:fillRect/>
          </a:stretch>
        </p:blipFill>
        <p:spPr bwMode="auto">
          <a:xfrm>
            <a:off x="5889220" y="332656"/>
            <a:ext cx="2745963" cy="4248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39552" y="1412776"/>
            <a:ext cx="3960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Comic Sans MS" pitchFamily="66" charset="0"/>
              </a:rPr>
              <a:t>Сергей Есенин родился 3 октября 1895 г. </a:t>
            </a:r>
            <a:r>
              <a:rPr lang="ru-RU" sz="2400" b="1" i="1" dirty="0" smtClean="0">
                <a:latin typeface="Comic Sans MS" pitchFamily="66" charset="0"/>
              </a:rPr>
              <a:t>      в </a:t>
            </a:r>
            <a:r>
              <a:rPr lang="ru-RU" sz="2400" b="1" i="1" dirty="0" smtClean="0">
                <a:latin typeface="Comic Sans MS" pitchFamily="66" charset="0"/>
              </a:rPr>
              <a:t>селе Константиново Рязанской губернии                          в крестьянской семье.</a:t>
            </a:r>
            <a:endParaRPr lang="ru-RU" sz="2400" b="1" i="1" dirty="0" smtClean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4149080"/>
            <a:ext cx="3600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i="1" dirty="0" smtClean="0">
                <a:latin typeface="Comic Sans MS" pitchFamily="66" charset="0"/>
              </a:rPr>
              <a:t>Родители поэта - Александр </a:t>
            </a:r>
            <a:r>
              <a:rPr lang="ru-RU" sz="2400" b="1" i="1" dirty="0" smtClean="0">
                <a:latin typeface="Comic Sans MS" pitchFamily="66" charset="0"/>
              </a:rPr>
              <a:t>Никитич (1873-1931) и Татьяна Федоровна (1865-1955</a:t>
            </a:r>
            <a:r>
              <a:rPr lang="ru-RU" sz="2400" b="1" i="1" dirty="0" smtClean="0">
                <a:latin typeface="Comic Sans MS" pitchFamily="66" charset="0"/>
              </a:rPr>
              <a:t>).</a:t>
            </a:r>
            <a:endParaRPr lang="ru-RU" sz="2400" b="1" i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2" descr="D:\по работе Медведево\Есенин\Дом,_где_родился_С.А._Есенин._Константиново..JPG"/>
          <p:cNvPicPr>
            <a:picLocks noChangeAspect="1" noChangeArrowheads="1"/>
          </p:cNvPicPr>
          <p:nvPr/>
        </p:nvPicPr>
        <p:blipFill>
          <a:blip r:embed="rId4" cstate="print"/>
          <a:srcRect b="7181"/>
          <a:stretch>
            <a:fillRect/>
          </a:stretch>
        </p:blipFill>
        <p:spPr bwMode="auto">
          <a:xfrm>
            <a:off x="611560" y="3789040"/>
            <a:ext cx="3516899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39552" y="1052736"/>
            <a:ext cx="3888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Comic Sans MS" pitchFamily="66" charset="0"/>
              </a:rPr>
              <a:t>В доме </a:t>
            </a:r>
            <a:r>
              <a:rPr lang="ru-RU" sz="2400" b="1" i="1" dirty="0" smtClean="0">
                <a:latin typeface="Comic Sans MS" pitchFamily="66" charset="0"/>
              </a:rPr>
              <a:t>в селе Константиново, где родился С.А. </a:t>
            </a:r>
            <a:r>
              <a:rPr lang="ru-RU" sz="2400" b="1" i="1" dirty="0" smtClean="0">
                <a:latin typeface="Comic Sans MS" pitchFamily="66" charset="0"/>
              </a:rPr>
              <a:t>Есенин, сейчас расположен </a:t>
            </a:r>
            <a:r>
              <a:rPr lang="ru-RU" sz="2400" b="1" i="1" dirty="0" smtClean="0">
                <a:latin typeface="Comic Sans MS" pitchFamily="66" charset="0"/>
              </a:rPr>
              <a:t>Государственный музей-заповедник поэта.</a:t>
            </a:r>
          </a:p>
        </p:txBody>
      </p:sp>
      <p:pic>
        <p:nvPicPr>
          <p:cNvPr id="31748" name="Picture 4" descr="https://a.d-cd.net/ca701d9s-1920.jpg"/>
          <p:cNvPicPr>
            <a:picLocks noChangeAspect="1" noChangeArrowheads="1"/>
          </p:cNvPicPr>
          <p:nvPr/>
        </p:nvPicPr>
        <p:blipFill>
          <a:blip r:embed="rId5" cstate="print"/>
          <a:srcRect b="6667"/>
          <a:stretch>
            <a:fillRect/>
          </a:stretch>
        </p:blipFill>
        <p:spPr bwMode="auto">
          <a:xfrm>
            <a:off x="4499992" y="764704"/>
            <a:ext cx="4320480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3960440" cy="53285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b="1" i="1" dirty="0" smtClean="0">
                <a:latin typeface="Comic Sans MS" pitchFamily="66" charset="0"/>
              </a:rPr>
              <a:t>Поэт вспоминал: «Я рос, дыша </a:t>
            </a:r>
            <a:r>
              <a:rPr lang="ru-RU" sz="3400" b="1" i="1" dirty="0">
                <a:latin typeface="Comic Sans MS" pitchFamily="66" charset="0"/>
              </a:rPr>
              <a:t>атмосферой народной поэзии. Бабка, которая меня очень баловала, была набожна, собирала </a:t>
            </a:r>
            <a:r>
              <a:rPr lang="ru-RU" sz="3400" b="1" i="1" dirty="0" smtClean="0">
                <a:latin typeface="Comic Sans MS" pitchFamily="66" charset="0"/>
              </a:rPr>
              <a:t>нищих, странствующих</a:t>
            </a:r>
            <a:r>
              <a:rPr lang="ru-RU" sz="3400" b="1" i="1" dirty="0">
                <a:latin typeface="Comic Sans MS" pitchFamily="66" charset="0"/>
              </a:rPr>
              <a:t>, которые распевали духовные стихи».</a:t>
            </a:r>
            <a:endParaRPr lang="ru-RU" sz="3400" b="1" i="1" dirty="0">
              <a:latin typeface="Comic Sans MS" pitchFamily="66" charset="0"/>
            </a:endParaRPr>
          </a:p>
          <a:p>
            <a:pPr>
              <a:buNone/>
            </a:pPr>
            <a:r>
              <a:rPr lang="ru-RU" sz="3400" b="1" i="1" dirty="0">
                <a:latin typeface="Comic Sans MS" pitchFamily="66" charset="0"/>
              </a:rPr>
              <a:t>	</a:t>
            </a:r>
          </a:p>
          <a:p>
            <a:pPr marL="0" indent="0">
              <a:buNone/>
            </a:pPr>
            <a:r>
              <a:rPr lang="ru-RU" sz="3400" b="1" i="1" dirty="0">
                <a:latin typeface="Comic Sans MS" pitchFamily="66" charset="0"/>
              </a:rPr>
              <a:t>Читать поэт научился рано, лет в пять, под руководством дяди</a:t>
            </a:r>
            <a:r>
              <a:rPr lang="ru-RU" sz="3400" b="1" i="1" dirty="0" smtClean="0">
                <a:latin typeface="Comic Sans MS" pitchFamily="66" charset="0"/>
              </a:rPr>
              <a:t>.   </a:t>
            </a:r>
            <a:r>
              <a:rPr lang="ru-RU" sz="3400" b="1" i="1" dirty="0">
                <a:latin typeface="Comic Sans MS" pitchFamily="66" charset="0"/>
              </a:rPr>
              <a:t>По его собственным словам, стихи начал складывать лет в 8-9.</a:t>
            </a:r>
            <a:endParaRPr lang="ru-RU" sz="3400" b="1" i="1" dirty="0">
              <a:latin typeface="Comic Sans MS" pitchFamily="66" charset="0"/>
            </a:endParaRPr>
          </a:p>
        </p:txBody>
      </p:sp>
      <p:pic>
        <p:nvPicPr>
          <p:cNvPr id="30722" name="Picture 2" descr="Сергей Есенин в детстве"/>
          <p:cNvPicPr>
            <a:picLocks noChangeAspect="1" noChangeArrowheads="1"/>
          </p:cNvPicPr>
          <p:nvPr/>
        </p:nvPicPr>
        <p:blipFill>
          <a:blip r:embed="rId4" cstate="print"/>
          <a:srcRect t="3593" b="3135"/>
          <a:stretch>
            <a:fillRect/>
          </a:stretch>
        </p:blipFill>
        <p:spPr bwMode="auto">
          <a:xfrm>
            <a:off x="5796136" y="332656"/>
            <a:ext cx="2810122" cy="4340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32048" y="1412329"/>
            <a:ext cx="3851920" cy="47529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i="1" dirty="0">
                <a:latin typeface="Comic Sans MS" pitchFamily="66" charset="0"/>
              </a:rPr>
              <a:t>В 1904 году Есенин поступил учиться  </a:t>
            </a:r>
            <a:r>
              <a:rPr lang="ru-RU" sz="2400" b="1" i="1" dirty="0" smtClean="0">
                <a:latin typeface="Comic Sans MS" pitchFamily="66" charset="0"/>
              </a:rPr>
              <a:t>     в </a:t>
            </a:r>
            <a:r>
              <a:rPr lang="ru-RU" sz="2400" b="1" i="1" dirty="0">
                <a:latin typeface="Comic Sans MS" pitchFamily="66" charset="0"/>
              </a:rPr>
              <a:t>Константиновское земское училище, которое закончил через 4 года с похвальным листом. </a:t>
            </a:r>
            <a:endParaRPr lang="ru-RU" sz="2400" b="1" i="1" dirty="0">
              <a:latin typeface="Comic Sans MS" pitchFamily="66" charset="0"/>
            </a:endParaRPr>
          </a:p>
          <a:p>
            <a:pPr marL="0" indent="0">
              <a:buNone/>
            </a:pPr>
            <a:endParaRPr lang="ru-RU" sz="2400" b="1" i="1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latin typeface="Comic Sans MS" pitchFamily="66" charset="0"/>
              </a:rPr>
              <a:t>Потом </a:t>
            </a:r>
            <a:r>
              <a:rPr lang="ru-RU" sz="2400" b="1" i="1" dirty="0">
                <a:latin typeface="Comic Sans MS" pitchFamily="66" charset="0"/>
              </a:rPr>
              <a:t>он учился </a:t>
            </a:r>
            <a:r>
              <a:rPr lang="ru-RU" sz="2400" b="1" i="1" dirty="0" smtClean="0">
                <a:latin typeface="Comic Sans MS" pitchFamily="66" charset="0"/>
              </a:rPr>
              <a:t>      в церковно-приходской </a:t>
            </a:r>
            <a:r>
              <a:rPr lang="ru-RU" sz="2400" b="1" i="1" dirty="0">
                <a:latin typeface="Comic Sans MS" pitchFamily="66" charset="0"/>
              </a:rPr>
              <a:t>второклассной учительской </a:t>
            </a:r>
            <a:r>
              <a:rPr lang="ru-RU" sz="2400" b="1" i="1" dirty="0" smtClean="0">
                <a:latin typeface="Comic Sans MS" pitchFamily="66" charset="0"/>
              </a:rPr>
              <a:t>школе     в Спас-Клепиках.</a:t>
            </a:r>
            <a:endParaRPr lang="ru-RU" sz="2400" b="1" i="1" dirty="0"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61212">
            <a:off x="5130609" y="301850"/>
            <a:ext cx="3483194" cy="38656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67544" y="1052736"/>
            <a:ext cx="39604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Comic Sans MS" pitchFamily="66" charset="0"/>
              </a:rPr>
              <a:t>В 1912 году С. </a:t>
            </a:r>
            <a:r>
              <a:rPr lang="ru-RU" sz="2400" b="1" i="1" dirty="0" smtClean="0">
                <a:latin typeface="Comic Sans MS" pitchFamily="66" charset="0"/>
              </a:rPr>
              <a:t>Есенин переезжает в Москву и поселяется по адресу Большой Строченовский переулок, 24 (ныне Московский государственный музей С.А. </a:t>
            </a:r>
            <a:r>
              <a:rPr lang="ru-RU" sz="2400" b="1" i="1" dirty="0" smtClean="0">
                <a:latin typeface="Comic Sans MS" pitchFamily="66" charset="0"/>
              </a:rPr>
              <a:t>Есенина).</a:t>
            </a:r>
            <a:endParaRPr lang="ru-RU" sz="2400" b="1" i="1" dirty="0">
              <a:latin typeface="Comic Sans MS" pitchFamily="66" charset="0"/>
            </a:endParaRPr>
          </a:p>
        </p:txBody>
      </p:sp>
      <p:pic>
        <p:nvPicPr>
          <p:cNvPr id="2050" name="Picture 2" descr="C:\Users\e.vaseneva\Documents\Есенин\1280px-Московский_государственный_музей_С._А._Есени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996705"/>
            <a:ext cx="3964694" cy="2936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5" cstate="print"/>
          <a:srcRect l="34032" t="10454" r="35529" b="15719"/>
          <a:stretch>
            <a:fillRect/>
          </a:stretch>
        </p:blipFill>
        <p:spPr bwMode="auto">
          <a:xfrm>
            <a:off x="1619672" y="4149080"/>
            <a:ext cx="1584176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95536" y="1001634"/>
            <a:ext cx="396044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b="1" i="1" dirty="0" smtClean="0">
                <a:latin typeface="Comic Sans MS" pitchFamily="66" charset="0"/>
              </a:rPr>
              <a:t>В 1914 г. в детском журнале «Мирок» было опубликовано первое произведение Есенина – стихотворение «Береза».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200" b="1" i="1" dirty="0" smtClean="0">
              <a:latin typeface="Comic Sans MS" pitchFamily="66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i="1" dirty="0" smtClean="0">
                <a:latin typeface="Comic Sans MS" pitchFamily="66" charset="0"/>
              </a:rPr>
              <a:t>В Москве Есенин работал помощником корректора </a:t>
            </a:r>
            <a:r>
              <a:rPr lang="ru-RU" sz="2200" b="1" i="1" dirty="0" smtClean="0">
                <a:latin typeface="Comic Sans MS" pitchFamily="66" charset="0"/>
              </a:rPr>
              <a:t>  в </a:t>
            </a:r>
            <a:r>
              <a:rPr lang="ru-RU" sz="2200" b="1" i="1" dirty="0" smtClean="0">
                <a:latin typeface="Comic Sans MS" pitchFamily="66" charset="0"/>
              </a:rPr>
              <a:t>типографии, посещал лекции в Народном университете имени А.Л. </a:t>
            </a:r>
            <a:r>
              <a:rPr lang="ru-RU" sz="2200" b="1" i="1" dirty="0" smtClean="0">
                <a:latin typeface="Comic Sans MS" pitchFamily="66" charset="0"/>
              </a:rPr>
              <a:t>Шанявского, продолжал писать, принимал участие в заседаниях </a:t>
            </a:r>
            <a:r>
              <a:rPr lang="ru-RU" sz="2200" b="1" i="1" dirty="0" err="1" smtClean="0">
                <a:latin typeface="Comic Sans MS" pitchFamily="66" charset="0"/>
              </a:rPr>
              <a:t>Суриковского</a:t>
            </a:r>
            <a:r>
              <a:rPr lang="ru-RU" sz="2200" b="1" i="1" dirty="0" smtClean="0">
                <a:latin typeface="Comic Sans MS" pitchFamily="66" charset="0"/>
              </a:rPr>
              <a:t> литературно-музыкального кружка.</a:t>
            </a:r>
          </a:p>
        </p:txBody>
      </p:sp>
      <p:pic>
        <p:nvPicPr>
          <p:cNvPr id="27652" name="Picture 4" descr="https://thumbs.dreamstime.com/b/%D0%B4%D0%B5%D1%80%D0%B5%D0%B2%D0%BE-%D0%B1%D0%B5%D1%80%D0%B5%D0%B7%D1%8B-%D0%B7%D0%B8%D0%BC%D1%8B-%D0%B8%D0%B7%D0%BE-%D0%B8%D1%80%D0%BE%D0%B2%D0%B0%D0%BD%D0%BD%D0%BE%D0%B5-%D0%BD%D0%B0-%D0%B1%D0%B5-%D0%B8%D0%B7%D0%BD%D0%B5-3065447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260648"/>
            <a:ext cx="3307601" cy="47251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3816424" cy="37444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>
                <a:latin typeface="Comic Sans MS" pitchFamily="66" charset="0"/>
              </a:rPr>
              <a:t>В 1915 году </a:t>
            </a:r>
            <a:r>
              <a:rPr lang="ru-RU" sz="2400" b="1" i="1" dirty="0" smtClean="0">
                <a:latin typeface="Comic Sans MS" pitchFamily="66" charset="0"/>
              </a:rPr>
              <a:t>С.А. Есенин уезжает </a:t>
            </a:r>
            <a:r>
              <a:rPr lang="ru-RU" sz="2400" b="1" i="1" dirty="0">
                <a:latin typeface="Comic Sans MS" pitchFamily="66" charset="0"/>
              </a:rPr>
              <a:t>в Петроград. Здесь он знакомится с </a:t>
            </a:r>
            <a:r>
              <a:rPr lang="ru-RU" sz="2400" b="1" i="1" dirty="0" smtClean="0">
                <a:latin typeface="Comic Sans MS" pitchFamily="66" charset="0"/>
              </a:rPr>
              <a:t>известными поэтами </a:t>
            </a:r>
            <a:r>
              <a:rPr lang="ru-RU" sz="2400" b="1" i="1" dirty="0">
                <a:latin typeface="Comic Sans MS" pitchFamily="66" charset="0"/>
              </a:rPr>
              <a:t>(А. </a:t>
            </a:r>
            <a:r>
              <a:rPr lang="ru-RU" sz="2400" b="1" i="1" dirty="0">
                <a:latin typeface="Comic Sans MS" pitchFamily="66" charset="0"/>
              </a:rPr>
              <a:t>Блок, Н.А. Клюев, З.Н. Гиппиус, Д.С. Мережковский и др.) и издателями.</a:t>
            </a:r>
            <a:endParaRPr lang="ru-RU" sz="2400" b="1" i="1" dirty="0">
              <a:latin typeface="Comic Sans MS" pitchFamily="66" charset="0"/>
            </a:endParaRPr>
          </a:p>
        </p:txBody>
      </p:sp>
      <p:pic>
        <p:nvPicPr>
          <p:cNvPr id="26626" name="Picture 2" descr="Сергей Есенин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14300"/>
            <a:ext cx="4270310" cy="3202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4104456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>
                <a:latin typeface="Comic Sans MS" pitchFamily="66" charset="0"/>
              </a:rPr>
              <a:t>В Петрограде Есенин знакомится с </a:t>
            </a:r>
            <a:r>
              <a:rPr lang="ru-RU" sz="2400" b="1" i="1" dirty="0" smtClean="0">
                <a:latin typeface="Comic Sans MS" pitchFamily="66" charset="0"/>
              </a:rPr>
              <a:t>Н.А</a:t>
            </a:r>
            <a:r>
              <a:rPr lang="ru-RU" sz="2400" b="1" i="1" dirty="0">
                <a:latin typeface="Comic Sans MS" pitchFamily="66" charset="0"/>
              </a:rPr>
              <a:t>. </a:t>
            </a:r>
            <a:r>
              <a:rPr lang="ru-RU" sz="2400" b="1" i="1" dirty="0" smtClean="0">
                <a:latin typeface="Comic Sans MS" pitchFamily="66" charset="0"/>
              </a:rPr>
              <a:t>Клюевым, оказавшим  на </a:t>
            </a:r>
            <a:r>
              <a:rPr lang="ru-RU" sz="2400" b="1" i="1" dirty="0">
                <a:latin typeface="Comic Sans MS" pitchFamily="66" charset="0"/>
              </a:rPr>
              <a:t>него значительное влияние. </a:t>
            </a:r>
            <a:r>
              <a:rPr lang="ru-RU" sz="2400" b="1" i="1" dirty="0">
                <a:latin typeface="Comic Sans MS" pitchFamily="66" charset="0"/>
              </a:rPr>
              <a:t>Их совместные выступления со стихами и частушками, стилизованными под «крестьянскую», «народную» манеру, имели большой успех.</a:t>
            </a:r>
            <a:endParaRPr lang="ru-RU" sz="2400" b="1" i="1" dirty="0">
              <a:latin typeface="Comic Sans MS" pitchFamily="66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 l="36246" t="10454" r="37189" b="15719"/>
          <a:stretch>
            <a:fillRect/>
          </a:stretch>
        </p:blipFill>
        <p:spPr bwMode="auto">
          <a:xfrm>
            <a:off x="5724128" y="188641"/>
            <a:ext cx="2857277" cy="4464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268760"/>
            <a:ext cx="3312368" cy="5040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i="1" dirty="0">
                <a:latin typeface="Comic Sans MS" pitchFamily="66" charset="0"/>
              </a:rPr>
              <a:t>Первый сборник стихов Есенина «Радуница» был издан в 1916 году</a:t>
            </a:r>
            <a:r>
              <a:rPr lang="ru-RU" sz="2400" b="1" i="1" dirty="0" smtClean="0">
                <a:latin typeface="Comic Sans MS" pitchFamily="66" charset="0"/>
              </a:rPr>
              <a:t>.</a:t>
            </a:r>
          </a:p>
          <a:p>
            <a:pPr marL="0" indent="0">
              <a:buNone/>
            </a:pPr>
            <a:r>
              <a:rPr lang="ru-RU" sz="2400" b="1" i="1" dirty="0" smtClean="0">
                <a:latin typeface="Comic Sans MS" pitchFamily="66" charset="0"/>
              </a:rPr>
              <a:t>В него вошли </a:t>
            </a:r>
            <a:r>
              <a:rPr lang="ru-RU" sz="2400" b="1" i="1" dirty="0">
                <a:latin typeface="Comic Sans MS" pitchFamily="66" charset="0"/>
              </a:rPr>
              <a:t>стихи, написанные Есениным в 1910 - 1915 годах</a:t>
            </a:r>
            <a:r>
              <a:rPr lang="ru-RU" sz="2400" b="1" i="1" dirty="0" smtClean="0">
                <a:latin typeface="Comic Sans MS" pitchFamily="66" charset="0"/>
              </a:rPr>
              <a:t>.</a:t>
            </a:r>
          </a:p>
          <a:p>
            <a:pPr marL="0" indent="0">
              <a:buNone/>
            </a:pPr>
            <a:r>
              <a:rPr lang="ru-RU" sz="2400" b="1" i="1" dirty="0" smtClean="0">
                <a:latin typeface="Comic Sans MS" pitchFamily="66" charset="0"/>
              </a:rPr>
              <a:t>Поэт </a:t>
            </a:r>
            <a:r>
              <a:rPr lang="ru-RU" sz="2400" b="1" i="1" dirty="0">
                <a:latin typeface="Comic Sans MS" pitchFamily="66" charset="0"/>
              </a:rPr>
              <a:t>становится знаменитым, его приглашают на поэтические вечера и в литературные салоны.</a:t>
            </a:r>
            <a:endParaRPr lang="ru-RU" sz="2400" b="1" i="1" dirty="0">
              <a:latin typeface="Comic Sans MS" pitchFamily="66" charset="0"/>
            </a:endParaRPr>
          </a:p>
        </p:txBody>
      </p:sp>
      <p:pic>
        <p:nvPicPr>
          <p:cNvPr id="19457" name="Picture 1" descr="D:\по работе Медведево\Есенин\первый сборник стихов 1916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652120" y="309184"/>
            <a:ext cx="2952328" cy="4225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3960440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>
                <a:latin typeface="Comic Sans MS" pitchFamily="66" charset="0"/>
              </a:rPr>
              <a:t>В 1916 г. </a:t>
            </a:r>
            <a:r>
              <a:rPr lang="ru-RU" sz="2400" b="1" i="1" dirty="0">
                <a:latin typeface="Comic Sans MS" pitchFamily="66" charset="0"/>
              </a:rPr>
              <a:t>Есенина призвали в армию, </a:t>
            </a:r>
            <a:r>
              <a:rPr lang="ru-RU" sz="2400" b="1" i="1" dirty="0" smtClean="0">
                <a:latin typeface="Comic Sans MS" pitchFamily="66" charset="0"/>
              </a:rPr>
              <a:t>   он </a:t>
            </a:r>
            <a:r>
              <a:rPr lang="ru-RU" sz="2400" b="1" i="1" dirty="0">
                <a:latin typeface="Comic Sans MS" pitchFamily="66" charset="0"/>
              </a:rPr>
              <a:t>получает назначение санитаром в Царскосельский военно-санитарный поезд №143, что позволяет ему посещать литературные салоны, бывать на приемах, выступать на концертах.</a:t>
            </a:r>
            <a:endParaRPr lang="ru-RU" sz="2400" b="1" i="1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8600" t="23344" r="19976" b="27192"/>
          <a:stretch>
            <a:fillRect/>
          </a:stretch>
        </p:blipFill>
        <p:spPr bwMode="auto">
          <a:xfrm>
            <a:off x="4644008" y="1052736"/>
            <a:ext cx="4247397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5536" y="1484784"/>
            <a:ext cx="41044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Comic Sans MS" pitchFamily="66" charset="0"/>
              </a:rPr>
              <a:t>Революцию 1917 г. </a:t>
            </a:r>
            <a:r>
              <a:rPr lang="ru-RU" sz="2400" b="1" i="1" dirty="0" smtClean="0">
                <a:latin typeface="Comic Sans MS" pitchFamily="66" charset="0"/>
              </a:rPr>
              <a:t>   С</a:t>
            </a:r>
            <a:r>
              <a:rPr lang="ru-RU" sz="2400" b="1" i="1" dirty="0" smtClean="0">
                <a:latin typeface="Comic Sans MS" pitchFamily="66" charset="0"/>
              </a:rPr>
              <a:t>. Есенин встретил </a:t>
            </a:r>
            <a:r>
              <a:rPr lang="ru-RU" sz="2400" b="1" i="1" dirty="0" smtClean="0">
                <a:latin typeface="Comic Sans MS" pitchFamily="66" charset="0"/>
              </a:rPr>
              <a:t>      с </a:t>
            </a:r>
            <a:r>
              <a:rPr lang="ru-RU" sz="2400" b="1" i="1" dirty="0" smtClean="0">
                <a:latin typeface="Comic Sans MS" pitchFamily="66" charset="0"/>
              </a:rPr>
              <a:t>воодушевлением. </a:t>
            </a:r>
            <a:r>
              <a:rPr lang="ru-RU" sz="2400" b="1" i="1" dirty="0" smtClean="0">
                <a:latin typeface="Comic Sans MS" pitchFamily="66" charset="0"/>
              </a:rPr>
              <a:t>    Он </a:t>
            </a:r>
            <a:r>
              <a:rPr lang="ru-RU" sz="2400" b="1" i="1" dirty="0" smtClean="0">
                <a:latin typeface="Comic Sans MS" pitchFamily="66" charset="0"/>
              </a:rPr>
              <a:t>пишет несколько небольших поэм («Иорданская голубица</a:t>
            </a:r>
            <a:r>
              <a:rPr lang="ru-RU" sz="2400" b="1" i="1" dirty="0" smtClean="0">
                <a:latin typeface="Comic Sans MS" pitchFamily="66" charset="0"/>
              </a:rPr>
              <a:t>», «</a:t>
            </a:r>
            <a:r>
              <a:rPr lang="ru-RU" sz="2400" b="1" i="1" dirty="0" err="1" smtClean="0">
                <a:latin typeface="Comic Sans MS" pitchFamily="66" charset="0"/>
              </a:rPr>
              <a:t>Инония</a:t>
            </a:r>
            <a:r>
              <a:rPr lang="ru-RU" sz="2400" b="1" i="1" dirty="0" smtClean="0">
                <a:latin typeface="Comic Sans MS" pitchFamily="66" charset="0"/>
              </a:rPr>
              <a:t>», «Небесный барабанщик»), проникнутых радостным предчувствием «преображения» жизни.</a:t>
            </a:r>
            <a:endParaRPr lang="ru-RU" sz="2400" b="1" i="1" dirty="0">
              <a:latin typeface="Comic Sans MS" pitchFamily="66" charset="0"/>
            </a:endParaRPr>
          </a:p>
        </p:txBody>
      </p:sp>
      <p:pic>
        <p:nvPicPr>
          <p:cNvPr id="22530" name="Picture 2" descr="Сергей Есенин в процессе творчест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332656"/>
            <a:ext cx="4824536" cy="28886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67544" y="1484784"/>
            <a:ext cx="3888432" cy="34575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>
                <a:latin typeface="Comic Sans MS" pitchFamily="66" charset="0"/>
              </a:rPr>
              <a:t>В 1918 году вместе </a:t>
            </a:r>
            <a:r>
              <a:rPr lang="ru-RU" sz="2400" b="1" i="1" dirty="0" smtClean="0">
                <a:latin typeface="Comic Sans MS" pitchFamily="66" charset="0"/>
              </a:rPr>
              <a:t>    с </a:t>
            </a:r>
            <a:r>
              <a:rPr lang="ru-RU" sz="2400" b="1" i="1" dirty="0">
                <a:latin typeface="Comic Sans MS" pitchFamily="66" charset="0"/>
              </a:rPr>
              <a:t>поэтами А.Б. </a:t>
            </a:r>
            <a:r>
              <a:rPr lang="ru-RU" sz="2400" b="1" i="1" dirty="0">
                <a:latin typeface="Comic Sans MS" pitchFamily="66" charset="0"/>
              </a:rPr>
              <a:t>Мариенгофом, В.Г. </a:t>
            </a:r>
            <a:r>
              <a:rPr lang="ru-RU" sz="2400" b="1" i="1" dirty="0">
                <a:latin typeface="Comic Sans MS" pitchFamily="66" charset="0"/>
              </a:rPr>
              <a:t>Шершеневичем, А.Б. Кусиковым, И.В. </a:t>
            </a:r>
            <a:r>
              <a:rPr lang="ru-RU" sz="2400" b="1" i="1" dirty="0">
                <a:latin typeface="Comic Sans MS" pitchFamily="66" charset="0"/>
              </a:rPr>
              <a:t>Грузиновым Есенин основывает литературное движение имажинистов, от английского слова «</a:t>
            </a:r>
            <a:r>
              <a:rPr lang="ru-RU" sz="2400" b="1" i="1" dirty="0" err="1">
                <a:latin typeface="Comic Sans MS" pitchFamily="66" charset="0"/>
              </a:rPr>
              <a:t>image</a:t>
            </a:r>
            <a:r>
              <a:rPr lang="ru-RU" sz="2400" b="1" i="1" dirty="0">
                <a:latin typeface="Comic Sans MS" pitchFamily="66" charset="0"/>
              </a:rPr>
              <a:t>» − образ.</a:t>
            </a:r>
            <a:endParaRPr lang="ru-RU" sz="2400" b="1" i="1" dirty="0">
              <a:latin typeface="Comic Sans MS" pitchFamily="66" charset="0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 l="34586" t="9469" r="34975" b="24579"/>
          <a:stretch>
            <a:fillRect/>
          </a:stretch>
        </p:blipFill>
        <p:spPr bwMode="auto">
          <a:xfrm>
            <a:off x="5436096" y="386334"/>
            <a:ext cx="3325265" cy="40507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 cstate="print"/>
          <a:srcRect l="34504" t="9641" r="35611" b="25391"/>
          <a:stretch>
            <a:fillRect/>
          </a:stretch>
        </p:blipFill>
        <p:spPr bwMode="auto">
          <a:xfrm>
            <a:off x="5652120" y="548681"/>
            <a:ext cx="3299274" cy="4032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67544" y="1700808"/>
            <a:ext cx="3816424" cy="3456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i="1" dirty="0" smtClean="0">
                <a:latin typeface="Comic Sans MS" pitchFamily="66" charset="0"/>
              </a:rPr>
              <a:t>В 1924 году Есенин решил порвать </a:t>
            </a:r>
            <a:r>
              <a:rPr lang="ru-RU" sz="2400" b="1" i="1" dirty="0" smtClean="0">
                <a:latin typeface="Comic Sans MS" pitchFamily="66" charset="0"/>
              </a:rPr>
              <a:t>         с </a:t>
            </a:r>
            <a:r>
              <a:rPr lang="ru-RU" sz="2400" b="1" i="1" dirty="0" smtClean="0">
                <a:latin typeface="Comic Sans MS" pitchFamily="66" charset="0"/>
              </a:rPr>
              <a:t>имажинизмом </a:t>
            </a:r>
            <a:r>
              <a:rPr lang="ru-RU" sz="2400" b="1" i="1" dirty="0" smtClean="0">
                <a:latin typeface="Comic Sans MS" pitchFamily="66" charset="0"/>
              </a:rPr>
              <a:t>     из-за </a:t>
            </a:r>
            <a:r>
              <a:rPr lang="ru-RU" sz="2400" b="1" i="1" dirty="0" smtClean="0">
                <a:latin typeface="Comic Sans MS" pitchFamily="66" charset="0"/>
              </a:rPr>
              <a:t>разногласий с А.Б. </a:t>
            </a:r>
            <a:r>
              <a:rPr lang="ru-RU" sz="2400" b="1" i="1" dirty="0" err="1" smtClean="0">
                <a:latin typeface="Comic Sans MS" pitchFamily="66" charset="0"/>
              </a:rPr>
              <a:t>Мариенгофом</a:t>
            </a:r>
            <a:r>
              <a:rPr lang="ru-RU" sz="2400" b="1" i="1" dirty="0" smtClean="0">
                <a:latin typeface="Comic Sans MS" pitchFamily="66" charset="0"/>
              </a:rPr>
              <a:t>.</a:t>
            </a:r>
          </a:p>
          <a:p>
            <a:pPr lvl="0">
              <a:spcBef>
                <a:spcPct val="20000"/>
              </a:spcBef>
            </a:pPr>
            <a:r>
              <a:rPr lang="ru-RU" sz="2400" b="1" i="1" dirty="0" smtClean="0">
                <a:latin typeface="Comic Sans MS" pitchFamily="66" charset="0"/>
              </a:rPr>
              <a:t>Есенин </a:t>
            </a:r>
            <a:r>
              <a:rPr lang="ru-RU" sz="2400" b="1" i="1" dirty="0" smtClean="0">
                <a:latin typeface="Comic Sans MS" pitchFamily="66" charset="0"/>
              </a:rPr>
              <a:t>и Иван Грузинов опубликовали </a:t>
            </a:r>
            <a:r>
              <a:rPr lang="ru-RU" sz="2400" b="1" i="1" dirty="0" smtClean="0">
                <a:latin typeface="Comic Sans MS" pitchFamily="66" charset="0"/>
              </a:rPr>
              <a:t>открытое письмо </a:t>
            </a:r>
            <a:r>
              <a:rPr lang="ru-RU" sz="2400" b="1" i="1" dirty="0" smtClean="0">
                <a:latin typeface="Comic Sans MS" pitchFamily="66" charset="0"/>
              </a:rPr>
              <a:t>      о </a:t>
            </a:r>
            <a:r>
              <a:rPr lang="ru-RU" sz="2400" b="1" i="1" dirty="0" smtClean="0">
                <a:latin typeface="Comic Sans MS" pitchFamily="66" charset="0"/>
              </a:rPr>
              <a:t>роспуске группы.</a:t>
            </a:r>
            <a:endParaRPr lang="ru-RU" sz="2400" b="1" i="1" dirty="0" err="1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467544" y="1052736"/>
            <a:ext cx="3888432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>
                <a:latin typeface="Comic Sans MS" pitchFamily="66" charset="0"/>
              </a:rPr>
              <a:t>Событием в жизни Есенина явилась встреча с американской танцовщицей Айседорой Дункан (осень 1921), которая через полгода стала его женой. </a:t>
            </a:r>
          </a:p>
          <a:p>
            <a:endParaRPr lang="ru-RU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4" cstate="print"/>
          <a:srcRect l="29226" t="18329" r="27227" b="24578"/>
          <a:stretch>
            <a:fillRect/>
          </a:stretch>
        </p:blipFill>
        <p:spPr bwMode="auto">
          <a:xfrm>
            <a:off x="899592" y="4149080"/>
            <a:ext cx="2900968" cy="21383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8" name="Picture 2" descr="https://upload.wikimedia.org/wikipedia/ru/thumb/4/49/%D0%95%D1%81%D0%B5%D0%BD%D0%B8%D0%BD_%D0%B8_%D0%94%D1%83%D0%BD%D0%BA%D0%B0%D0%BD..jpg/800px-%D0%95%D1%81%D0%B5%D0%BD%D0%B8%D0%BD_%D0%B8_%D0%94%D1%83%D0%BD%D0%BA%D0%B0%D0%BD..jpg"/>
          <p:cNvPicPr>
            <a:picLocks noChangeAspect="1" noChangeArrowheads="1"/>
          </p:cNvPicPr>
          <p:nvPr/>
        </p:nvPicPr>
        <p:blipFill>
          <a:blip r:embed="rId5" cstate="print"/>
          <a:srcRect l="4251" t="2934" r="6485" b="3177"/>
          <a:stretch>
            <a:fillRect/>
          </a:stretch>
        </p:blipFill>
        <p:spPr bwMode="auto">
          <a:xfrm>
            <a:off x="5724128" y="332655"/>
            <a:ext cx="2808312" cy="4279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467544" y="4005064"/>
            <a:ext cx="3851920" cy="22322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i="1" dirty="0">
                <a:latin typeface="Comic Sans MS" pitchFamily="66" charset="0"/>
              </a:rPr>
              <a:t>Совместное путешествие по Европе (Германия, Бельгия, Франция, Италия) и Америке (май 1922 - август 1923)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 l="31818" t="28172" r="32762" b="26547"/>
          <a:stretch>
            <a:fillRect/>
          </a:stretch>
        </p:blipFill>
        <p:spPr bwMode="auto">
          <a:xfrm>
            <a:off x="611560" y="1196752"/>
            <a:ext cx="3528392" cy="25360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 l="34032" t="8485" r="35529" b="20641"/>
          <a:stretch>
            <a:fillRect/>
          </a:stretch>
        </p:blipFill>
        <p:spPr bwMode="auto">
          <a:xfrm>
            <a:off x="5580112" y="260648"/>
            <a:ext cx="3096344" cy="4053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 cstate="print"/>
          <a:srcRect l="34586" t="13407" r="36082" b="13750"/>
          <a:stretch>
            <a:fillRect/>
          </a:stretch>
        </p:blipFill>
        <p:spPr bwMode="auto">
          <a:xfrm>
            <a:off x="5806840" y="332656"/>
            <a:ext cx="2941624" cy="4107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1268760"/>
            <a:ext cx="4032448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dirty="0">
                <a:latin typeface="Comic Sans MS" pitchFamily="66" charset="0"/>
              </a:rPr>
              <a:t>В последние годы </a:t>
            </a:r>
            <a:r>
              <a:rPr lang="ru-RU" sz="2000" b="1" i="1" dirty="0" smtClean="0">
                <a:latin typeface="Comic Sans MS" pitchFamily="66" charset="0"/>
              </a:rPr>
              <a:t>жизни (1923 - 1925) </a:t>
            </a:r>
            <a:r>
              <a:rPr lang="ru-RU" sz="2000" b="1" i="1" dirty="0">
                <a:latin typeface="Comic Sans MS" pitchFamily="66" charset="0"/>
              </a:rPr>
              <a:t>С.А. </a:t>
            </a:r>
            <a:r>
              <a:rPr lang="ru-RU" sz="2000" b="1" i="1" dirty="0">
                <a:latin typeface="Comic Sans MS" pitchFamily="66" charset="0"/>
              </a:rPr>
              <a:t>Есенин переживает творческий взлет. </a:t>
            </a:r>
          </a:p>
          <a:p>
            <a:pPr marL="0" indent="0">
              <a:buNone/>
            </a:pPr>
            <a:r>
              <a:rPr lang="ru-RU" sz="2000" b="1" i="1" dirty="0" smtClean="0">
                <a:latin typeface="Comic Sans MS" pitchFamily="66" charset="0"/>
              </a:rPr>
              <a:t>Истинным </a:t>
            </a:r>
            <a:r>
              <a:rPr lang="ru-RU" sz="2000" b="1" i="1" dirty="0">
                <a:latin typeface="Comic Sans MS" pitchFamily="66" charset="0"/>
              </a:rPr>
              <a:t>шедевром лирики поэта является цикл «Персидские мотивы», написанный во время путешествия по Кавказу. </a:t>
            </a:r>
            <a:endParaRPr lang="ru-RU" sz="2000" b="1" i="1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000" b="1" i="1" dirty="0" smtClean="0">
                <a:latin typeface="Comic Sans MS" pitchFamily="66" charset="0"/>
              </a:rPr>
              <a:t>В </a:t>
            </a:r>
            <a:r>
              <a:rPr lang="ru-RU" sz="2000" b="1" i="1" dirty="0">
                <a:latin typeface="Comic Sans MS" pitchFamily="66" charset="0"/>
              </a:rPr>
              <a:t>произведениях поэт оглядывается на </a:t>
            </a:r>
            <a:r>
              <a:rPr lang="ru-RU" sz="2000" b="1" i="1" dirty="0" smtClean="0">
                <a:latin typeface="Comic Sans MS" pitchFamily="66" charset="0"/>
              </a:rPr>
              <a:t>свою </a:t>
            </a:r>
            <a:r>
              <a:rPr lang="ru-RU" sz="2000" b="1" i="1" dirty="0">
                <a:latin typeface="Comic Sans MS" pitchFamily="66" charset="0"/>
              </a:rPr>
              <a:t>жизнь, размышляет о смысле жизни, пытается осмыслить события, изменившие историю России, найти свое место в новой России. </a:t>
            </a:r>
            <a:endParaRPr lang="ru-RU" sz="2000" b="1" i="1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4274" name="Picture 2" descr="C:\Users\e.vaseneva\Documents\Есенин\гостиница Англетер_1930.jpg"/>
          <p:cNvPicPr>
            <a:picLocks noChangeAspect="1" noChangeArrowheads="1"/>
          </p:cNvPicPr>
          <p:nvPr/>
        </p:nvPicPr>
        <p:blipFill>
          <a:blip r:embed="rId3" cstate="print"/>
          <a:srcRect r="11040"/>
          <a:stretch>
            <a:fillRect/>
          </a:stretch>
        </p:blipFill>
        <p:spPr bwMode="auto">
          <a:xfrm>
            <a:off x="4572000" y="908720"/>
            <a:ext cx="3971934" cy="29789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95536" y="1601507"/>
            <a:ext cx="396044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b="1" i="1" dirty="0" smtClean="0">
                <a:latin typeface="Comic Sans MS" pitchFamily="66" charset="0"/>
              </a:rPr>
              <a:t>В конце декабря </a:t>
            </a:r>
            <a:r>
              <a:rPr lang="ru-RU" sz="2200" b="1" i="1" dirty="0" smtClean="0">
                <a:latin typeface="Comic Sans MS" pitchFamily="66" charset="0"/>
              </a:rPr>
              <a:t>1925 г. Есенин </a:t>
            </a:r>
            <a:r>
              <a:rPr lang="ru-RU" sz="2200" b="1" i="1" dirty="0" smtClean="0">
                <a:latin typeface="Comic Sans MS" pitchFamily="66" charset="0"/>
              </a:rPr>
              <a:t>приехал </a:t>
            </a:r>
            <a:r>
              <a:rPr lang="ru-RU" sz="2200" b="1" i="1" dirty="0" smtClean="0">
                <a:latin typeface="Comic Sans MS" pitchFamily="66" charset="0"/>
              </a:rPr>
              <a:t>           в </a:t>
            </a:r>
            <a:r>
              <a:rPr lang="ru-RU" sz="2200" b="1" i="1" dirty="0" smtClean="0">
                <a:latin typeface="Comic Sans MS" pitchFamily="66" charset="0"/>
              </a:rPr>
              <a:t>Ленинград, остановился в гостинице “</a:t>
            </a:r>
            <a:r>
              <a:rPr lang="ru-RU" sz="2200" b="1" i="1" dirty="0" err="1" smtClean="0">
                <a:latin typeface="Comic Sans MS" pitchFamily="66" charset="0"/>
              </a:rPr>
              <a:t>Англетер</a:t>
            </a:r>
            <a:r>
              <a:rPr lang="ru-RU" sz="2200" b="1" i="1" dirty="0" smtClean="0">
                <a:latin typeface="Comic Sans MS" pitchFamily="66" charset="0"/>
              </a:rPr>
              <a:t>”. </a:t>
            </a:r>
            <a:r>
              <a:rPr lang="ru-RU" sz="2200" b="1" i="1" dirty="0" smtClean="0">
                <a:latin typeface="Comic Sans MS" pitchFamily="66" charset="0"/>
              </a:rPr>
              <a:t>Здесь им было написано одно из самых знаменитых последних стихотворений «До свиданья, друг мой, </a:t>
            </a:r>
            <a:r>
              <a:rPr lang="ru-RU" sz="2200" b="1" i="1" dirty="0" smtClean="0">
                <a:latin typeface="Comic Sans MS" pitchFamily="66" charset="0"/>
              </a:rPr>
              <a:t>    до </a:t>
            </a:r>
            <a:r>
              <a:rPr lang="ru-RU" sz="2200" b="1" i="1" dirty="0" smtClean="0">
                <a:latin typeface="Comic Sans MS" pitchFamily="66" charset="0"/>
              </a:rPr>
              <a:t>свиданья</a:t>
            </a:r>
            <a:r>
              <a:rPr lang="ru-RU" sz="2200" b="1" i="1" dirty="0" smtClean="0">
                <a:latin typeface="Comic Sans MS" pitchFamily="66" charset="0"/>
              </a:rPr>
              <a:t>…».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i="1" dirty="0" smtClean="0">
                <a:latin typeface="Comic Sans MS" pitchFamily="66" charset="0"/>
              </a:rPr>
              <a:t>В ночь на 28 декабря </a:t>
            </a:r>
            <a:r>
              <a:rPr lang="ru-RU" sz="2200" b="1" i="1" dirty="0" smtClean="0">
                <a:latin typeface="Comic Sans MS" pitchFamily="66" charset="0"/>
              </a:rPr>
              <a:t> 1925 </a:t>
            </a:r>
            <a:r>
              <a:rPr lang="ru-RU" sz="2200" b="1" i="1" dirty="0" smtClean="0">
                <a:latin typeface="Comic Sans MS" pitchFamily="66" charset="0"/>
              </a:rPr>
              <a:t>г. </a:t>
            </a:r>
            <a:r>
              <a:rPr lang="ru-RU" sz="2200" b="1" i="1" dirty="0" smtClean="0">
                <a:latin typeface="Comic Sans MS" pitchFamily="66" charset="0"/>
              </a:rPr>
              <a:t>поэта не стало…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200" b="1" i="1" dirty="0" smtClean="0">
              <a:latin typeface="Comic Sans MS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69" name="Picture 1" descr="D:\по работе Медведево\Есенин\DSC_0760_copy.jpg"/>
          <p:cNvPicPr>
            <a:picLocks noChangeAspect="1" noChangeArrowheads="1"/>
          </p:cNvPicPr>
          <p:nvPr/>
        </p:nvPicPr>
        <p:blipFill>
          <a:blip r:embed="rId3" cstate="print"/>
          <a:srcRect l="14035" r="2043" b="3807"/>
          <a:stretch>
            <a:fillRect/>
          </a:stretch>
        </p:blipFill>
        <p:spPr bwMode="auto">
          <a:xfrm>
            <a:off x="481362" y="3356992"/>
            <a:ext cx="3803849" cy="28451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83568" y="1412776"/>
            <a:ext cx="34563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Comic Sans MS" pitchFamily="66" charset="0"/>
              </a:rPr>
              <a:t>Похоронен поэт </a:t>
            </a:r>
            <a:endParaRPr lang="ru-RU" sz="2400" b="1" i="1" dirty="0" smtClean="0">
              <a:latin typeface="Comic Sans MS" pitchFamily="66" charset="0"/>
            </a:endParaRPr>
          </a:p>
          <a:p>
            <a:pPr algn="ctr"/>
            <a:r>
              <a:rPr lang="ru-RU" sz="2400" b="1" i="1" dirty="0" smtClean="0">
                <a:latin typeface="Comic Sans MS" pitchFamily="66" charset="0"/>
              </a:rPr>
              <a:t>в </a:t>
            </a:r>
            <a:r>
              <a:rPr lang="ru-RU" sz="2400" b="1" i="1" dirty="0" smtClean="0">
                <a:latin typeface="Comic Sans MS" pitchFamily="66" charset="0"/>
              </a:rPr>
              <a:t>Москве </a:t>
            </a:r>
            <a:endParaRPr lang="ru-RU" sz="2400" b="1" i="1" dirty="0" smtClean="0">
              <a:latin typeface="Comic Sans MS" pitchFamily="66" charset="0"/>
            </a:endParaRPr>
          </a:p>
          <a:p>
            <a:pPr algn="ctr"/>
            <a:r>
              <a:rPr lang="ru-RU" sz="2400" b="1" i="1" dirty="0" smtClean="0">
                <a:latin typeface="Comic Sans MS" pitchFamily="66" charset="0"/>
              </a:rPr>
              <a:t>на </a:t>
            </a:r>
            <a:r>
              <a:rPr lang="ru-RU" sz="2400" b="1" i="1" dirty="0" smtClean="0">
                <a:latin typeface="Comic Sans MS" pitchFamily="66" charset="0"/>
              </a:rPr>
              <a:t>Ваганьковском кладбище.</a:t>
            </a:r>
            <a:endParaRPr lang="ru-RU" sz="2400" b="1" i="1" dirty="0" smtClean="0">
              <a:latin typeface="Comic Sans MS" pitchFamily="66" charset="0"/>
            </a:endParaRPr>
          </a:p>
        </p:txBody>
      </p:sp>
      <p:pic>
        <p:nvPicPr>
          <p:cNvPr id="15364" name="Picture 4" descr="https://storage.myseldon.com/news_pict_96/962DDC477D9AB655117B93A2D73D7D81"/>
          <p:cNvPicPr>
            <a:picLocks noChangeAspect="1" noChangeArrowheads="1"/>
          </p:cNvPicPr>
          <p:nvPr/>
        </p:nvPicPr>
        <p:blipFill>
          <a:blip r:embed="rId4" cstate="print"/>
          <a:srcRect r="15054" b="6250"/>
          <a:stretch>
            <a:fillRect/>
          </a:stretch>
        </p:blipFill>
        <p:spPr bwMode="auto">
          <a:xfrm>
            <a:off x="4572000" y="332656"/>
            <a:ext cx="4110495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11560" y="1412776"/>
            <a:ext cx="367240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latin typeface="Comic Sans MS" pitchFamily="66" charset="0"/>
              </a:rPr>
              <a:t>Стихи Есенина очень мелодичны, поэтому многие композиторы перекладывали их на музыку. </a:t>
            </a:r>
            <a:r>
              <a:rPr lang="ru-RU" sz="2200" b="1" i="1" dirty="0" smtClean="0">
                <a:latin typeface="Comic Sans MS" pitchFamily="66" charset="0"/>
              </a:rPr>
              <a:t>Так появились замечательные песни и романсы на стихи Сергея </a:t>
            </a:r>
            <a:r>
              <a:rPr lang="ru-RU" sz="2200" b="1" i="1" dirty="0" smtClean="0">
                <a:latin typeface="Comic Sans MS" pitchFamily="66" charset="0"/>
              </a:rPr>
              <a:t>Есенина: «Клен ты мой опавший», «Москва», «Заметался пожар голубой», «Не жалею, не зову, не плачу» и другие.</a:t>
            </a:r>
            <a:endParaRPr lang="ru-RU" sz="2200" b="1" i="1" dirty="0">
              <a:latin typeface="Comic Sans MS" pitchFamily="66" charset="0"/>
            </a:endParaRPr>
          </a:p>
        </p:txBody>
      </p:sp>
      <p:pic>
        <p:nvPicPr>
          <p:cNvPr id="14342" name="Picture 6" descr="https://cs4.pikabu.ru/post_img/big/2014/12/11/11/1418327715_93983272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26"/>
          <a:stretch>
            <a:fillRect/>
          </a:stretch>
        </p:blipFill>
        <p:spPr bwMode="auto">
          <a:xfrm rot="21142932">
            <a:off x="4048703" y="836712"/>
            <a:ext cx="5066697" cy="33061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.vaseneva\Documents\Есенин\0_d6e3d_208c755e_X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305272"/>
            <a:ext cx="5184576" cy="261967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200" b="1" i="1" dirty="0">
                <a:latin typeface="Comic Sans MS" pitchFamily="66" charset="0"/>
              </a:rPr>
              <a:t>Сергей Есенин! Это имя –</a:t>
            </a:r>
            <a:br>
              <a:rPr lang="ru-RU" sz="2200" b="1" i="1" dirty="0">
                <a:latin typeface="Comic Sans MS" pitchFamily="66" charset="0"/>
              </a:rPr>
            </a:br>
            <a:r>
              <a:rPr lang="ru-RU" sz="2200" b="1" i="1" dirty="0">
                <a:latin typeface="Comic Sans MS" pitchFamily="66" charset="0"/>
              </a:rPr>
              <a:t>В лесах родной моей России,</a:t>
            </a:r>
            <a:br>
              <a:rPr lang="ru-RU" sz="2200" b="1" i="1" dirty="0">
                <a:latin typeface="Comic Sans MS" pitchFamily="66" charset="0"/>
              </a:rPr>
            </a:br>
            <a:r>
              <a:rPr lang="ru-RU" sz="2200" b="1" i="1" dirty="0">
                <a:latin typeface="Comic Sans MS" pitchFamily="66" charset="0"/>
              </a:rPr>
              <a:t>В берёзах нежных и осинах,</a:t>
            </a:r>
            <a:br>
              <a:rPr lang="ru-RU" sz="2200" b="1" i="1" dirty="0">
                <a:latin typeface="Comic Sans MS" pitchFamily="66" charset="0"/>
              </a:rPr>
            </a:br>
            <a:r>
              <a:rPr lang="ru-RU" sz="2200" b="1" i="1" dirty="0">
                <a:latin typeface="Comic Sans MS" pitchFamily="66" charset="0"/>
              </a:rPr>
              <a:t>В серёжках желтовато-синих,</a:t>
            </a:r>
            <a:br>
              <a:rPr lang="ru-RU" sz="2200" b="1" i="1" dirty="0">
                <a:latin typeface="Comic Sans MS" pitchFamily="66" charset="0"/>
              </a:rPr>
            </a:br>
            <a:r>
              <a:rPr lang="ru-RU" sz="2200" b="1" i="1" dirty="0">
                <a:latin typeface="Comic Sans MS" pitchFamily="66" charset="0"/>
              </a:rPr>
              <a:t>В лугах из зелени весенней,</a:t>
            </a:r>
            <a:br>
              <a:rPr lang="ru-RU" sz="2200" b="1" i="1" dirty="0">
                <a:latin typeface="Comic Sans MS" pitchFamily="66" charset="0"/>
              </a:rPr>
            </a:br>
            <a:r>
              <a:rPr lang="ru-RU" sz="2200" b="1" i="1" dirty="0">
                <a:latin typeface="Comic Sans MS" pitchFamily="66" charset="0"/>
              </a:rPr>
              <a:t>В твоих стихах, Сергей Есенин!</a:t>
            </a:r>
            <a:endParaRPr lang="ru-RU" sz="2200" b="1" i="1" dirty="0">
              <a:latin typeface="Comic Sans MS" pitchFamily="66" charset="0"/>
            </a:endParaRPr>
          </a:p>
        </p:txBody>
      </p:sp>
      <p:pic>
        <p:nvPicPr>
          <p:cNvPr id="5" name="Picture 2" descr="C:\Users\e.vaseneva\Pictures\есен.jpg"/>
          <p:cNvPicPr>
            <a:picLocks noChangeAspect="1" noChangeArrowheads="1"/>
          </p:cNvPicPr>
          <p:nvPr/>
        </p:nvPicPr>
        <p:blipFill>
          <a:blip r:embed="rId3" cstate="print"/>
          <a:srcRect l="4886" t="4846" r="5595" b="7033"/>
          <a:stretch>
            <a:fillRect/>
          </a:stretch>
        </p:blipFill>
        <p:spPr bwMode="auto">
          <a:xfrm>
            <a:off x="1365929" y="404664"/>
            <a:ext cx="1621895" cy="2128737"/>
          </a:xfrm>
          <a:prstGeom prst="rect">
            <a:avLst/>
          </a:prstGeom>
          <a:ln w="228600" cap="sq" cmpd="thickThin">
            <a:solidFill>
              <a:srgbClr val="99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fresnelevergreen.com/wp-content/uploads/2019/05/searching-for-a-s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39552" y="2204864"/>
            <a:ext cx="36724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b="1" i="1" dirty="0" smtClean="0">
                <a:latin typeface="Comic Sans MS" pitchFamily="66" charset="0"/>
                <a:hlinkClick r:id="rId4"/>
              </a:rPr>
              <a:t>https://</a:t>
            </a:r>
            <a:r>
              <a:rPr lang="en-US" sz="2200" b="1" i="1" dirty="0" smtClean="0">
                <a:latin typeface="Comic Sans MS" pitchFamily="66" charset="0"/>
                <a:hlinkClick r:id="rId4"/>
              </a:rPr>
              <a:t>www.culture.ru/persons/8133/sergei-esenin</a:t>
            </a:r>
            <a:endParaRPr lang="ru-RU" sz="2200" b="1" i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200" b="1" i="1" dirty="0" smtClean="0">
                <a:latin typeface="Comic Sans MS" pitchFamily="66" charset="0"/>
                <a:hlinkClick r:id="rId5"/>
              </a:rPr>
              <a:t>http://esenin.ru</a:t>
            </a:r>
            <a:r>
              <a:rPr lang="en-US" sz="2200" b="1" i="1" dirty="0" smtClean="0">
                <a:latin typeface="Comic Sans MS" pitchFamily="66" charset="0"/>
                <a:hlinkClick r:id="rId5"/>
              </a:rPr>
              <a:t>/</a:t>
            </a:r>
            <a:r>
              <a:rPr lang="ru-RU" sz="2200" b="1" i="1" dirty="0" smtClean="0">
                <a:latin typeface="Comic Sans MS" pitchFamily="66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200" b="1" i="1" dirty="0" smtClean="0">
                <a:latin typeface="Comic Sans MS" pitchFamily="66" charset="0"/>
                <a:hlinkClick r:id="rId6"/>
              </a:rPr>
              <a:t>https://biographe.ru/znamenitosti/sergey-esenin</a:t>
            </a:r>
            <a:r>
              <a:rPr lang="en-US" sz="2200" b="1" i="1" dirty="0" smtClean="0">
                <a:latin typeface="Comic Sans MS" pitchFamily="66" charset="0"/>
                <a:hlinkClick r:id="rId6"/>
              </a:rPr>
              <a:t>/</a:t>
            </a:r>
            <a:endParaRPr lang="ru-RU" sz="2200" b="1" i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200" b="1" i="1" dirty="0" smtClean="0">
                <a:latin typeface="Comic Sans MS" pitchFamily="66" charset="0"/>
                <a:hlinkClick r:id="rId7"/>
              </a:rPr>
              <a:t>https://</a:t>
            </a:r>
            <a:r>
              <a:rPr lang="en-US" sz="2200" b="1" i="1" dirty="0" smtClean="0">
                <a:latin typeface="Comic Sans MS" pitchFamily="66" charset="0"/>
                <a:hlinkClick r:id="rId7"/>
              </a:rPr>
              <a:t>eseninpremia.ru/medal</a:t>
            </a:r>
            <a:r>
              <a:rPr lang="ru-RU" sz="2200" b="1" i="1" dirty="0" smtClean="0">
                <a:latin typeface="Comic Sans MS" pitchFamily="66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200" b="1" i="1" dirty="0" smtClean="0">
                <a:latin typeface="Comic Sans MS" pitchFamily="66" charset="0"/>
                <a:hlinkClick r:id="rId8"/>
              </a:rPr>
              <a:t>http://www.museum-esenin.ru</a:t>
            </a:r>
            <a:r>
              <a:rPr lang="en-US" sz="2200" b="1" i="1" dirty="0" smtClean="0">
                <a:latin typeface="Comic Sans MS" pitchFamily="66" charset="0"/>
                <a:hlinkClick r:id="rId8"/>
              </a:rPr>
              <a:t>/</a:t>
            </a:r>
            <a:r>
              <a:rPr lang="ru-RU" sz="2200" b="1" i="1" dirty="0" smtClean="0">
                <a:latin typeface="Comic Sans MS" pitchFamily="66" charset="0"/>
              </a:rPr>
              <a:t>  </a:t>
            </a:r>
          </a:p>
          <a:p>
            <a:pPr>
              <a:buFont typeface="Arial" pitchFamily="34" charset="0"/>
              <a:buChar char="•"/>
            </a:pPr>
            <a:endParaRPr lang="ru-RU" sz="2200" b="1" i="1" dirty="0">
              <a:latin typeface="Comic Sans MS" pitchFamily="66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1124744"/>
            <a:ext cx="3456384" cy="576064"/>
          </a:xfrm>
        </p:spPr>
        <p:txBody>
          <a:bodyPr>
            <a:normAutofit/>
          </a:bodyPr>
          <a:lstStyle/>
          <a:p>
            <a:r>
              <a:rPr lang="ru-RU" sz="2200" b="1" i="1" dirty="0">
                <a:latin typeface="Comic Sans MS" pitchFamily="66" charset="0"/>
                <a:ea typeface="+mn-ea"/>
                <a:cs typeface="+mn-cs"/>
              </a:rPr>
              <a:t>Источники</a:t>
            </a:r>
          </a:p>
        </p:txBody>
      </p:sp>
      <p:pic>
        <p:nvPicPr>
          <p:cNvPr id="48132" name="Picture 4" descr="https://esenin.ru/images/stories/Bibliograf/2010/Kunjaev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4008" y="260648"/>
            <a:ext cx="1907704" cy="2951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134" name="Picture 6" descr="http://itd2.mycdn.me/image?id=859935065023&amp;t=20&amp;plc=MOBILE&amp;tkn=*UL7ICVHPDLiqeXc3d92-yn50wX8"/>
          <p:cNvPicPr>
            <a:picLocks noChangeAspect="1" noChangeArrowheads="1"/>
          </p:cNvPicPr>
          <p:nvPr/>
        </p:nvPicPr>
        <p:blipFill>
          <a:blip r:embed="rId10" cstate="print"/>
          <a:srcRect b="3881"/>
          <a:stretch>
            <a:fillRect/>
          </a:stretch>
        </p:blipFill>
        <p:spPr bwMode="auto">
          <a:xfrm>
            <a:off x="6732240" y="1844824"/>
            <a:ext cx="1996504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</TotalTime>
  <Words>571</Words>
  <Application>Microsoft Office PowerPoint</Application>
  <PresentationFormat>Экран (4:3)</PresentationFormat>
  <Paragraphs>44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«России стихотворная душа...»</vt:lpstr>
      <vt:lpstr>В этом имени – слово «есень», Осень, ясень, осенний цвет; Что-то есть в нём  От русских песен – Поднебесье, тихие веси, Сень берёзы  И синь – рассвет. Что-то есть в нём  И от весенней грусти,  Юности и чистоты… Только скажут - «Сергей Есенин»,  Всей России встают черты…                                                 Н. Браун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Сергей Александрович Есенин</dc:title>
  <dc:creator>Кирилл</dc:creator>
  <cp:lastModifiedBy>ТЕХПРОМ</cp:lastModifiedBy>
  <cp:revision>161</cp:revision>
  <dcterms:created xsi:type="dcterms:W3CDTF">2011-03-10T18:23:51Z</dcterms:created>
  <dcterms:modified xsi:type="dcterms:W3CDTF">2020-10-03T18:49:34Z</dcterms:modified>
</cp:coreProperties>
</file>