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5" r:id="rId6"/>
    <p:sldId id="278" r:id="rId7"/>
    <p:sldId id="260" r:id="rId8"/>
    <p:sldId id="261" r:id="rId9"/>
    <p:sldId id="276" r:id="rId10"/>
    <p:sldId id="262" r:id="rId11"/>
    <p:sldId id="263" r:id="rId12"/>
    <p:sldId id="264" r:id="rId13"/>
    <p:sldId id="277" r:id="rId14"/>
    <p:sldId id="265" r:id="rId15"/>
    <p:sldId id="266" r:id="rId16"/>
    <p:sldId id="267" r:id="rId17"/>
    <p:sldId id="268" r:id="rId18"/>
    <p:sldId id="271" r:id="rId19"/>
    <p:sldId id="269" r:id="rId20"/>
    <p:sldId id="273" r:id="rId2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gagarin.kosmo-museum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&#1050;&#1086;&#1089;&#1084;&#1080;&#1095;&#1077;&#1089;&#1082;&#1080;&#1081;_&#1090;&#1091;&#1088;&#1080;&#1079;&#1084;" TargetMode="External"/><Relationship Id="rId5" Type="http://schemas.openxmlformats.org/officeDocument/2006/relationships/hyperlink" Target="https://ru.wikipedia.org/wiki/&#1048;&#1089;&#1089;&#1083;&#1077;&#1076;&#1086;&#1074;&#1072;&#1085;&#1080;&#1077;_&#1051;&#1091;&#1085;&#1099;" TargetMode="External"/><Relationship Id="rId4" Type="http://schemas.openxmlformats.org/officeDocument/2006/relationships/hyperlink" Target="http://www.kursivom.ru/&#1089;&#1086;&#1073;&#1072;&#1082;&#1080;-&#1080;-&#1083;&#1102;&#1076;&#1080;-5-&#1089;&#1086;&#1073;&#1072;&#1082;&#1080;-&#1082;&#1086;&#1089;&#1084;&#1086;&#1085;&#1072;&#1074;&#1090;&#1099;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sktopwallpapers.org.ua/pic/201203/1920x1200/desktopwallpapers.org.ua-13741.jpg"/>
          <p:cNvPicPr>
            <a:picLocks noChangeAspect="1" noChangeArrowheads="1"/>
          </p:cNvPicPr>
          <p:nvPr/>
        </p:nvPicPr>
        <p:blipFill>
          <a:blip r:embed="rId2" cstate="print"/>
          <a:srcRect r="9105"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262682">
            <a:off x="608165" y="2407830"/>
            <a:ext cx="8913142" cy="3112349"/>
          </a:xfrm>
        </p:spPr>
        <p:txBody>
          <a:bodyPr>
            <a:prstTxWarp prst="textCascadeUp">
              <a:avLst>
                <a:gd name="adj" fmla="val 31201"/>
              </a:avLst>
            </a:prstTxWarp>
            <a:no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Навстречу звёздам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906000" cy="17526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12 апреля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Всемирный день авиации и космонавтики</a:t>
            </a:r>
            <a:endParaRPr lang="ru-RU" b="1" dirty="0">
              <a:solidFill>
                <a:srgbClr val="C00000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4608" y="548680"/>
            <a:ext cx="691276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Candara" pitchFamily="34" charset="0"/>
              </a:rPr>
              <a:t>12 апреля весь мир отмечает </a:t>
            </a:r>
            <a:r>
              <a:rPr lang="ru-RU" sz="2800" b="1" dirty="0" smtClean="0">
                <a:latin typeface="Candara" pitchFamily="34" charset="0"/>
              </a:rPr>
              <a:t>День авиации и космонавтики</a:t>
            </a:r>
            <a:r>
              <a:rPr lang="ru-RU" sz="2800" dirty="0" smtClean="0">
                <a:latin typeface="Candara" pitchFamily="34" charset="0"/>
              </a:rPr>
              <a:t>. Это особенный праздник – день триумфа науки и всех тех, кто связан с космической отраслью.</a:t>
            </a:r>
            <a:endParaRPr lang="ru-RU" sz="2800" dirty="0">
              <a:latin typeface="Candara" pitchFamily="34" charset="0"/>
            </a:endParaRPr>
          </a:p>
        </p:txBody>
      </p:sp>
      <p:pic>
        <p:nvPicPr>
          <p:cNvPr id="7" name="Picture 2" descr="https://pbs.twimg.com/media/C9MzjzRXUAEI8Oe.jpg:large"/>
          <p:cNvPicPr>
            <a:picLocks noChangeAspect="1" noChangeArrowheads="1"/>
          </p:cNvPicPr>
          <p:nvPr/>
        </p:nvPicPr>
        <p:blipFill>
          <a:blip r:embed="rId3" cstate="print"/>
          <a:srcRect b="1556"/>
          <a:stretch>
            <a:fillRect/>
          </a:stretch>
        </p:blipFill>
        <p:spPr bwMode="auto">
          <a:xfrm>
            <a:off x="920552" y="2473695"/>
            <a:ext cx="8064896" cy="3763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404664"/>
            <a:ext cx="8424936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12 апреля 1961 года </a:t>
            </a:r>
            <a:r>
              <a:rPr lang="ru-RU" sz="2800" dirty="0" smtClean="0">
                <a:latin typeface="Candara" pitchFamily="34" charset="0"/>
              </a:rPr>
              <a:t>гражданин СССР майор </a:t>
            </a:r>
            <a:r>
              <a:rPr lang="ru-RU" sz="2800" b="1" dirty="0" smtClean="0">
                <a:latin typeface="Candara" pitchFamily="34" charset="0"/>
              </a:rPr>
              <a:t>Ю.А. Гагарин</a:t>
            </a:r>
            <a:r>
              <a:rPr lang="ru-RU" sz="2800" dirty="0" smtClean="0">
                <a:latin typeface="Candara" pitchFamily="34" charset="0"/>
              </a:rPr>
              <a:t> (позывной первого космонавта Земли – «Кедр») на космическом корабле «Восток» впервые в мире совершил орбитальный облет Земли, открыв эру пилотируемых космических полетов.</a:t>
            </a:r>
          </a:p>
        </p:txBody>
      </p:sp>
      <p:pic>
        <p:nvPicPr>
          <p:cNvPr id="16388" name="Picture 4" descr="https://avatars.mds.yandex.net/get-zen_doc/1886729/pub_5d0e77e242c5c800b003f696_5d0e7886adbba500af190e8e/scale_1200"/>
          <p:cNvPicPr>
            <a:picLocks noChangeAspect="1" noChangeArrowheads="1"/>
          </p:cNvPicPr>
          <p:nvPr/>
        </p:nvPicPr>
        <p:blipFill>
          <a:blip r:embed="rId3" cstate="print"/>
          <a:srcRect b="4255"/>
          <a:stretch>
            <a:fillRect/>
          </a:stretch>
        </p:blipFill>
        <p:spPr bwMode="auto">
          <a:xfrm>
            <a:off x="2000672" y="2800555"/>
            <a:ext cx="5976664" cy="34367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0552" y="548681"/>
            <a:ext cx="8064896" cy="144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Космическая эра </a:t>
            </a:r>
            <a:r>
              <a:rPr lang="ru-RU" sz="2800" dirty="0" smtClean="0">
                <a:latin typeface="Candara" pitchFamily="34" charset="0"/>
              </a:rPr>
              <a:t>в истории человечества была открыта запуском первого в мире </a:t>
            </a:r>
            <a:r>
              <a:rPr lang="ru-RU" sz="2800" dirty="0" smtClean="0">
                <a:latin typeface="Candara" pitchFamily="34" charset="0"/>
              </a:rPr>
              <a:t>искусственного спутника </a:t>
            </a:r>
            <a:r>
              <a:rPr lang="ru-RU" sz="2800" dirty="0" smtClean="0">
                <a:latin typeface="Candara" pitchFamily="34" charset="0"/>
              </a:rPr>
              <a:t>Земли </a:t>
            </a:r>
            <a:r>
              <a:rPr lang="ru-RU" sz="2800" b="1" dirty="0" smtClean="0">
                <a:latin typeface="Candara" pitchFamily="34" charset="0"/>
              </a:rPr>
              <a:t>4 октября 1957 г</a:t>
            </a:r>
            <a:r>
              <a:rPr lang="ru-RU" sz="2800" dirty="0" smtClean="0">
                <a:latin typeface="Candara" pitchFamily="34" charset="0"/>
              </a:rPr>
              <a:t>.</a:t>
            </a:r>
          </a:p>
        </p:txBody>
      </p:sp>
      <p:pic>
        <p:nvPicPr>
          <p:cNvPr id="15362" name="Picture 2" descr="https://pbs.twimg.com/media/DLRJXTnX0AEBaeU.jpg:large"/>
          <p:cNvPicPr>
            <a:picLocks noChangeAspect="1" noChangeArrowheads="1"/>
          </p:cNvPicPr>
          <p:nvPr/>
        </p:nvPicPr>
        <p:blipFill>
          <a:blip r:embed="rId3" cstate="print"/>
          <a:srcRect t="4622"/>
          <a:stretch>
            <a:fillRect/>
          </a:stretch>
        </p:blipFill>
        <p:spPr bwMode="auto">
          <a:xfrm>
            <a:off x="1064568" y="2060848"/>
            <a:ext cx="7790035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56856" y="764704"/>
            <a:ext cx="5760640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 smtClean="0">
                <a:latin typeface="Candara" pitchFamily="34" charset="0"/>
              </a:rPr>
              <a:t>«Он был мал, этот самый первый искусственный спутник нашей старой планеты, но его звонкие позывные разнеслись по всем материкам и среди всех народов как воплощение дерзновенной мечты человечества».</a:t>
            </a:r>
          </a:p>
          <a:p>
            <a:pPr marL="0" indent="0" algn="r">
              <a:buNone/>
            </a:pPr>
            <a:r>
              <a:rPr lang="ru-RU" sz="2800" dirty="0" smtClean="0">
                <a:latin typeface="Candara" pitchFamily="34" charset="0"/>
              </a:rPr>
              <a:t>С.П</a:t>
            </a:r>
            <a:r>
              <a:rPr lang="ru-RU" sz="2800" dirty="0" smtClean="0">
                <a:latin typeface="Candara" pitchFamily="34" charset="0"/>
              </a:rPr>
              <a:t>. Королёв</a:t>
            </a:r>
          </a:p>
        </p:txBody>
      </p:sp>
      <p:pic>
        <p:nvPicPr>
          <p:cNvPr id="32770" name="Picture 2" descr="https://upload.wikimedia.org/wikipedia/ru/e/e5/1-sputnik-big.jpg"/>
          <p:cNvPicPr>
            <a:picLocks noChangeAspect="1" noChangeArrowheads="1"/>
          </p:cNvPicPr>
          <p:nvPr/>
        </p:nvPicPr>
        <p:blipFill>
          <a:blip r:embed="rId3" cstate="print"/>
          <a:srcRect l="15340" t="2041" r="4201"/>
          <a:stretch>
            <a:fillRect/>
          </a:stretch>
        </p:blipFill>
        <p:spPr bwMode="auto">
          <a:xfrm>
            <a:off x="776536" y="836712"/>
            <a:ext cx="2701365" cy="5301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728864" y="5445224"/>
            <a:ext cx="4953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Candara" pitchFamily="34" charset="0"/>
              </a:rPr>
              <a:t>Памятник создателям первого в мире искусственного спутника Земли в Москве</a:t>
            </a:r>
            <a:endParaRPr lang="ru-RU" sz="20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0872" y="764704"/>
            <a:ext cx="5760640" cy="18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С.П. Королёв </a:t>
            </a:r>
            <a:r>
              <a:rPr lang="ru-RU" sz="2800" dirty="0" smtClean="0">
                <a:latin typeface="Candara" pitchFamily="34" charset="0"/>
              </a:rPr>
              <a:t>- выдающийся советский конструктор и ученый, основоположник космонавтики</a:t>
            </a:r>
          </a:p>
        </p:txBody>
      </p:sp>
      <p:pic>
        <p:nvPicPr>
          <p:cNvPr id="35842" name="Picture 2" descr="https://inosmi.ru/images/23506/39/2350639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4928" y="2413246"/>
            <a:ext cx="4752528" cy="3824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844" name="Picture 4" descr="https://static.tildacdn.com/tild3065-6566-4462-b139-623562326437/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536" y="1340768"/>
            <a:ext cx="3112786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560" y="476672"/>
            <a:ext cx="8130108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Candara" pitchFamily="34" charset="0"/>
              </a:rPr>
              <a:t>Дорогу в космос Юрию Гагарину прокладывали собаки. </a:t>
            </a:r>
          </a:p>
          <a:p>
            <a:pPr marL="0" indent="0">
              <a:buNone/>
            </a:pPr>
            <a:r>
              <a:rPr lang="ru-RU" sz="2400" b="1" dirty="0" smtClean="0">
                <a:latin typeface="Candara" pitchFamily="34" charset="0"/>
              </a:rPr>
              <a:t>3 ноября 1957 года </a:t>
            </a:r>
            <a:r>
              <a:rPr lang="ru-RU" sz="2400" dirty="0" smtClean="0">
                <a:latin typeface="Candara" pitchFamily="34" charset="0"/>
              </a:rPr>
              <a:t>Телеграфное агентство Советского Союза официально сообщило, что </a:t>
            </a:r>
            <a:r>
              <a:rPr lang="ru-RU" sz="2400" b="1" dirty="0" smtClean="0">
                <a:latin typeface="Candara" pitchFamily="34" charset="0"/>
              </a:rPr>
              <a:t>«Спутник-2» </a:t>
            </a:r>
            <a:r>
              <a:rPr lang="ru-RU" sz="2400" dirty="0" smtClean="0">
                <a:latin typeface="Candara" pitchFamily="34" charset="0"/>
              </a:rPr>
              <a:t>несет «герметичный контейнер с подопытным животным (собакой)…». В конструкции корабля была допущена ошибка, и </a:t>
            </a:r>
            <a:r>
              <a:rPr lang="ru-RU" sz="2400" b="1" dirty="0" smtClean="0">
                <a:latin typeface="Candara" pitchFamily="34" charset="0"/>
              </a:rPr>
              <a:t>собака Лайка </a:t>
            </a:r>
            <a:r>
              <a:rPr lang="ru-RU" sz="2400" dirty="0" smtClean="0">
                <a:latin typeface="Candara" pitchFamily="34" charset="0"/>
              </a:rPr>
              <a:t>погибла. Но ученые понимали, что без экспериментов не обойтись, и что собаки по-прежнему будут играть в них главную роль.</a:t>
            </a:r>
          </a:p>
        </p:txBody>
      </p:sp>
      <p:pic>
        <p:nvPicPr>
          <p:cNvPr id="14338" name="Picture 2" descr="http://nsrus.ru/images/60-sputnik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031" y="3645024"/>
            <a:ext cx="3600401" cy="2668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40" name="Picture 4" descr="https://sun9-28.userapi.com/c855036/v855036762/14d2e4/5z056H7yyZk.jpg"/>
          <p:cNvPicPr>
            <a:picLocks noChangeAspect="1" noChangeArrowheads="1"/>
          </p:cNvPicPr>
          <p:nvPr/>
        </p:nvPicPr>
        <p:blipFill>
          <a:blip r:embed="rId4" cstate="print"/>
          <a:srcRect t="4167"/>
          <a:stretch>
            <a:fillRect/>
          </a:stretch>
        </p:blipFill>
        <p:spPr bwMode="auto">
          <a:xfrm>
            <a:off x="1136576" y="3670119"/>
            <a:ext cx="3600400" cy="2639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548680"/>
            <a:ext cx="7488832" cy="100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Памятник Лайке </a:t>
            </a:r>
            <a:r>
              <a:rPr lang="ru-RU" sz="2800" dirty="0" smtClean="0">
                <a:latin typeface="Candara" pitchFamily="34" charset="0"/>
              </a:rPr>
              <a:t>на территории Института военной медицины в Москве (2008 г.)</a:t>
            </a:r>
          </a:p>
        </p:txBody>
      </p:sp>
      <p:pic>
        <p:nvPicPr>
          <p:cNvPr id="13314" name="Picture 2" descr="https://ic.pics.livejournal.com/raven_yellow/75125316/3045043/3045043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640" y="1724811"/>
            <a:ext cx="6552728" cy="4368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620689"/>
            <a:ext cx="8496944" cy="14401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ndara" pitchFamily="34" charset="0"/>
              </a:rPr>
              <a:t>Белка и Стрелка</a:t>
            </a:r>
            <a:r>
              <a:rPr lang="ru-RU" sz="2800" dirty="0" smtClean="0">
                <a:latin typeface="Candara" pitchFamily="34" charset="0"/>
              </a:rPr>
              <a:t> — советские собаки-космонавты, совершившие космический полёт на корабле «Спутник-5» </a:t>
            </a:r>
            <a:r>
              <a:rPr lang="ru-RU" sz="2800" b="1" dirty="0" smtClean="0">
                <a:latin typeface="Candara" pitchFamily="34" charset="0"/>
              </a:rPr>
              <a:t>19 августа 1960 года</a:t>
            </a:r>
            <a:r>
              <a:rPr lang="ru-RU" sz="2800" dirty="0" smtClean="0">
                <a:latin typeface="Candara" pitchFamily="34" charset="0"/>
              </a:rPr>
              <a:t>.</a:t>
            </a:r>
          </a:p>
        </p:txBody>
      </p:sp>
      <p:pic>
        <p:nvPicPr>
          <p:cNvPr id="33794" name="Picture 2" descr="sobaki_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2204864"/>
            <a:ext cx="5238750" cy="3857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796" name="Picture 4" descr="sobaki_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9144" y="2204864"/>
            <a:ext cx="2977800" cy="3848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476672"/>
            <a:ext cx="8856984" cy="324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1961 год</a:t>
            </a:r>
            <a:r>
              <a:rPr lang="ru-RU" sz="2800" dirty="0" smtClean="0">
                <a:latin typeface="Candara" pitchFamily="34" charset="0"/>
              </a:rPr>
              <a:t> стал исторической датой для всей планеты . Советский Союз вывел на орбиту Земли космический корабль-спутник </a:t>
            </a:r>
            <a:r>
              <a:rPr lang="ru-RU" sz="2800" b="1" dirty="0" smtClean="0">
                <a:latin typeface="Candara" pitchFamily="34" charset="0"/>
              </a:rPr>
              <a:t>«Восток».</a:t>
            </a:r>
            <a:r>
              <a:rPr lang="ru-RU" sz="2800" dirty="0" smtClean="0">
                <a:latin typeface="Candara" pitchFamily="34" charset="0"/>
              </a:rPr>
              <a:t> Корабль сделал один виток вокруг Земли и совершил посадку в Саратовской области. На высоте нескольких километров от земли Юрий Гагарин катапультировался и приземлился с парашютом недалеко от спускаемого аппарата.</a:t>
            </a:r>
          </a:p>
        </p:txBody>
      </p:sp>
      <p:pic>
        <p:nvPicPr>
          <p:cNvPr id="12290" name="Picture 2" descr="https://www.mirf.ru/wp-content/uploads/2016/03/polet4.jpg"/>
          <p:cNvPicPr>
            <a:picLocks noChangeAspect="1" noChangeArrowheads="1"/>
          </p:cNvPicPr>
          <p:nvPr/>
        </p:nvPicPr>
        <p:blipFill>
          <a:blip r:embed="rId3" cstate="print"/>
          <a:srcRect t="5203" r="2847" b="3199"/>
          <a:stretch>
            <a:fillRect/>
          </a:stretch>
        </p:blipFill>
        <p:spPr bwMode="auto">
          <a:xfrm>
            <a:off x="704527" y="3645024"/>
            <a:ext cx="3689153" cy="2520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2" name="Picture 4" descr="https://greenexp.ru/uploads/places/923417323/af94d2acc22b243366f25cc13b76548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4000" y="3645025"/>
            <a:ext cx="4654149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404664"/>
            <a:ext cx="8424936" cy="2016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Candara" pitchFamily="34" charset="0"/>
              </a:rPr>
              <a:t>Космонавт получил звание </a:t>
            </a:r>
            <a:r>
              <a:rPr lang="ru-RU" sz="2800" b="1" dirty="0" smtClean="0">
                <a:latin typeface="Candara" pitchFamily="34" charset="0"/>
              </a:rPr>
              <a:t>Героя Советского Союза</a:t>
            </a:r>
            <a:r>
              <a:rPr lang="ru-RU" sz="2800" dirty="0" smtClean="0">
                <a:latin typeface="Candara" pitchFamily="34" charset="0"/>
              </a:rPr>
              <a:t>, а день 12 апреля объявили государственным праздником – Днем космонавтики.</a:t>
            </a:r>
          </a:p>
        </p:txBody>
      </p:sp>
      <p:pic>
        <p:nvPicPr>
          <p:cNvPr id="11266" name="Picture 2" descr="https://avatars.mds.yandex.net/get-zen_doc/245342/pub_5bffe0cc896da800ab27b955_5bffe1d8b540de00aa18eec1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3859" y="1916832"/>
            <a:ext cx="6191589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8" name="Picture 2" descr="http://gagarin.kosmo-museum.ru/images/tild3737-6261-4936-b334-303433373166__0466.jpg"/>
          <p:cNvPicPr>
            <a:picLocks noChangeAspect="1" noChangeArrowheads="1"/>
          </p:cNvPicPr>
          <p:nvPr/>
        </p:nvPicPr>
        <p:blipFill>
          <a:blip r:embed="rId4" cstate="print"/>
          <a:srcRect l="10075" r="6917"/>
          <a:stretch>
            <a:fillRect/>
          </a:stretch>
        </p:blipFill>
        <p:spPr bwMode="auto">
          <a:xfrm>
            <a:off x="920552" y="3665695"/>
            <a:ext cx="3456384" cy="2669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620689"/>
            <a:ext cx="8915400" cy="2016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Уже в конце апреля 1961 года Юрий Гагарин отправился в свою первую зарубежную поездку. </a:t>
            </a:r>
            <a:r>
              <a:rPr lang="ru-RU" sz="2800" b="1" dirty="0" smtClean="0">
                <a:latin typeface="Candara" pitchFamily="34" charset="0"/>
              </a:rPr>
              <a:t>«Миссия мира»</a:t>
            </a:r>
            <a:r>
              <a:rPr lang="ru-RU" sz="2800" dirty="0" smtClean="0">
                <a:latin typeface="Candara" pitchFamily="34" charset="0"/>
              </a:rPr>
              <a:t>, как иногда называют поездку первого космонавта по странам и континентам, продолжалась два года.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2018" t="10454" r="19872" b="21432"/>
          <a:stretch>
            <a:fillRect/>
          </a:stretch>
        </p:blipFill>
        <p:spPr bwMode="auto">
          <a:xfrm>
            <a:off x="704528" y="2564904"/>
            <a:ext cx="5616624" cy="37014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393160" y="4509120"/>
            <a:ext cx="30243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ndara" pitchFamily="34" charset="0"/>
              </a:rPr>
              <a:t>Ю.А. Гагарин во время </a:t>
            </a:r>
            <a:r>
              <a:rPr lang="en-US" sz="2000" dirty="0" smtClean="0">
                <a:latin typeface="Candara" pitchFamily="34" charset="0"/>
              </a:rPr>
              <a:t>XIV</a:t>
            </a:r>
            <a:r>
              <a:rPr lang="ru-RU" sz="2000" dirty="0" smtClean="0">
                <a:latin typeface="Candara" pitchFamily="34" charset="0"/>
              </a:rPr>
              <a:t> Международного астрономического конгресса во Франции (сентябрь 1963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476672"/>
            <a:ext cx="8418140" cy="15407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Candara" pitchFamily="34" charset="0"/>
              </a:rPr>
              <a:t>Встретиться с космонавтом №1 считали за честь короли и президенты, политические деятели и ученые, артисты и музыканты.</a:t>
            </a:r>
          </a:p>
        </p:txBody>
      </p:sp>
      <p:pic>
        <p:nvPicPr>
          <p:cNvPr id="34818" name="Picture 2" descr="https://cdn4.chrdk.ru/chrdk/6/c/6c97dfcc4e39d052c5e41412fdd0288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7129" y="1958543"/>
            <a:ext cx="6516231" cy="4350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6536" y="404664"/>
            <a:ext cx="8562156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Полет, длившийся всего </a:t>
            </a:r>
            <a:r>
              <a:rPr lang="ru-RU" sz="2800" b="1" dirty="0" smtClean="0">
                <a:latin typeface="Candara" pitchFamily="34" charset="0"/>
              </a:rPr>
              <a:t>108 минут</a:t>
            </a:r>
            <a:r>
              <a:rPr lang="ru-RU" sz="2800" dirty="0" smtClean="0">
                <a:latin typeface="Candara" pitchFamily="34" charset="0"/>
              </a:rPr>
              <a:t>, стал мощным прорывом в освоении космоса. И сегодня мы видим поразительные успехи космической техники – вокруг Земли обращаются десятки тысяч спутников, космические аппараты сели на Луну и Венеру и привезли оттуда образцы грунта.</a:t>
            </a:r>
          </a:p>
        </p:txBody>
      </p:sp>
      <p:pic>
        <p:nvPicPr>
          <p:cNvPr id="8194" name="Picture 2" descr="https://static.vecteezy.com/system/resources/previews/000/366/862/original/a-satellite-around-the-planet-vecto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61112" y="2708919"/>
            <a:ext cx="2592288" cy="2592289"/>
          </a:xfrm>
          <a:prstGeom prst="rect">
            <a:avLst/>
          </a:prstGeom>
          <a:noFill/>
        </p:spPr>
      </p:pic>
      <p:pic>
        <p:nvPicPr>
          <p:cNvPr id="8196" name="Picture 4" descr="https://upload.wikimedia.org/wikipedia/commons/thumb/4/4d/NASA_Apollo_17_Lunar_Roving_Vehicle.jpg/800px-NASA_Apollo_17_Lunar_Roving_Vehicle.jpg"/>
          <p:cNvPicPr>
            <a:picLocks noChangeAspect="1" noChangeArrowheads="1"/>
          </p:cNvPicPr>
          <p:nvPr/>
        </p:nvPicPr>
        <p:blipFill>
          <a:blip r:embed="rId4" cstate="print"/>
          <a:srcRect t="12807" b="16332"/>
          <a:stretch>
            <a:fillRect/>
          </a:stretch>
        </p:blipFill>
        <p:spPr bwMode="auto">
          <a:xfrm>
            <a:off x="920552" y="3356992"/>
            <a:ext cx="4088904" cy="2897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169024" y="5301208"/>
            <a:ext cx="45365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andara" pitchFamily="34" charset="0"/>
              </a:rPr>
              <a:t>Астронавт Юджин Сернан, командир экипажа Аполлона-17 на лунном автомобиле «Лунар Ровер»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7388" y="404664"/>
            <a:ext cx="7266012" cy="20162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Candara" pitchFamily="34" charset="0"/>
              </a:rPr>
              <a:t>Сегодня в космос летают и обычные люди (предварительно прошедшие специальную подготовку), появился даже термин </a:t>
            </a:r>
            <a:r>
              <a:rPr lang="ru-RU" sz="2800" b="1" dirty="0" smtClean="0">
                <a:latin typeface="Candara" pitchFamily="34" charset="0"/>
              </a:rPr>
              <a:t>«космический туризм»</a:t>
            </a:r>
            <a:r>
              <a:rPr lang="ru-RU" sz="2800" dirty="0" smtClean="0">
                <a:latin typeface="Candara" pitchFamily="34" charset="0"/>
              </a:rPr>
              <a:t>.</a:t>
            </a:r>
          </a:p>
        </p:txBody>
      </p:sp>
      <p:pic>
        <p:nvPicPr>
          <p:cNvPr id="7170" name="Picture 2" descr="https://sun9-5.userapi.com/c855728/v855728576/3203d/qwwXv1sUK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2348880"/>
            <a:ext cx="4104456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992560" y="5157192"/>
            <a:ext cx="33843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Candara" pitchFamily="34" charset="0"/>
              </a:rPr>
              <a:t>Деннис</a:t>
            </a:r>
            <a:r>
              <a:rPr lang="ru-RU" sz="2000" b="1" dirty="0" smtClean="0">
                <a:latin typeface="Candara" pitchFamily="34" charset="0"/>
              </a:rPr>
              <a:t> Тито </a:t>
            </a:r>
            <a:r>
              <a:rPr lang="ru-RU" sz="2000" dirty="0" smtClean="0">
                <a:latin typeface="Candara" pitchFamily="34" charset="0"/>
              </a:rPr>
              <a:t>– первый космический турист – совершил полет в 2001 году</a:t>
            </a:r>
          </a:p>
        </p:txBody>
      </p:sp>
      <p:pic>
        <p:nvPicPr>
          <p:cNvPr id="7172" name="Picture 4" descr="https://yandex.ru/images/_crpd/o7slvm500/13e4b4lpxIg/DieOGSZYkNM1tlxfIQP10rLBR8o43thjcgs1dHTLOnLOnE4WjzcXgNQs-ZSnNmyfJ4oqPDrKxzkV90L1cfYCpF5wHJ8nHdGAdbPXWeICpdTgwJHKuI6eYGcasOOjzqn1W18UREg3BBeA9jmVJ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786" y="3356993"/>
            <a:ext cx="4154846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097016" y="2348880"/>
            <a:ext cx="4176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Чарльз Симони </a:t>
            </a:r>
            <a:r>
              <a:rPr lang="ru-RU" sz="2000" dirty="0" smtClean="0">
                <a:latin typeface="Candara" pitchFamily="34" charset="0"/>
              </a:rPr>
              <a:t>побывал в космосе в качестве туриста дважды – в 2007 и 2009 годах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404664"/>
            <a:ext cx="914501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10 апреля 1981 года, к 20-летию полета в космос Ю.А. Гагарина, в Москве был открыт </a:t>
            </a:r>
            <a:r>
              <a:rPr lang="ru-RU" sz="2800" b="1" dirty="0" smtClean="0">
                <a:latin typeface="Candara" pitchFamily="34" charset="0"/>
              </a:rPr>
              <a:t>Мемориальный музей космонавтики</a:t>
            </a:r>
            <a:r>
              <a:rPr lang="ru-RU" sz="2800" dirty="0" smtClean="0">
                <a:latin typeface="Candara" pitchFamily="34" charset="0"/>
              </a:rPr>
              <a:t>. В фондах музея бережно хранятся образцы космической техники, личные вещи деятелей ракетно-космической отрасли, архивные документы, кино- и фотоматериалы и другие интересные экспонаты.</a:t>
            </a:r>
          </a:p>
        </p:txBody>
      </p:sp>
      <p:pic>
        <p:nvPicPr>
          <p:cNvPr id="6146" name="Picture 2" descr="https://aboutspacejornal.net/wp-content/uploads/2019/03/340206.jpg?w=640"/>
          <p:cNvPicPr>
            <a:picLocks noChangeAspect="1" noChangeArrowheads="1"/>
          </p:cNvPicPr>
          <p:nvPr/>
        </p:nvPicPr>
        <p:blipFill>
          <a:blip r:embed="rId3" cstate="print"/>
          <a:srcRect t="6227"/>
          <a:stretch>
            <a:fillRect/>
          </a:stretch>
        </p:blipFill>
        <p:spPr bwMode="auto">
          <a:xfrm>
            <a:off x="2211321" y="3140968"/>
            <a:ext cx="5405975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404664"/>
            <a:ext cx="914501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Этот музей является центром </a:t>
            </a:r>
            <a:r>
              <a:rPr lang="ru-RU" sz="2800" b="1" dirty="0" smtClean="0">
                <a:latin typeface="Candara" pitchFamily="34" charset="0"/>
              </a:rPr>
              <a:t>«Космического уголка Москвы»</a:t>
            </a:r>
            <a:r>
              <a:rPr lang="ru-RU" sz="2800" dirty="0" smtClean="0">
                <a:latin typeface="Candara" pitchFamily="34" charset="0"/>
              </a:rPr>
              <a:t>, куда входят также монумент «Покорителям космоса», Аллея космонавтов, памятники основоположникам отечественной космонавтики и первооткрывателям звездных трасс, Мемориальный дом-музей академика С.П. Королева.</a:t>
            </a:r>
          </a:p>
        </p:txBody>
      </p:sp>
      <p:pic>
        <p:nvPicPr>
          <p:cNvPr id="5124" name="Picture 4" descr="https://upload.wikimedia.org/wikipedia/commons/b/b9/%D0%9D%D0%BE%D0%B2%D1%8B%D0%B5_%D0%B1%D1%8E%D1%81%D1%82%D1%8B_%D0%BD%D0%B0_%D0%B0%D0%BB%D0%BB%D0%B5%D0%B5_%D0%BA%D0%BE%D1%81%D0%BC%D0%BE%D0%BD%D0%B0%D0%B2%D1%82%D0%BE%D0%B2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1718903" y="3140968"/>
            <a:ext cx="6474457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https://kosmo-museum.ru/uploads/ckeditor/pictures/70/content_IMG_16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708920"/>
            <a:ext cx="4229473" cy="2822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880992" y="5589240"/>
            <a:ext cx="4248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Candara" pitchFamily="34" charset="0"/>
              </a:rPr>
              <a:t>Мемориальный дом-музей академика С.П. Королева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92960" y="737409"/>
            <a:ext cx="4953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Candara" pitchFamily="34" charset="0"/>
              </a:rPr>
              <a:t>Монумент «Покорителям космоса» установлен 4 ноября 1964 г. в память достижений советского народа в освоении космического пространства </a:t>
            </a:r>
          </a:p>
        </p:txBody>
      </p:sp>
      <p:pic>
        <p:nvPicPr>
          <p:cNvPr id="4098" name="Picture 2" descr="https://yandex.ru/images/_crpd/o6slvm618/13e4b4lpxIg/DieOGSZYkNM1tlxfIQP10rLBR8o43thjcgs1dHTLOnBO31ID2OKSQZftfhTmZD1a89DpLzvfRnhQt4PhMzFXsR8lDovy3AVW4TPZmSMCMFLwVVDfLY8OIbPKMfQ1zS31A"/>
          <p:cNvPicPr>
            <a:picLocks noChangeAspect="1" noChangeArrowheads="1"/>
          </p:cNvPicPr>
          <p:nvPr/>
        </p:nvPicPr>
        <p:blipFill>
          <a:blip r:embed="rId4" cstate="print"/>
          <a:srcRect r="4415"/>
          <a:stretch>
            <a:fillRect/>
          </a:stretch>
        </p:blipFill>
        <p:spPr bwMode="auto">
          <a:xfrm>
            <a:off x="704528" y="836712"/>
            <a:ext cx="3744416" cy="5328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0592" y="404664"/>
            <a:ext cx="7920880" cy="1800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andara" pitchFamily="34" charset="0"/>
              </a:rPr>
              <a:t>В День космонавтики традиционно проводится множество торжественных мероприятий, куда всегда приглашают ветеранов, работников ракетно-космической отрасли, космонавтов.</a:t>
            </a:r>
          </a:p>
        </p:txBody>
      </p:sp>
      <p:pic>
        <p:nvPicPr>
          <p:cNvPr id="3074" name="Picture 2" descr="http://inzaraisk.ru/upload/gallery/431/85931_6ea3fe6a60e68797ffe8e4e8253413a7ed5cf70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664" y="2348880"/>
            <a:ext cx="5904656" cy="3933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3/1584909259_28-p-svetlie-foni-s-kosmosom-88.jpg"/>
          <p:cNvPicPr>
            <a:picLocks noChangeAspect="1" noChangeArrowheads="1"/>
          </p:cNvPicPr>
          <p:nvPr/>
        </p:nvPicPr>
        <p:blipFill>
          <a:blip r:embed="rId2" cstate="print"/>
          <a:srcRect l="15147" r="3799"/>
          <a:stretch>
            <a:fillRect/>
          </a:stretch>
        </p:blipFill>
        <p:spPr bwMode="auto">
          <a:xfrm>
            <a:off x="-15552" y="1"/>
            <a:ext cx="9921552" cy="688538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Candara" pitchFamily="34" charset="0"/>
              </a:rPr>
              <a:t>Источники</a:t>
            </a:r>
            <a:endParaRPr lang="ru-RU" sz="4000" b="1" dirty="0"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600201"/>
            <a:ext cx="8562156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Праздники России. Начальная школа / сост. И.Ф. Яценко. – 3-е изд., перераб. – М. : ВАКО, 2016. – 96 с. – (Школьный словарик).</a:t>
            </a:r>
            <a:endParaRPr lang="ru-RU" sz="2800" dirty="0" smtClean="0">
              <a:hlinkClick r:id="rId3"/>
            </a:endParaRPr>
          </a:p>
          <a:p>
            <a:r>
              <a:rPr lang="en-US" sz="2800" dirty="0" smtClean="0">
                <a:hlinkClick r:id="rId3"/>
              </a:rPr>
              <a:t>http://gagarin.kosmo-museum.ru/</a:t>
            </a:r>
            <a:endParaRPr lang="ru-RU" sz="2800" dirty="0" smtClean="0"/>
          </a:p>
          <a:p>
            <a:r>
              <a:rPr lang="en-US" sz="2800" dirty="0" smtClean="0">
                <a:hlinkClick r:id="rId4"/>
              </a:rPr>
              <a:t>http://www.kursivom.ru/</a:t>
            </a:r>
            <a:r>
              <a:rPr lang="ru-RU" sz="2800" dirty="0" smtClean="0">
                <a:hlinkClick r:id="rId4"/>
              </a:rPr>
              <a:t>собаки-и-люди-5-собаки-космонавты/</a:t>
            </a:r>
            <a:endParaRPr lang="ru-RU" sz="2800" dirty="0" smtClean="0"/>
          </a:p>
          <a:p>
            <a:r>
              <a:rPr lang="en-US" sz="2800" dirty="0" smtClean="0">
                <a:hlinkClick r:id="rId5"/>
              </a:rPr>
              <a:t>https://ru.wikipedia.org/wiki/</a:t>
            </a:r>
            <a:r>
              <a:rPr lang="ru-RU" sz="2800" dirty="0" err="1" smtClean="0">
                <a:hlinkClick r:id="rId5"/>
              </a:rPr>
              <a:t>Исследование_Луны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r>
              <a:rPr lang="en-US" sz="2800" dirty="0" smtClean="0">
                <a:hlinkClick r:id="rId6"/>
              </a:rPr>
              <a:t>https://ru.wikipedia.org/wiki/</a:t>
            </a:r>
            <a:r>
              <a:rPr lang="ru-RU" sz="2800" dirty="0" err="1" smtClean="0">
                <a:hlinkClick r:id="rId6"/>
              </a:rPr>
              <a:t>Космический_туризм</a:t>
            </a:r>
            <a:r>
              <a:rPr lang="ru-RU" sz="2800" dirty="0" smtClean="0"/>
              <a:t>  </a:t>
            </a:r>
            <a:r>
              <a:rPr lang="en-US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635</Words>
  <Application>Microsoft Office PowerPoint</Application>
  <PresentationFormat>Лист A4 (210x297 мм)</PresentationFormat>
  <Paragraphs>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Навстречу звёздам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63</cp:revision>
  <dcterms:created xsi:type="dcterms:W3CDTF">2020-04-10T12:50:31Z</dcterms:created>
  <dcterms:modified xsi:type="dcterms:W3CDTF">2020-04-12T06:43:53Z</dcterms:modified>
</cp:coreProperties>
</file>