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81" r:id="rId3"/>
    <p:sldId id="284" r:id="rId4"/>
    <p:sldId id="286" r:id="rId5"/>
    <p:sldId id="287" r:id="rId6"/>
    <p:sldId id="288" r:id="rId7"/>
    <p:sldId id="289" r:id="rId8"/>
    <p:sldId id="290" r:id="rId9"/>
    <p:sldId id="305" r:id="rId10"/>
    <p:sldId id="296" r:id="rId11"/>
    <p:sldId id="304" r:id="rId12"/>
    <p:sldId id="299" r:id="rId13"/>
    <p:sldId id="291" r:id="rId14"/>
    <p:sldId id="293" r:id="rId15"/>
    <p:sldId id="295" r:id="rId16"/>
    <p:sldId id="307" r:id="rId17"/>
    <p:sldId id="313" r:id="rId18"/>
    <p:sldId id="310" r:id="rId19"/>
    <p:sldId id="303" r:id="rId20"/>
    <p:sldId id="309" r:id="rId21"/>
    <p:sldId id="306" r:id="rId22"/>
    <p:sldId id="311" r:id="rId23"/>
    <p:sldId id="308" r:id="rId24"/>
    <p:sldId id="294" r:id="rId25"/>
    <p:sldId id="312" r:id="rId26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9999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20DE39-68F3-46DF-A870-1168E7C699F5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9BDBD2-0BDD-4F63-9F75-24536E4044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BC0FA3-F98C-48B9-8D78-973262E0DB9D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42187-12B5-44A1-82A1-32302AA9FB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34520F-B580-40B3-904D-179ED10C8312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C555E-12BC-42BB-84A8-2FC45BCE19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37061-B41D-4D03-9313-26045E4A05C5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F2232-4791-4428-94F6-7F2F97833D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0443C-4696-4473-8E33-F37FC2FAA916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26803-DE0E-4B41-9195-D5ECF2CE3D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B83A6-8FA4-451A-94AD-79A8DF6DFF1E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EBC8E-AC74-424C-987A-3AC1F58C92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32DEE-F446-4DE5-A2B9-00CB863B731B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BA98-A409-4B0E-9027-95D4924F12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B429C-4324-4DE3-B886-4E3939E0DD5F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C6EB9-9926-4086-842E-EDFC624CDA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F3B50-839D-4143-9738-2ED42F7B6AA2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00D563-097C-4B67-A973-71BB1A21E5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915B3C-B0E9-4784-AA38-9EE8058B9FFA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B6C15-C5AB-40FB-8C8B-6C93921702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F3815-5741-43AB-8D6B-77FC0CBE391D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ECC7C-F861-4BD5-85D7-48AE6E086A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601475-0D99-46D2-A8DA-E8B00E5DA8C5}" type="datetimeFigureOut">
              <a:rPr lang="ru-RU" smtClean="0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2952A5-80FE-462C-BE1C-6B5B46B01D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stu.ru/upload/iblock/42a/264890735.jpg" TargetMode="External"/><Relationship Id="rId3" Type="http://schemas.openxmlformats.org/officeDocument/2006/relationships/hyperlink" Target="https://aif.ru/society/people/skoro_uvidimsya_mama_maloizvestnye_fakty_o_roditelyah_yuriya_gagarina" TargetMode="External"/><Relationship Id="rId7" Type="http://schemas.openxmlformats.org/officeDocument/2006/relationships/hyperlink" Target="https://chronograph.livejournal.com/342663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ssiainphoto.ru/search/photo/?index=2&amp;page_size=10&amp;tag_tree_ids=23191&amp;page=2&amp;paginate_page=1" TargetMode="External"/><Relationship Id="rId5" Type="http://schemas.openxmlformats.org/officeDocument/2006/relationships/hyperlink" Target="https://interesnyefakty.org/foto-yuriya-gagarina/" TargetMode="External"/><Relationship Id="rId4" Type="http://schemas.openxmlformats.org/officeDocument/2006/relationships/hyperlink" Target="https://smol.aif.ru/infographic/yuriy_gagarin_osobye_primety_infografika" TargetMode="External"/><Relationship Id="rId9" Type="http://schemas.openxmlformats.org/officeDocument/2006/relationships/hyperlink" Target="https://www.roscosmos.ru/media/files/2021/apr/obsaa_souz.ms-1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s://i.ytimg.com/vi/fwh9TLR5HZo/maxresdefault.jpg"/>
          <p:cNvPicPr>
            <a:picLocks noChangeAspect="1" noChangeArrowheads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 bwMode="auto">
          <a:xfrm>
            <a:off x="2" y="1"/>
            <a:ext cx="9905998" cy="6858000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3152800" y="2204864"/>
            <a:ext cx="6753200" cy="3473326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90000"/>
              </a:lnSpc>
              <a:buFont typeface="Arial" charset="0"/>
              <a:buNone/>
            </a:pPr>
            <a:r>
              <a:rPr lang="ru-RU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7200" b="1" dirty="0" smtClean="0">
                <a:solidFill>
                  <a:schemeClr val="accent2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Юрий</a:t>
            </a:r>
            <a:r>
              <a:rPr lang="ru-RU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7200" b="1" dirty="0" smtClean="0">
                <a:solidFill>
                  <a:schemeClr val="accent2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Гагарин.</a:t>
            </a:r>
          </a:p>
          <a:p>
            <a:pPr marL="609600" indent="-609600" algn="ctr">
              <a:lnSpc>
                <a:spcPct val="90000"/>
              </a:lnSpc>
              <a:buFont typeface="Arial" charset="0"/>
              <a:buNone/>
            </a:pPr>
            <a:r>
              <a:rPr lang="ru-RU" sz="6000" b="1" dirty="0" smtClean="0">
                <a:solidFill>
                  <a:schemeClr val="accent2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Первопроходец</a:t>
            </a:r>
          </a:p>
          <a:p>
            <a:pPr marL="609600" indent="-609600" algn="ctr">
              <a:lnSpc>
                <a:spcPct val="90000"/>
              </a:lnSpc>
              <a:buFont typeface="Arial" charset="0"/>
              <a:buNone/>
            </a:pPr>
            <a:r>
              <a:rPr lang="ru-RU" sz="6000" b="1" dirty="0" smtClean="0">
                <a:solidFill>
                  <a:schemeClr val="accent2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вселенной</a:t>
            </a:r>
            <a:r>
              <a:rPr lang="ru-RU" sz="7200" b="1" dirty="0" smtClean="0">
                <a:solidFill>
                  <a:schemeClr val="accent2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4528" y="836712"/>
            <a:ext cx="424847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latin typeface="Candara" pitchFamily="34" charset="0"/>
              </a:rPr>
              <a:t>Юрий Алексеевич </a:t>
            </a:r>
            <a:r>
              <a:rPr lang="ru-RU" b="1" dirty="0" smtClean="0">
                <a:latin typeface="Candara" pitchFamily="34" charset="0"/>
              </a:rPr>
              <a:t>Гагарин (1934 - 1968)</a:t>
            </a:r>
          </a:p>
          <a:p>
            <a:r>
              <a:rPr lang="ru-RU" b="1" dirty="0" smtClean="0">
                <a:latin typeface="Candara" pitchFamily="34" charset="0"/>
              </a:rPr>
              <a:t>родился 9 </a:t>
            </a:r>
            <a:r>
              <a:rPr lang="ru-RU" b="1" dirty="0">
                <a:latin typeface="Candara" pitchFamily="34" charset="0"/>
              </a:rPr>
              <a:t>марта 1934 года в </a:t>
            </a:r>
            <a:r>
              <a:rPr lang="ru-RU" b="1" dirty="0" smtClean="0">
                <a:latin typeface="Candara" pitchFamily="34" charset="0"/>
              </a:rPr>
              <a:t>деревне </a:t>
            </a:r>
            <a:r>
              <a:rPr lang="ru-RU" b="1" dirty="0">
                <a:latin typeface="Candara" pitchFamily="34" charset="0"/>
              </a:rPr>
              <a:t>Клушино </a:t>
            </a:r>
            <a:r>
              <a:rPr lang="ru-RU" b="1" dirty="0" err="1">
                <a:latin typeface="Candara" pitchFamily="34" charset="0"/>
              </a:rPr>
              <a:t>Гжатского</a:t>
            </a:r>
            <a:r>
              <a:rPr lang="ru-RU" b="1" dirty="0">
                <a:latin typeface="Candara" pitchFamily="34" charset="0"/>
              </a:rPr>
              <a:t> района Смоленской области, недалеко от города </a:t>
            </a:r>
            <a:r>
              <a:rPr lang="ru-RU" b="1" dirty="0" err="1">
                <a:latin typeface="Candara" pitchFamily="34" charset="0"/>
              </a:rPr>
              <a:t>Гжатск</a:t>
            </a:r>
            <a:r>
              <a:rPr lang="ru-RU" b="1" dirty="0">
                <a:latin typeface="Candara" pitchFamily="34" charset="0"/>
              </a:rPr>
              <a:t>, который ныне переименован в Гагарин. </a:t>
            </a:r>
          </a:p>
        </p:txBody>
      </p:sp>
      <p:pic>
        <p:nvPicPr>
          <p:cNvPr id="34818" name="Picture 2" descr="https://upload.wikimedia.org/wikipedia/commons/thumb/f/f0/Yuri_Gagarin_parents_Home.jpg/1280px-Yuri_Gagarin_parents_Home.jpg"/>
          <p:cNvPicPr>
            <a:picLocks noChangeAspect="1" noChangeArrowheads="1"/>
          </p:cNvPicPr>
          <p:nvPr/>
        </p:nvPicPr>
        <p:blipFill>
          <a:blip r:embed="rId3" cstate="print"/>
          <a:srcRect t="11591"/>
          <a:stretch>
            <a:fillRect/>
          </a:stretch>
        </p:blipFill>
        <p:spPr bwMode="auto">
          <a:xfrm>
            <a:off x="5169024" y="548680"/>
            <a:ext cx="4032448" cy="2673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73080" y="3284984"/>
            <a:ext cx="35283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ndara" pitchFamily="34" charset="0"/>
              </a:rPr>
              <a:t>Дом-музей родителей </a:t>
            </a:r>
          </a:p>
          <a:p>
            <a:pPr algn="ctr"/>
            <a:r>
              <a:rPr lang="ru-RU" sz="1600" b="1" dirty="0" smtClean="0">
                <a:latin typeface="Candara" pitchFamily="34" charset="0"/>
              </a:rPr>
              <a:t>Ю.А. Гагарина, д. Клушино</a:t>
            </a: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9" name="Picture 2" descr="Юрий Гагарин с родителями: Анной Тимофеевной и Алексеем Ивановичем, 1961 г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780928"/>
            <a:ext cx="5204907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529064" y="4005064"/>
            <a:ext cx="417646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Отец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Алексей Иванович Гагарин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(1902—1973), плотник. </a:t>
            </a:r>
            <a:endParaRPr lang="ru-RU" b="1" dirty="0" smtClean="0">
              <a:latin typeface="Candara" pitchFamily="34" charset="0"/>
            </a:endParaRPr>
          </a:p>
          <a:p>
            <a:pPr algn="ctr"/>
            <a:endParaRPr lang="ru-RU" b="1" dirty="0" smtClean="0">
              <a:latin typeface="Candara" pitchFamily="34" charset="0"/>
            </a:endParaRPr>
          </a:p>
          <a:p>
            <a:pPr algn="ctr"/>
            <a:r>
              <a:rPr lang="ru-RU" b="1" dirty="0" smtClean="0">
                <a:latin typeface="Candara" pitchFamily="34" charset="0"/>
              </a:rPr>
              <a:t>Мать </a:t>
            </a:r>
            <a:endParaRPr lang="ru-RU" b="1" dirty="0" smtClean="0">
              <a:latin typeface="Candara" pitchFamily="34" charset="0"/>
            </a:endParaRPr>
          </a:p>
          <a:p>
            <a:pPr algn="ctr"/>
            <a:r>
              <a:rPr lang="ru-RU" b="1" dirty="0" smtClean="0">
                <a:latin typeface="Candara" pitchFamily="34" charset="0"/>
              </a:rPr>
              <a:t>Анна Тимофеевна Матвеева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(1903—1984), работница молочно-товарной фермы.</a:t>
            </a:r>
          </a:p>
          <a:p>
            <a:pPr algn="ctr"/>
            <a:endParaRPr lang="ru-RU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92560" y="764704"/>
            <a:ext cx="410445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1 сентября 1941 </a:t>
            </a:r>
            <a:r>
              <a:rPr lang="ru-RU" b="1" dirty="0" smtClean="0">
                <a:latin typeface="Candara" pitchFamily="34" charset="0"/>
              </a:rPr>
              <a:t>года </a:t>
            </a:r>
            <a:r>
              <a:rPr lang="ru-RU" b="1" dirty="0" smtClean="0">
                <a:latin typeface="Candara" pitchFamily="34" charset="0"/>
              </a:rPr>
              <a:t>пошёл в школу, но 12 октября деревню заняли немцы и учёба прервалась. </a:t>
            </a:r>
            <a:r>
              <a:rPr lang="ru-RU" b="1" dirty="0" smtClean="0">
                <a:latin typeface="Candara" pitchFamily="34" charset="0"/>
              </a:rPr>
              <a:t>Два </a:t>
            </a:r>
            <a:r>
              <a:rPr lang="ru-RU" b="1" dirty="0" smtClean="0">
                <a:latin typeface="Candara" pitchFamily="34" charset="0"/>
              </a:rPr>
              <a:t>года деревня была оккупирована немцами. </a:t>
            </a:r>
          </a:p>
          <a:p>
            <a:pPr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9 апреля 1943 года, деревню освободила Красная армия, и учёба </a:t>
            </a:r>
            <a:r>
              <a:rPr lang="ru-RU" b="1" dirty="0" smtClean="0">
                <a:latin typeface="Candara" pitchFamily="34" charset="0"/>
              </a:rPr>
              <a:t>   в </a:t>
            </a:r>
            <a:r>
              <a:rPr lang="ru-RU" b="1" dirty="0" smtClean="0">
                <a:latin typeface="Candara" pitchFamily="34" charset="0"/>
              </a:rPr>
              <a:t>школе возобновилась. 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38916" name="Picture 4" descr="https://pp.userapi.com/c628616/v628616606/4dec5/z2byvjVChL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0567" y="620688"/>
            <a:ext cx="2682833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529064" y="4797152"/>
            <a:ext cx="42484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24 мая 1945 года семья Гагариных переехала в </a:t>
            </a:r>
            <a:r>
              <a:rPr lang="ru-RU" b="1" dirty="0" err="1" smtClean="0">
                <a:latin typeface="Candara" pitchFamily="34" charset="0"/>
              </a:rPr>
              <a:t>Гжатск</a:t>
            </a:r>
            <a:r>
              <a:rPr lang="ru-RU" b="1" dirty="0" smtClean="0">
                <a:latin typeface="Candara" pitchFamily="34" charset="0"/>
              </a:rPr>
              <a:t>. В мае 1949 года Гагарин окончил шестой класс </a:t>
            </a:r>
            <a:r>
              <a:rPr lang="ru-RU" b="1" dirty="0" err="1" smtClean="0">
                <a:latin typeface="Candara" pitchFamily="34" charset="0"/>
              </a:rPr>
              <a:t>Гжатской</a:t>
            </a:r>
            <a:r>
              <a:rPr lang="ru-RU" b="1" dirty="0" smtClean="0">
                <a:latin typeface="Candara" pitchFamily="34" charset="0"/>
              </a:rPr>
              <a:t> средней школы.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9" name="Picture 2" descr="https://cdnimg.rg.ru/i/photogallery/2019/12/24/eb27d7748ab327f/eb27d7748ab327f15771876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3212976"/>
            <a:ext cx="4536504" cy="3025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8504" y="692696"/>
            <a:ext cx="496855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30 сентября 1949 года поступил в Люберецкое ремесленное училище №10. </a:t>
            </a:r>
          </a:p>
          <a:p>
            <a:endParaRPr lang="ru-RU" b="1" dirty="0" smtClean="0">
              <a:latin typeface="Candara" pitchFamily="34" charset="0"/>
            </a:endParaRPr>
          </a:p>
          <a:p>
            <a:r>
              <a:rPr lang="ru-RU" b="1" dirty="0" smtClean="0">
                <a:latin typeface="Candara" pitchFamily="34" charset="0"/>
              </a:rPr>
              <a:t>В июне 1951 года окончил с отличием училище по специальности формовщик-литейщик.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8" name="Picture 5" descr="Картинка 4 из 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1072" y="765001"/>
            <a:ext cx="3580576" cy="5184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2" name="Picture 2" descr="https://avatars.mds.yandex.net/get-zen_doc/1703733/pub_5e27ee74bb892c00b19e8e8e_5e27fb703d008800aff0e076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0632" y="2420888"/>
            <a:ext cx="2484387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0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8504" y="476672"/>
            <a:ext cx="44644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В августе 1951 г. Ю. Гагарин </a:t>
            </a:r>
            <a:r>
              <a:rPr lang="ru-RU" b="1" dirty="0" smtClean="0">
                <a:latin typeface="Candara" pitchFamily="34" charset="0"/>
              </a:rPr>
              <a:t>поступил          в </a:t>
            </a:r>
            <a:r>
              <a:rPr lang="ru-RU" b="1" dirty="0" smtClean="0">
                <a:latin typeface="Candara" pitchFamily="34" charset="0"/>
              </a:rPr>
              <a:t>Саратовский индустриальный техникум.</a:t>
            </a:r>
          </a:p>
          <a:p>
            <a:r>
              <a:rPr lang="ru-RU" b="1" dirty="0" smtClean="0">
                <a:latin typeface="Candara" pitchFamily="34" charset="0"/>
              </a:rPr>
              <a:t>25 октября 1954 года впервые пришёл </a:t>
            </a:r>
            <a:r>
              <a:rPr lang="ru-RU" b="1" dirty="0" smtClean="0">
                <a:latin typeface="Candara" pitchFamily="34" charset="0"/>
              </a:rPr>
              <a:t>       в </a:t>
            </a:r>
            <a:r>
              <a:rPr lang="ru-RU" b="1" dirty="0" smtClean="0">
                <a:latin typeface="Candara" pitchFamily="34" charset="0"/>
              </a:rPr>
              <a:t>Саратовский аэроклуб, где совершил первый самостоятельный полёт </a:t>
            </a:r>
            <a:r>
              <a:rPr lang="ru-RU" b="1" dirty="0" smtClean="0">
                <a:latin typeface="Candara" pitchFamily="34" charset="0"/>
              </a:rPr>
              <a:t>                на </a:t>
            </a:r>
            <a:r>
              <a:rPr lang="ru-RU" b="1" dirty="0" smtClean="0">
                <a:latin typeface="Candara" pitchFamily="34" charset="0"/>
              </a:rPr>
              <a:t>самолёте ЯК-18. </a:t>
            </a:r>
          </a:p>
          <a:p>
            <a:endParaRPr lang="ru-RU" b="1" dirty="0" smtClean="0">
              <a:latin typeface="Candara" pitchFamily="34" charset="0"/>
            </a:endParaRPr>
          </a:p>
          <a:p>
            <a:r>
              <a:rPr lang="ru-RU" b="1" dirty="0" smtClean="0">
                <a:latin typeface="Candara" pitchFamily="34" charset="0"/>
              </a:rPr>
              <a:t>В 1955 г. с отличием окончил Саратовский индустриальный техникум, а 10 октября того же года – Саратовский аэроклуб.</a:t>
            </a:r>
          </a:p>
        </p:txBody>
      </p:sp>
      <p:pic>
        <p:nvPicPr>
          <p:cNvPr id="41986" name="Picture 2" descr="https://interesnyefakty.org/wp-content/uploads/Foto-YUriy-Gagarin-v-tsentre-uchashhiysya-Saratovskogo-industrialnogo-tehnikuma-s-druzyami.-1953-g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548680"/>
            <a:ext cx="4051083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80992" y="3501008"/>
            <a:ext cx="4464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ndara" pitchFamily="34" charset="0"/>
              </a:rPr>
              <a:t>Юрий Гагарин – учащийся Саратовского индустриального техникума с друзьями, 1953 г.</a:t>
            </a:r>
          </a:p>
        </p:txBody>
      </p:sp>
      <p:pic>
        <p:nvPicPr>
          <p:cNvPr id="29698" name="Picture 2" descr="Колледж имени Гагарина главный вход Сарато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525" y="3429000"/>
            <a:ext cx="3984443" cy="2988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808984" y="5085184"/>
            <a:ext cx="44644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andara" pitchFamily="34" charset="0"/>
              </a:rPr>
              <a:t>Профессионально-педагогический </a:t>
            </a:r>
            <a:r>
              <a:rPr lang="ru-RU" sz="1600" b="1" dirty="0" smtClean="0">
                <a:latin typeface="Candara" pitchFamily="34" charset="0"/>
              </a:rPr>
              <a:t>колледж СГТУ имени Ю. А. Гагарина – на </a:t>
            </a:r>
            <a:r>
              <a:rPr lang="ru-RU" sz="1600" b="1" dirty="0" smtClean="0">
                <a:latin typeface="Candara" pitchFamily="34" charset="0"/>
              </a:rPr>
              <a:t>данный момент </a:t>
            </a:r>
            <a:r>
              <a:rPr lang="ru-RU" sz="1600" b="1" dirty="0" smtClean="0">
                <a:latin typeface="Candara" pitchFamily="34" charset="0"/>
              </a:rPr>
              <a:t>единственное </a:t>
            </a:r>
            <a:r>
              <a:rPr lang="ru-RU" sz="1600" b="1" dirty="0" smtClean="0">
                <a:latin typeface="Candara" pitchFamily="34" charset="0"/>
              </a:rPr>
              <a:t>действующее учебное заведение из тех, в которых учился Гагарин.</a:t>
            </a:r>
            <a:endParaRPr lang="ru-RU" sz="1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60512" y="476672"/>
            <a:ext cx="518457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27 октября 1955 г. Гагарин был призван в армию и отправлен в Оренбург, в 1-е военно-авиационное училище летчиков имени К.Е. Ворошилова. </a:t>
            </a:r>
          </a:p>
          <a:p>
            <a:r>
              <a:rPr lang="ru-RU" b="1" dirty="0" smtClean="0">
                <a:latin typeface="Candara" pitchFamily="34" charset="0"/>
              </a:rPr>
              <a:t>25 октября 1957 г. Гагарин училище закончил.</a:t>
            </a:r>
          </a:p>
          <a:p>
            <a:r>
              <a:rPr lang="ru-RU" b="1" dirty="0" smtClean="0">
                <a:latin typeface="Candara" pitchFamily="34" charset="0"/>
              </a:rPr>
              <a:t>В течение двух лет служил в  авиационном полку.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>К октябрю 1959 года налетал в общей сложности 265 часов. 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44034" name="Picture 2" descr="Foto-YUriy-Gagarin-vo-vremya-trenirovki-v-aprele-1961-go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6609" y="908720"/>
            <a:ext cx="3516871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4" name="Picture 2" descr="https://avatars.mds.yandex.net/get-zen_doc/119173/pub_5accc15457906afe5de74262_5accc24a57906afe5de7426c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3140967"/>
            <a:ext cx="4968552" cy="3080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92560" y="476672"/>
            <a:ext cx="77768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9 декабря 1959 года, Гагарин написал заявление с просьбой зачислить его в группу кандидатов в космонавты.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>Уже через неделю его вызвали в Москву для прохождения всестороннего медицинского обследования. </a:t>
            </a:r>
          </a:p>
        </p:txBody>
      </p:sp>
      <p:pic>
        <p:nvPicPr>
          <p:cNvPr id="46082" name="Picture 2" descr="https://interesnyefakty.org/wp-content/uploads/S.-P.-Korolyov-i-pervyiy-otryad-sovetskih-kosmonavtov-1961-god-foto-Borisa-Kavashki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0912" y="1772816"/>
            <a:ext cx="5144384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664968" y="5085184"/>
            <a:ext cx="4248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ndara" pitchFamily="34" charset="0"/>
              </a:rPr>
              <a:t>С.П. Королёв и первый отряд советских космонавтов, 1961 г.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8504" y="1844824"/>
            <a:ext cx="388843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В </a:t>
            </a:r>
            <a:r>
              <a:rPr lang="ru-RU" b="1" dirty="0" smtClean="0">
                <a:latin typeface="Candara" pitchFamily="34" charset="0"/>
              </a:rPr>
              <a:t>результате старший лейтенант Гагарин был признан годным для космических полетов.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>3 марта 1960 года Ю. Гагарин был зачислен в группу </a:t>
            </a:r>
            <a:r>
              <a:rPr lang="ru-RU" b="1" dirty="0" smtClean="0">
                <a:latin typeface="Candara" pitchFamily="34" charset="0"/>
              </a:rPr>
              <a:t>кандидатов            </a:t>
            </a:r>
            <a:r>
              <a:rPr lang="ru-RU" b="1" dirty="0" smtClean="0">
                <a:latin typeface="Candara" pitchFamily="34" charset="0"/>
              </a:rPr>
              <a:t>в космонавты.  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26626" name="Picture 2" descr="https://www.skoltech.ru/app/data/uploads/2016/06/gagar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3717032"/>
            <a:ext cx="3505864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64568" y="548680"/>
            <a:ext cx="7776864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12 апреля 1961 г. Юрий Гагарин первым из землян совершил космический полет на корабле «Восток-1».  Полет продлился 108 минут. За это время космический корабль  совершил один оборот вокруг Земли.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23554" name="Picture 2" descr="https://avatars.mds.yandex.net/get-zen_doc/1612125/pub_5d66d8e5df944400ae323ec4_5d66ff9cbc251400ad9a5f52/orig"/>
          <p:cNvPicPr>
            <a:picLocks noChangeAspect="1" noChangeArrowheads="1"/>
          </p:cNvPicPr>
          <p:nvPr/>
        </p:nvPicPr>
        <p:blipFill>
          <a:blip r:embed="rId3" cstate="print"/>
          <a:srcRect r="26470"/>
          <a:stretch>
            <a:fillRect/>
          </a:stretch>
        </p:blipFill>
        <p:spPr bwMode="auto">
          <a:xfrm>
            <a:off x="848544" y="1844824"/>
            <a:ext cx="8208912" cy="4216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53000" y="620688"/>
            <a:ext cx="4248472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За этот подвиг ему было присвоено звание Героя Советского Союза, а день полета Гагарина в космос был объявлен праздником - Днём космонавтики.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8" name="Picture 2" descr="https://tsargrad.tv/uploads/%D0%B4%D0%B0%D1%88/%D0%B3%D0%B0%D0%B3%D0%B0%D1%80%D0%B0%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7936">
            <a:off x="4894433" y="2519111"/>
            <a:ext cx="4367388" cy="2979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Юрий Гагарин с газетой «Комсомольская правда», 13 апреля 1961 - 31 декабря 1961. Выставка «Улыбющийся космос» с этой фотографией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548680"/>
            <a:ext cx="4114800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20952" y="5661248"/>
            <a:ext cx="410445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Первая полоса экстренного выпуска газеты «Правда» от 12 апреля 1961 г.</a:t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16386" name="Picture 2" descr="https://epizodsspace.airbase.ru/bibl/i_tsk/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404664"/>
            <a:ext cx="4320480" cy="5988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AutoShape 2" descr="https://img0.liveinternet.ru/images/foto/c/0/490/4258490/f_20455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https://xn----8sbedibbx1djfkj.xn--p1ai/wp-content/uploads/2018/04/554557bb558e6a492d55776993655a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692696"/>
            <a:ext cx="4539340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169024" y="3757565"/>
            <a:ext cx="410445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Москва встречает </a:t>
            </a:r>
            <a:r>
              <a:rPr lang="ru-RU" sz="1600" b="1" dirty="0" smtClean="0">
                <a:latin typeface="Candara" pitchFamily="34" charset="0"/>
              </a:rPr>
              <a:t>Героя</a:t>
            </a:r>
            <a:r>
              <a:rPr lang="ru-RU" sz="1600" b="1" dirty="0" smtClean="0">
                <a:latin typeface="Candara" pitchFamily="34" charset="0"/>
              </a:rPr>
              <a:t>, 14 апреля 1961 г.</a:t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53000" y="4437112"/>
            <a:ext cx="4104456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На месте приземления Юрия Гагарина создан архитектурный комплекс «</a:t>
            </a:r>
            <a:r>
              <a:rPr lang="ru-RU" b="1" dirty="0" err="1" smtClean="0">
                <a:latin typeface="Candara" pitchFamily="34" charset="0"/>
              </a:rPr>
              <a:t>Гагаринское</a:t>
            </a:r>
            <a:r>
              <a:rPr lang="ru-RU" b="1" dirty="0" smtClean="0">
                <a:latin typeface="Candara" pitchFamily="34" charset="0"/>
              </a:rPr>
              <a:t> поле» (с. </a:t>
            </a:r>
            <a:r>
              <a:rPr lang="ru-RU" b="1" dirty="0" err="1" smtClean="0">
                <a:latin typeface="Candara" pitchFamily="34" charset="0"/>
              </a:rPr>
              <a:t>Смеловка</a:t>
            </a:r>
            <a:r>
              <a:rPr lang="ru-RU" b="1" dirty="0" smtClean="0">
                <a:latin typeface="Candara" pitchFamily="34" charset="0"/>
              </a:rPr>
              <a:t>, Саратовская область</a:t>
            </a:r>
            <a:r>
              <a:rPr lang="ru-RU" b="1" dirty="0" smtClean="0">
                <a:latin typeface="Candara" pitchFamily="34" charset="0"/>
              </a:rPr>
              <a:t>).</a:t>
            </a:r>
            <a:r>
              <a:rPr lang="ru-RU" sz="1600" b="1" dirty="0" smtClean="0">
                <a:latin typeface="Candara" pitchFamily="34" charset="0"/>
              </a:rPr>
              <a:t/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50178" name="Picture 2" descr="https://tripplanet.ru/wp-content/uploads/europe/russia/saratov/gagarin-field-sarat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404664"/>
            <a:ext cx="7272808" cy="36628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0180" name="AutoShape 4" descr="http://www.sstu.ru/upload/iblock/42a/2648907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2" name="Picture 6" descr="https://www.sstu.ru/upload/iblock/42a/264890735.jpg"/>
          <p:cNvPicPr>
            <a:picLocks noChangeAspect="1" noChangeArrowheads="1"/>
          </p:cNvPicPr>
          <p:nvPr/>
        </p:nvPicPr>
        <p:blipFill>
          <a:blip r:embed="rId4" cstate="print"/>
          <a:srcRect t="11341"/>
          <a:stretch>
            <a:fillRect/>
          </a:stretch>
        </p:blipFill>
        <p:spPr bwMode="auto">
          <a:xfrm>
            <a:off x="1280592" y="4221088"/>
            <a:ext cx="3384376" cy="2251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058" name="Picture 2" descr="Юрий Гагарин в Индии, 29 ноября 1961, Индия, г. Дели. Иллюстрация к книге «По орбите дружбы» Николая Ивановича Смирнова из его архива, которую прислала Ирина Смирнов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1124744"/>
            <a:ext cx="3744416" cy="2611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712640" y="6021288"/>
            <a:ext cx="410445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Юрий Гагарин в </a:t>
            </a:r>
            <a:r>
              <a:rPr lang="ru-RU" sz="1600" b="1" dirty="0" smtClean="0">
                <a:latin typeface="Candara" pitchFamily="34" charset="0"/>
              </a:rPr>
              <a:t>Египте, Индии</a:t>
            </a: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45060" name="Picture 4" descr="Юрий Гагарин в Индии, 29 ноября 1961, Индия, г. Дели. Иллюстрация к книге «По орбите дружбы» Николая Ивановича Смирнова из его архива, которую прислала Ирина Смирнова.«Почти все газеты отмечают, что поездка Гагарина доказала, насколько «велик русский человек». А я каждый день беседую с великим человеком среди невиданной роскоши и блеска и вижу, что ему очень хочется отдохнуть, побыть одному, где-нибудь с удочкой на подмосковной речке...Запомнилась беседа Гагарина с одним индийским пятилетним мальчишкой. Он отлично рассказал о продолжительности и высоте полета Титова и Гагарина, заметил, что американский астронавт Шепард только поднялся с Земли и сразу спустился. А на вопрос Юры: «Сколько тебе лет?» - ответил: «Пять, скоро будет семь». Парадокс эпохи: мальчишка знал о космосе больше, чем о своем возрасте...»Из дневниковых записей генерал-полковника авиации Николая Каманина. Выставки «10 лучших фотографий космонавтов» и «Улыбающийся космос» с этой фотографией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032" y="3861048"/>
            <a:ext cx="3744416" cy="2583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04528" y="26064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После полета Гагарин посетил около 30 стран мира с «визитами дружбы». Стал почетным гражданином 22 городов.</a:t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11266" name="AutoShape 2" descr="https://cdn.fishki.net/upload/post/2018/07/25/2660290/19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8" name="Picture 4" descr="https://i01.fotocdn.net/s113/b9c7e9b21a9a2b04/public_pin_l/2555221400.jpg"/>
          <p:cNvPicPr>
            <a:picLocks noChangeAspect="1" noChangeArrowheads="1"/>
          </p:cNvPicPr>
          <p:nvPr/>
        </p:nvPicPr>
        <p:blipFill>
          <a:blip r:embed="rId5" cstate="print"/>
          <a:srcRect t="4366"/>
          <a:stretch>
            <a:fillRect/>
          </a:stretch>
        </p:blipFill>
        <p:spPr bwMode="auto">
          <a:xfrm>
            <a:off x="848544" y="1124744"/>
            <a:ext cx="3672408" cy="4732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1497" y="332656"/>
            <a:ext cx="41764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У Юрия Гагарина была крепкая семья. </a:t>
            </a:r>
          </a:p>
          <a:p>
            <a:endParaRPr lang="ru-RU" b="1" dirty="0" smtClean="0">
              <a:latin typeface="Candara" pitchFamily="34" charset="0"/>
            </a:endParaRPr>
          </a:p>
          <a:p>
            <a:r>
              <a:rPr lang="ru-RU" b="1" dirty="0" smtClean="0">
                <a:latin typeface="Candara" pitchFamily="34" charset="0"/>
              </a:rPr>
              <a:t>Он женился на Валентине Ивановне Горячевой, которая стала его верным соратником на многие годы. </a:t>
            </a:r>
          </a:p>
          <a:p>
            <a:endParaRPr lang="ru-RU" b="1" dirty="0" smtClean="0">
              <a:latin typeface="Candara" pitchFamily="34" charset="0"/>
            </a:endParaRPr>
          </a:p>
          <a:p>
            <a:r>
              <a:rPr lang="ru-RU" b="1" dirty="0" smtClean="0">
                <a:latin typeface="Candara" pitchFamily="34" charset="0"/>
              </a:rPr>
              <a:t>В их семье выросли две дочери - Лена и Галя. </a:t>
            </a:r>
          </a:p>
        </p:txBody>
      </p:sp>
      <p:pic>
        <p:nvPicPr>
          <p:cNvPr id="47106" name="Picture 2" descr="https://interesnyefakty.org/wp-content/uploads/Foto-YUriy-i-Valentina-v-devichestve-Ivanova-Gagarinyi.jpg"/>
          <p:cNvPicPr>
            <a:picLocks noChangeAspect="1" noChangeArrowheads="1"/>
          </p:cNvPicPr>
          <p:nvPr/>
        </p:nvPicPr>
        <p:blipFill>
          <a:blip r:embed="rId3" cstate="print"/>
          <a:srcRect t="2128"/>
          <a:stretch>
            <a:fillRect/>
          </a:stretch>
        </p:blipFill>
        <p:spPr bwMode="auto">
          <a:xfrm>
            <a:off x="4727961" y="476672"/>
            <a:ext cx="4617527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108" name="Picture 4" descr="https://interesnyefakty.org/wp-content/uploads/Foto-YUriy-Gagarin-i-deti-f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505" y="2708920"/>
            <a:ext cx="4030692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 descr="https://interesnyefakty.org/wp-content/uploads/Foto-YUriy-Gagarin-s-docherm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8162" y="3933056"/>
            <a:ext cx="3399254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36976" y="548680"/>
            <a:ext cx="468052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27 марта 1968 года Ю. А. Гагарин погиб при невыясненных обстоятельствах вблизи деревни Новосёлово </a:t>
            </a:r>
            <a:r>
              <a:rPr lang="ru-RU" b="1" dirty="0" err="1" smtClean="0">
                <a:latin typeface="Candara" pitchFamily="34" charset="0"/>
              </a:rPr>
              <a:t>Киржачского</a:t>
            </a:r>
            <a:r>
              <a:rPr lang="ru-RU" b="1" dirty="0" smtClean="0">
                <a:latin typeface="Candara" pitchFamily="34" charset="0"/>
              </a:rPr>
              <a:t> района Владимирской области во время одного из тренировочных полётов вместе с военным лётчиком </a:t>
            </a:r>
            <a:r>
              <a:rPr lang="ru-RU" b="1" dirty="0" smtClean="0">
                <a:latin typeface="Candara" pitchFamily="34" charset="0"/>
              </a:rPr>
              <a:t>В.С</a:t>
            </a:r>
            <a:r>
              <a:rPr lang="ru-RU" b="1" dirty="0" smtClean="0">
                <a:latin typeface="Candara" pitchFamily="34" charset="0"/>
              </a:rPr>
              <a:t>. Серёгиным.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18434" name="Picture 2" descr="https://upload.wikimedia.org/wikipedia/commons/thumb/1/16/%D0%9E%D0%B1%D0%B5%D0%BB%D0%B8%D1%81%D0%BA_%D0%BD%D0%B0_%D0%BC%D0%B5%D1%81%D1%82%D0%B5_%D0%B3%D0%B8%D0%B1%D0%B5%D0%BB%D0%B8_%D0%93%D0%B0%D0%B3%D0%B0%D1%80%D0%B8%D0%BD%D0%B0_%D0%B8_%D0%A1%D0%B5%D1%80%D0%B5%D0%B3%D0%B8%D0%BD%D0%B0.jpg/800px-%D0%9E%D0%B1%D0%B5%D0%BB%D0%B8%D1%81%D0%BA_%D0%BD%D0%B0_%D0%BC%D0%B5%D1%81%D1%82%D0%B5_%D0%B3%D0%B8%D0%B1%D0%B5%D0%BB%D0%B8_%D0%93%D0%B0%D0%B3%D0%B0%D1%80%D0%B8%D0%BD%D0%B0_%D0%B8_%D0%A1%D0%B5%D1%80%D0%B5%D0%B3%D0%B8%D0%BD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476672"/>
            <a:ext cx="3923360" cy="5904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8" name="Picture 6" descr="http://www.randomrace.ru/2018/jeep/photos/bulawka/029.jpg"/>
          <p:cNvPicPr>
            <a:picLocks noChangeAspect="1" noChangeArrowheads="1"/>
          </p:cNvPicPr>
          <p:nvPr/>
        </p:nvPicPr>
        <p:blipFill>
          <a:blip r:embed="rId4" cstate="print"/>
          <a:srcRect l="1481" r="2222"/>
          <a:stretch>
            <a:fillRect/>
          </a:stretch>
        </p:blipFill>
        <p:spPr bwMode="auto">
          <a:xfrm>
            <a:off x="4664968" y="3140968"/>
            <a:ext cx="4680520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592960" y="2780928"/>
            <a:ext cx="410445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Обелиск </a:t>
            </a:r>
            <a:r>
              <a:rPr lang="ru-RU" sz="1600" b="1" dirty="0" smtClean="0">
                <a:latin typeface="Candara" pitchFamily="34" charset="0"/>
              </a:rPr>
              <a:t>в д. Новосёлово</a:t>
            </a:r>
            <a:endParaRPr lang="ru-RU" sz="1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9154" name="Picture 2" descr="https://upload.wikimedia.org/wikipedia/commons/2/2d/Kremlin_Wall_Necropolis_08.JPG"/>
          <p:cNvPicPr>
            <a:picLocks noChangeAspect="1" noChangeArrowheads="1"/>
          </p:cNvPicPr>
          <p:nvPr/>
        </p:nvPicPr>
        <p:blipFill>
          <a:blip r:embed="rId3" cstate="print"/>
          <a:srcRect l="11814" t="16455" r="13925" b="10127"/>
          <a:stretch>
            <a:fillRect/>
          </a:stretch>
        </p:blipFill>
        <p:spPr bwMode="auto">
          <a:xfrm>
            <a:off x="5745088" y="1124744"/>
            <a:ext cx="3600400" cy="4745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76536" y="908720"/>
            <a:ext cx="45365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Урна с прахом Ю. Гагарина и В. Серёгина захоронена в Кремлевской стене.</a:t>
            </a:r>
          </a:p>
        </p:txBody>
      </p:sp>
      <p:pic>
        <p:nvPicPr>
          <p:cNvPr id="51202" name="Picture 2" descr="https://mtdata.ru/u30/photo9E29/20931936519-0/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1988840"/>
            <a:ext cx="4911703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8130" name="Picture 2" descr="Юрий Гагарин, 1965 - 1968, г. Москва. Выставка «Улыбающийся космос» с этой фотографией."/>
          <p:cNvPicPr>
            <a:picLocks noChangeAspect="1" noChangeArrowheads="1"/>
          </p:cNvPicPr>
          <p:nvPr/>
        </p:nvPicPr>
        <p:blipFill>
          <a:blip r:embed="rId3" cstate="print"/>
          <a:srcRect l="3613"/>
          <a:stretch>
            <a:fillRect/>
          </a:stretch>
        </p:blipFill>
        <p:spPr bwMode="auto">
          <a:xfrm>
            <a:off x="560512" y="836712"/>
            <a:ext cx="3842356" cy="5210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Юрий Гагарин на заводе «Станколит», 1961 год. Выставки «Улыбющийся космос» и «15 лучших букетов» с этой фотографией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2960" y="2924944"/>
            <a:ext cx="4823574" cy="3105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825208" y="908720"/>
            <a:ext cx="22322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Память </a:t>
            </a:r>
          </a:p>
          <a:p>
            <a:pPr algn="ctr"/>
            <a:r>
              <a:rPr lang="ru-RU" sz="2800" b="1" dirty="0" smtClean="0">
                <a:latin typeface="Candara" pitchFamily="34" charset="0"/>
              </a:rPr>
              <a:t>о Гагарине </a:t>
            </a: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2052" name="AutoShape 4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pics.photographer.ru/nonstop/pics/pictures/455/45571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92960" y="836712"/>
            <a:ext cx="2777450" cy="194421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44888" y="476672"/>
            <a:ext cx="47525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Воспоминания родных</a:t>
            </a: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2052" name="AutoShape 4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C:\Users\e.vaseneva\Downloads\память серд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6128" y="1196752"/>
            <a:ext cx="2444128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82" name="Picture 10"/>
          <p:cNvPicPr>
            <a:picLocks noChangeAspect="1" noChangeArrowheads="1"/>
          </p:cNvPicPr>
          <p:nvPr/>
        </p:nvPicPr>
        <p:blipFill>
          <a:blip r:embed="rId4" cstate="print"/>
          <a:srcRect l="10570" t="10843" r="35454" b="19277"/>
          <a:stretch>
            <a:fillRect/>
          </a:stretch>
        </p:blipFill>
        <p:spPr bwMode="auto">
          <a:xfrm>
            <a:off x="632520" y="908720"/>
            <a:ext cx="2640842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84" name="Picture 12" descr="https://static.auction.ru/offer_images/2015/08/12/02/big/U/uPsm6nHDJiR/gagarin_valentin_moj_brat_jurij.jpg"/>
          <p:cNvPicPr>
            <a:picLocks noChangeAspect="1" noChangeArrowheads="1"/>
          </p:cNvPicPr>
          <p:nvPr/>
        </p:nvPicPr>
        <p:blipFill>
          <a:blip r:embed="rId5" cstate="print"/>
          <a:srcRect l="5777" r="3713"/>
          <a:stretch>
            <a:fillRect/>
          </a:stretch>
        </p:blipFill>
        <p:spPr bwMode="auto">
          <a:xfrm>
            <a:off x="6550058" y="1628800"/>
            <a:ext cx="266936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88" name="Picture 16" descr="http://static.ozone.ru/multimedia/10035724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2560" y="4077072"/>
            <a:ext cx="158040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648744" y="5762639"/>
            <a:ext cx="3528392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1961 году вышла книга Ю. Гагарина «Дорога в космос. Записки летчика-космонавта СССР».</a:t>
            </a:r>
            <a:r>
              <a:rPr lang="ru-RU" sz="1600" b="1" dirty="0" smtClean="0">
                <a:latin typeface="Candara" pitchFamily="34" charset="0"/>
              </a:rPr>
              <a:t/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8504" y="404664"/>
            <a:ext cx="89289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 Звёздном городке в Подмосковье расположен Центр подготовки космонавтов имени Ю.А. Гагарина. Здесь проходил подготовку первый отряд космонавтов СССР, здесь же готовят космонавтов и сегодня.</a:t>
            </a:r>
            <a:r>
              <a:rPr lang="ru-RU" sz="2000" b="1" dirty="0" smtClean="0">
                <a:latin typeface="Candara" pitchFamily="34" charset="0"/>
              </a:rPr>
              <a:t/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52228" name="Picture 4" descr="http://www.gctc.ru/media/foto/big/4594/63241498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628799"/>
            <a:ext cx="4392488" cy="292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226" name="Picture 2" descr="http://www.gctc.ru/media/images/news/2012/v.zpk/04.JPG"/>
          <p:cNvPicPr>
            <a:picLocks noChangeAspect="1" noChangeArrowheads="1"/>
          </p:cNvPicPr>
          <p:nvPr/>
        </p:nvPicPr>
        <p:blipFill>
          <a:blip r:embed="rId4" cstate="print"/>
          <a:srcRect l="2216"/>
          <a:stretch>
            <a:fillRect/>
          </a:stretch>
        </p:blipFill>
        <p:spPr bwMode="auto">
          <a:xfrm>
            <a:off x="3728864" y="2348880"/>
            <a:ext cx="5633906" cy="3830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230" name="Picture 6" descr="https://pbs.twimg.com/media/DTR7eZMX4AYLKBG.jpg:larg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4568" y="4653136"/>
            <a:ext cx="1800200" cy="184310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2480" y="325105"/>
            <a:ext cx="93610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Во многих городах России и других стран существуют улицы, проспекты, площади, бульвары, парки, клубы и школы имени Гагарина.</a:t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88504" y="4149080"/>
            <a:ext cx="410445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Бюст на бульваре Гагарина </a:t>
            </a:r>
            <a:endParaRPr lang="ru-RU" sz="1600" b="1" dirty="0" smtClean="0">
              <a:latin typeface="Candara" pitchFamily="34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</a:t>
            </a:r>
            <a:r>
              <a:rPr lang="ru-RU" sz="1600" b="1" dirty="0" smtClean="0">
                <a:latin typeface="Candara" pitchFamily="34" charset="0"/>
              </a:rPr>
              <a:t>Йошкар-Оле</a:t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1028" name="Picture 4" descr="https://upload.wikimedia.org/wikipedia/commons/thumb/3/3d/%D0%9F%D0%B0%D0%BC%D1%8F%D1%82%D0%BD%D0%B8%D0%BA_%D0%93%D0%B0%D0%B3%D0%B0%D1%80%D0%B8%D0%BD%D1%83_%D0%B2_%D0%A7%D0%B5%D0%B1%D0%BE%D0%BA%D1%81%D0%B0%D1%80%D0%B0%D1%85.jpg/1280px-%D0%9F%D0%B0%D0%BC%D1%8F%D1%82%D0%BD%D0%B8%D0%BA_%D0%93%D0%B0%D0%B3%D0%B0%D1%80%D0%B8%D0%BD%D1%83_%D0%B2_%D0%A7%D0%B5%D0%B1%D0%BE%D0%BA%D1%81%D0%B0%D1%80%D0%B0%D1%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8918" y="2564904"/>
            <a:ext cx="4992554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ttps://ic.pics.livejournal.com/chronograph/16022037/2134097/2134097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536" y="1124744"/>
            <a:ext cx="4320480" cy="2879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96549" y="5301208"/>
            <a:ext cx="324036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Памятник на улице Гагарина </a:t>
            </a:r>
            <a:endParaRPr lang="ru-RU" sz="1600" b="1" dirty="0" smtClean="0">
              <a:latin typeface="Candara" pitchFamily="34" charset="0"/>
            </a:endParaRPr>
          </a:p>
          <a:p>
            <a:pPr algn="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</a:t>
            </a:r>
            <a:r>
              <a:rPr lang="ru-RU" sz="1600" b="1" dirty="0" smtClean="0">
                <a:latin typeface="Candara" pitchFamily="34" charset="0"/>
              </a:rPr>
              <a:t>Чебоксарах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736976" y="5157192"/>
            <a:ext cx="3528392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Фонтан-памятник «В космос»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</a:t>
            </a:r>
            <a:r>
              <a:rPr lang="ru-RU" sz="1600" b="1" dirty="0" smtClean="0">
                <a:latin typeface="Candara" pitchFamily="34" charset="0"/>
              </a:rPr>
              <a:t>Йошкар-Оле</a:t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  <p:pic>
        <p:nvPicPr>
          <p:cNvPr id="51202" name="Picture 2" descr="C:\Users\e.vaseneva\Downloads\IMG_20200825_1627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970" y="692696"/>
            <a:ext cx="4212468" cy="5616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04" name="Picture 4" descr="https://i.ytimg.com/vi/OO-2CTvoMEM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2880" y="548680"/>
            <a:ext cx="5417741" cy="3047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025008" y="3717032"/>
            <a:ext cx="3528392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П</a:t>
            </a:r>
            <a:r>
              <a:rPr lang="ru-RU" sz="1600" b="1" dirty="0" smtClean="0">
                <a:latin typeface="Candara" pitchFamily="34" charset="0"/>
              </a:rPr>
              <a:t>амятник Гагарину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Москве</a:t>
            </a:r>
            <a:r>
              <a:rPr lang="ru-RU" sz="1600" b="1" dirty="0" smtClean="0">
                <a:latin typeface="Candara" pitchFamily="34" charset="0"/>
              </a:rPr>
              <a:t/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152800" y="6021288"/>
            <a:ext cx="237626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Кубок Гагарина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32520" y="332656"/>
            <a:ext cx="8640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Известно, что Гагарин любил хоккей, играл сам и болел за московский ЦСКА. Сегодня высшая награда Континентальной хоккейной лиги носит название «Кубок Гагарина».</a:t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52226" name="Picture 2" descr="Gagarin Cup - Kaz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1072" y="1484783"/>
            <a:ext cx="3384376" cy="4869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228" name="Picture 4" descr="https://interesnyefakty.org/wp-content/uploads/Foto-YUriy-Gagarin-v-kachestve-kapitana-hokkeynoy-komandyi-kosmonavtov---Nashi---1963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552" y="1556792"/>
            <a:ext cx="3990052" cy="3905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2480" y="476672"/>
            <a:ext cx="68407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Именем Гагарина назван один </a:t>
            </a:r>
            <a:r>
              <a:rPr lang="ru-RU" b="1" dirty="0" smtClean="0">
                <a:latin typeface="Candara" pitchFamily="34" charset="0"/>
              </a:rPr>
              <a:t>из крупнейших (диаметр 250 км) кратеров на обратной стороне </a:t>
            </a:r>
            <a:r>
              <a:rPr lang="ru-RU" b="1" dirty="0" smtClean="0">
                <a:latin typeface="Candara" pitchFamily="34" charset="0"/>
              </a:rPr>
              <a:t>Луны. И </a:t>
            </a:r>
            <a:r>
              <a:rPr lang="ru-RU" b="1" dirty="0" smtClean="0">
                <a:latin typeface="Candara" pitchFamily="34" charset="0"/>
              </a:rPr>
              <a:t>что символично - он расположен между кратером Циолковский и Морем Мечты.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sp>
        <p:nvSpPr>
          <p:cNvPr id="1026" name="AutoShape 2" descr="https://www.roscosmos.ru/media/files/2021/apr/obsaa_souz.ms-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0" name="Picture 2" descr="https://upload.wikimedia.org/wikipedia/commons/thumb/6/6b/Gagarin_crater_AS17-M-1565.jpg/1024px-Gagarin_crater_AS17-M-15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580" y="1556792"/>
            <a:ext cx="4932508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252" name="Picture 4" descr="Посадка гладиолусов на Урале весной: полезные советы и важные прави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1556792"/>
            <a:ext cx="2996952" cy="3995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817096" y="5589240"/>
            <a:ext cx="36724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Выведен сорт гладиолусов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«Улыбка Гагарина». </a:t>
            </a: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2520" y="332656"/>
            <a:ext cx="871296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9 апреля 2021 года с Байконура запустили космический корабль к МКС. </a:t>
            </a:r>
            <a:r>
              <a:rPr lang="ru-RU" b="1" dirty="0" smtClean="0">
                <a:latin typeface="Candara" pitchFamily="34" charset="0"/>
              </a:rPr>
              <a:t>Его в честь 60-летия первого полета человека в космос назвали «Ю.А</a:t>
            </a:r>
            <a:r>
              <a:rPr lang="ru-RU" b="1" dirty="0" smtClean="0">
                <a:latin typeface="Candara" pitchFamily="34" charset="0"/>
              </a:rPr>
              <a:t>. Гагарин</a:t>
            </a:r>
            <a:r>
              <a:rPr lang="ru-RU" b="1" dirty="0" smtClean="0">
                <a:latin typeface="Candara" pitchFamily="34" charset="0"/>
              </a:rPr>
              <a:t>».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sp>
        <p:nvSpPr>
          <p:cNvPr id="1026" name="AutoShape 2" descr="https://www.roscosmos.ru/media/files/2021/apr/obsaa_souz.ms-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www.roscosmos.ru/media/files/2021/apr/obsaa_souz.ms-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1052736"/>
            <a:ext cx="7560840" cy="5384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049344" y="6104329"/>
            <a:ext cx="1473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www.roscosmos.ru</a:t>
            </a:r>
            <a:endParaRPr lang="ru-RU" sz="12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5008" y="1484784"/>
            <a:ext cx="453650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Candara" pitchFamily="34" charset="0"/>
              </a:rPr>
              <a:t>«Когда-то ещё в детстве прочитал слова В. П. Чкалова: «Если быть, то быть первым». Вот я и стараюсь им быть и буду до конца». </a:t>
            </a:r>
          </a:p>
          <a:p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(</a:t>
            </a:r>
            <a:r>
              <a:rPr lang="ru-RU" sz="2400" b="1" dirty="0" smtClean="0">
                <a:latin typeface="Candara" pitchFamily="34" charset="0"/>
              </a:rPr>
              <a:t>Из прощального письма Гагарина, написанного перед полетом в 1961 году) </a:t>
            </a:r>
            <a:br>
              <a:rPr lang="ru-RU" sz="2400" b="1" dirty="0" smtClean="0">
                <a:latin typeface="Candara" pitchFamily="34" charset="0"/>
              </a:rPr>
            </a:br>
            <a:endParaRPr lang="ru-RU" sz="2400" b="1" dirty="0" smtClean="0">
              <a:latin typeface="Candara" pitchFamily="34" charset="0"/>
            </a:endParaRPr>
          </a:p>
        </p:txBody>
      </p:sp>
      <p:pic>
        <p:nvPicPr>
          <p:cNvPr id="50178" name="Picture 2" descr="Foto-YUriya-Gagarina-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548680"/>
            <a:ext cx="4156257" cy="5688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Содержимое 2"/>
          <p:cNvSpPr txBox="1">
            <a:spLocks/>
          </p:cNvSpPr>
          <p:nvPr/>
        </p:nvSpPr>
        <p:spPr>
          <a:xfrm>
            <a:off x="495300" y="1600203"/>
            <a:ext cx="8706172" cy="4525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+mn-lt"/>
                <a:cs typeface="+mn-cs"/>
                <a:hlinkClick r:id="rId3"/>
              </a:rPr>
              <a:t>https://epizodsspace.airbase.ru/bibl/gagarin/doroga/d-v-k-61pr/d-v-k1.html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hlinkClick r:id="rId3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https://aif.ru/society/people/skoro_uvidimsya_mama_maloizvestnye_fakty_o_roditelyah_yuriya_gagarina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https://smol.aif.ru/infographic/yuriy_gagarin_osobye_primety_infografika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https://interesnyefakty.org/foto-yuriya-gagarina/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https://russiainphoto.ru/search/photo/?index=2&amp;page_size=10&amp;tag_tree_ids=23191&amp;page=2&amp;paginate_page=1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https://chronograph.livejournal.com/342663.html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/>
              </a:rPr>
              <a:t>https://www.sstu.ru/upload/iblock/42a/264890735.jpg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9"/>
              </a:rPr>
              <a:t>https://www.roscosmos.ru/media/files/2021/apr/obsaa_souz.ms-18.jpg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Candara" pitchFamily="34" charset="0"/>
                <a:ea typeface="+mn-ea"/>
                <a:cs typeface="Arial" charset="0"/>
              </a:rPr>
              <a:t>Источники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</TotalTime>
  <Words>811</Words>
  <Application>Microsoft Office PowerPoint</Application>
  <PresentationFormat>Лист A4 (210x297 мм)</PresentationFormat>
  <Paragraphs>81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Источники</vt:lpstr>
    </vt:vector>
  </TitlesOfParts>
  <Company>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e.vaseneva</cp:lastModifiedBy>
  <cp:revision>123</cp:revision>
  <dcterms:created xsi:type="dcterms:W3CDTF">2011-03-07T06:15:37Z</dcterms:created>
  <dcterms:modified xsi:type="dcterms:W3CDTF">2021-04-12T09:26:05Z</dcterms:modified>
</cp:coreProperties>
</file>