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7" r:id="rId3"/>
    <p:sldId id="276" r:id="rId4"/>
    <p:sldId id="294" r:id="rId5"/>
    <p:sldId id="262" r:id="rId6"/>
    <p:sldId id="263" r:id="rId7"/>
    <p:sldId id="299" r:id="rId8"/>
    <p:sldId id="302" r:id="rId9"/>
    <p:sldId id="264" r:id="rId10"/>
    <p:sldId id="284" r:id="rId11"/>
    <p:sldId id="265" r:id="rId12"/>
    <p:sldId id="283" r:id="rId13"/>
    <p:sldId id="267" r:id="rId14"/>
    <p:sldId id="285" r:id="rId15"/>
    <p:sldId id="303" r:id="rId16"/>
    <p:sldId id="296" r:id="rId17"/>
    <p:sldId id="268" r:id="rId18"/>
    <p:sldId id="300" r:id="rId19"/>
    <p:sldId id="304" r:id="rId20"/>
    <p:sldId id="279" r:id="rId21"/>
    <p:sldId id="269" r:id="rId22"/>
    <p:sldId id="286" r:id="rId23"/>
    <p:sldId id="270" r:id="rId24"/>
    <p:sldId id="305" r:id="rId25"/>
    <p:sldId id="293" r:id="rId26"/>
    <p:sldId id="292" r:id="rId27"/>
    <p:sldId id="297" r:id="rId28"/>
    <p:sldId id="301" r:id="rId29"/>
    <p:sldId id="298" r:id="rId30"/>
    <p:sldId id="275" r:id="rId31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993" autoAdjust="0"/>
  </p:normalViewPr>
  <p:slideViewPr>
    <p:cSldViewPr>
      <p:cViewPr>
        <p:scale>
          <a:sx n="60" d="100"/>
          <a:sy n="60" d="100"/>
        </p:scale>
        <p:origin x="-1428" y="-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2.pn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agira.guru/war/evakuatsiya-pravitel-stva-sssr-v-kujbyshev-vo-vremya-vojny.html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fotoload.ru/foto/420580/1920x1080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nt.ws/uploads/pic/2020/6/0%20%2831%29.webp" TargetMode="External"/><Relationship Id="rId5" Type="http://schemas.openxmlformats.org/officeDocument/2006/relationships/hyperlink" Target="https://yamoscow.ru/pamyatniki-skulptury/pamyatniki-velikoj-otechestvennoj-vojny/" TargetMode="External"/><Relationship Id="rId4" Type="http://schemas.openxmlformats.org/officeDocument/2006/relationships/hyperlink" Target="http://waralbum.ru/category/war/east/berlin/" TargetMode="External"/><Relationship Id="rId9" Type="http://schemas.openxmlformats.org/officeDocument/2006/relationships/hyperlink" Target="https://www.kp.ru/putevoditel/istoriya/bitva-za-moskvu-1941-1942-god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Фото"/>
          <p:cNvPicPr>
            <a:picLocks noChangeAspect="1" noChangeArrowheads="1"/>
          </p:cNvPicPr>
          <p:nvPr/>
        </p:nvPicPr>
        <p:blipFill>
          <a:blip r:embed="rId2" cstate="print"/>
          <a:srcRect b="11161"/>
          <a:stretch>
            <a:fillRect/>
          </a:stretch>
        </p:blipFill>
        <p:spPr bwMode="auto">
          <a:xfrm>
            <a:off x="0" y="1412776"/>
            <a:ext cx="9906000" cy="5445224"/>
          </a:xfrm>
          <a:prstGeom prst="rect">
            <a:avLst/>
          </a:prstGeom>
          <a:noFill/>
        </p:spPr>
      </p:pic>
      <p:pic>
        <p:nvPicPr>
          <p:cNvPr id="1026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/>
          <a:stretch>
            <a:fillRect/>
          </a:stretch>
        </p:blipFill>
        <p:spPr bwMode="auto">
          <a:xfrm flipH="1" flipV="1">
            <a:off x="0" y="-2"/>
            <a:ext cx="9906000" cy="3393422"/>
          </a:xfrm>
          <a:prstGeom prst="rect">
            <a:avLst/>
          </a:prstGeom>
          <a:noFill/>
        </p:spPr>
      </p:pic>
      <p:grpSp>
        <p:nvGrpSpPr>
          <p:cNvPr id="2" name="Группа 7"/>
          <p:cNvGrpSpPr/>
          <p:nvPr/>
        </p:nvGrpSpPr>
        <p:grpSpPr>
          <a:xfrm>
            <a:off x="2527723" y="44624"/>
            <a:ext cx="7321821" cy="595228"/>
            <a:chOff x="848544" y="44624"/>
            <a:chExt cx="7321821" cy="595228"/>
          </a:xfrm>
        </p:grpSpPr>
        <p:pic>
          <p:nvPicPr>
            <p:cNvPr id="1034" name="Picture 10" descr="https://ae01.alicdn.com/kf/HTB1ak6kXEjrK1RkHFNRq6ySvpXa6/CK2109-15-8-15cm-Star-2-funy-car-sticker-vinyl-decal-silver-black-car-auto-stickers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48544" y="44624"/>
              <a:ext cx="576064" cy="576064"/>
            </a:xfrm>
            <a:prstGeom prst="rect">
              <a:avLst/>
            </a:prstGeom>
            <a:noFill/>
          </p:spPr>
        </p:pic>
        <p:sp>
          <p:nvSpPr>
            <p:cNvPr id="7" name="Прямоугольник 6"/>
            <p:cNvSpPr/>
            <p:nvPr/>
          </p:nvSpPr>
          <p:spPr>
            <a:xfrm>
              <a:off x="1424608" y="116632"/>
              <a:ext cx="6745757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ru-RU" sz="2800" b="1" cap="none" spc="50" dirty="0" smtClean="0">
                  <a:ln w="12700" cmpd="sng">
                    <a:noFill/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  <a:latin typeface="Candara" pitchFamily="34" charset="0"/>
                </a:rPr>
                <a:t>Великие битвы </a:t>
              </a:r>
              <a:r>
                <a:rPr lang="ru-RU" sz="2800" b="1" spc="50" dirty="0" smtClean="0">
                  <a:ln w="12700" cmpd="sng">
                    <a:noFill/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  <a:latin typeface="Candara" pitchFamily="34" charset="0"/>
                </a:rPr>
                <a:t>Великой Отечественной</a:t>
              </a:r>
              <a:endParaRPr lang="ru-RU" sz="2800" b="1" cap="none" spc="50" dirty="0">
                <a:ln w="12700" cmpd="sng">
                  <a:noFill/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andara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897436" y="620688"/>
            <a:ext cx="592181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Битва за Москву</a:t>
            </a:r>
            <a:endParaRPr lang="ru-RU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520" y="692696"/>
            <a:ext cx="8915400" cy="179107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Arial Narrow" pitchFamily="34" charset="0"/>
              </a:rPr>
              <a:t>Битва за Москву</a:t>
            </a:r>
            <a:br>
              <a:rPr lang="ru-RU" sz="4000" b="1" dirty="0" smtClean="0">
                <a:solidFill>
                  <a:srgbClr val="C00000"/>
                </a:solidFill>
                <a:latin typeface="Arial Narrow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Arial Narrow" pitchFamily="34" charset="0"/>
              </a:rPr>
              <a:t>(30 сентября 1941 – 20 апреля 1942)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504" y="2376264"/>
            <a:ext cx="9001000" cy="2852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Один из переломных моментов во Второй мировой и Великой Отечественной войнах</a:t>
            </a:r>
            <a:r>
              <a:rPr lang="ru-RU" sz="2800" dirty="0" smtClean="0">
                <a:latin typeface="Arial Narrow" pitchFamily="34" charset="0"/>
              </a:rPr>
              <a:t>. Ц</a:t>
            </a:r>
            <a:r>
              <a:rPr lang="ru-RU" sz="2800" dirty="0" smtClean="0">
                <a:latin typeface="Arial Narrow" pitchFamily="34" charset="0"/>
              </a:rPr>
              <a:t>еной </a:t>
            </a:r>
            <a:r>
              <a:rPr lang="ru-RU" sz="2800" dirty="0" smtClean="0">
                <a:latin typeface="Arial Narrow" pitchFamily="34" charset="0"/>
              </a:rPr>
              <a:t>огромных потерь был сорван немецкий план блицкрига.</a:t>
            </a:r>
            <a:endParaRPr lang="ru-RU" sz="2800" dirty="0">
              <a:latin typeface="Arial Narrow" pitchFamily="34" charset="0"/>
            </a:endParaRPr>
          </a:p>
        </p:txBody>
      </p:sp>
      <p:pic>
        <p:nvPicPr>
          <p:cNvPr id="4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992560" y="5517232"/>
            <a:ext cx="34563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latin typeface="Arial Narrow" pitchFamily="34" charset="0"/>
              </a:rPr>
              <a:t>Советская 85-мм зенитная пушка </a:t>
            </a:r>
            <a:r>
              <a:rPr lang="ru-RU" sz="2000" b="1" dirty="0" smtClean="0">
                <a:latin typeface="Arial Narrow" pitchFamily="34" charset="0"/>
              </a:rPr>
              <a:t>на </a:t>
            </a:r>
            <a:r>
              <a:rPr lang="ru-RU" sz="2000" b="1" dirty="0" smtClean="0">
                <a:latin typeface="Arial Narrow" pitchFamily="34" charset="0"/>
              </a:rPr>
              <a:t>фоне памятника «Рабочий и </a:t>
            </a:r>
            <a:r>
              <a:rPr lang="ru-RU" sz="2000" b="1" dirty="0" smtClean="0">
                <a:latin typeface="Arial Narrow" pitchFamily="34" charset="0"/>
              </a:rPr>
              <a:t>колхозница»</a:t>
            </a:r>
            <a:endParaRPr lang="ru-RU" sz="2000" b="1" dirty="0">
              <a:latin typeface="Arial Narrow" pitchFamily="34" charset="0"/>
            </a:endParaRPr>
          </a:p>
        </p:txBody>
      </p:sp>
      <p:pic>
        <p:nvPicPr>
          <p:cNvPr id="22530" name="Picture 2" descr="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2960" y="3425940"/>
            <a:ext cx="4860401" cy="3171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31746" name="AutoShape 2" descr="https://cdn.pamyat-naroda.ru/images/operation_schemes/schemes_album/000002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48" name="AutoShape 4" descr="https://cdn.pamyat-naroda.ru/images/operation_schemes/schemes_album/000002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704528" y="5621178"/>
            <a:ext cx="37444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 Narrow" pitchFamily="34" charset="0"/>
              </a:rPr>
              <a:t>Оборона Москвы</a:t>
            </a:r>
            <a:endParaRPr lang="ru-RU" sz="2000" b="1" dirty="0"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80992" y="1340768"/>
            <a:ext cx="511256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ru-RU" sz="2800" dirty="0" smtClean="0">
                <a:latin typeface="Arial Narrow" pitchFamily="34" charset="0"/>
              </a:rPr>
              <a:t>В битве за Москву выделяют </a:t>
            </a:r>
          </a:p>
          <a:p>
            <a:pPr algn="ctr">
              <a:lnSpc>
                <a:spcPts val="3000"/>
              </a:lnSpc>
            </a:pPr>
            <a:r>
              <a:rPr lang="ru-RU" sz="2800" dirty="0" smtClean="0">
                <a:latin typeface="Arial Narrow" pitchFamily="34" charset="0"/>
              </a:rPr>
              <a:t>2 </a:t>
            </a:r>
            <a:r>
              <a:rPr lang="ru-RU" sz="2800" dirty="0" smtClean="0">
                <a:latin typeface="Arial Narrow" pitchFamily="34" charset="0"/>
              </a:rPr>
              <a:t>периода</a:t>
            </a:r>
            <a:r>
              <a:rPr lang="ru-RU" sz="2800" dirty="0" smtClean="0">
                <a:latin typeface="Arial Narrow" pitchFamily="34" charset="0"/>
              </a:rPr>
              <a:t>:</a:t>
            </a:r>
          </a:p>
          <a:p>
            <a:pPr algn="ctr">
              <a:lnSpc>
                <a:spcPts val="3000"/>
              </a:lnSpc>
            </a:pPr>
            <a:r>
              <a:rPr lang="ru-RU" sz="2800" dirty="0" smtClean="0">
                <a:latin typeface="Arial Narrow" pitchFamily="34" charset="0"/>
              </a:rPr>
              <a:t> </a:t>
            </a:r>
          </a:p>
          <a:p>
            <a:pPr indent="173038">
              <a:lnSpc>
                <a:spcPts val="3000"/>
              </a:lnSpc>
              <a:buFont typeface="Arial" pitchFamily="34" charset="0"/>
              <a:buChar char="•"/>
            </a:pPr>
            <a:r>
              <a:rPr lang="ru-RU" sz="2800" b="1" dirty="0" smtClean="0">
                <a:latin typeface="Arial Narrow" pitchFamily="34" charset="0"/>
              </a:rPr>
              <a:t>оборонительный</a:t>
            </a:r>
            <a:r>
              <a:rPr lang="ru-RU" sz="2800" dirty="0" smtClean="0">
                <a:latin typeface="Arial Narrow" pitchFamily="34" charset="0"/>
              </a:rPr>
              <a:t> </a:t>
            </a:r>
          </a:p>
          <a:p>
            <a:pPr indent="361950">
              <a:lnSpc>
                <a:spcPts val="3000"/>
              </a:lnSpc>
            </a:pPr>
            <a:r>
              <a:rPr lang="ru-RU" sz="2800" dirty="0" smtClean="0">
                <a:latin typeface="Arial Narrow" pitchFamily="34" charset="0"/>
              </a:rPr>
              <a:t>(</a:t>
            </a:r>
            <a:r>
              <a:rPr lang="ru-RU" sz="2800" dirty="0" smtClean="0">
                <a:latin typeface="Arial Narrow" pitchFamily="34" charset="0"/>
              </a:rPr>
              <a:t>30 сентября — 4 декабря </a:t>
            </a:r>
            <a:r>
              <a:rPr lang="ru-RU" sz="2800" dirty="0" smtClean="0">
                <a:latin typeface="Arial Narrow" pitchFamily="34" charset="0"/>
              </a:rPr>
              <a:t>1941) </a:t>
            </a:r>
          </a:p>
          <a:p>
            <a:pPr indent="361950">
              <a:lnSpc>
                <a:spcPts val="3000"/>
              </a:lnSpc>
              <a:buFont typeface="Arial" pitchFamily="34" charset="0"/>
              <a:buChar char="•"/>
            </a:pPr>
            <a:endParaRPr lang="ru-RU" sz="2800" dirty="0" smtClean="0">
              <a:latin typeface="Arial Narrow" pitchFamily="34" charset="0"/>
            </a:endParaRPr>
          </a:p>
          <a:p>
            <a:pPr indent="173038">
              <a:lnSpc>
                <a:spcPts val="3000"/>
              </a:lnSpc>
              <a:buFont typeface="Arial" pitchFamily="34" charset="0"/>
              <a:buChar char="•"/>
            </a:pPr>
            <a:r>
              <a:rPr lang="ru-RU" sz="2800" b="1" dirty="0" smtClean="0">
                <a:latin typeface="Arial Narrow" pitchFamily="34" charset="0"/>
              </a:rPr>
              <a:t>н</a:t>
            </a:r>
            <a:r>
              <a:rPr lang="ru-RU" sz="2800" b="1" dirty="0" smtClean="0">
                <a:latin typeface="Arial Narrow" pitchFamily="34" charset="0"/>
              </a:rPr>
              <a:t>аступательный</a:t>
            </a:r>
            <a:r>
              <a:rPr lang="ru-RU" sz="2800" dirty="0" smtClean="0">
                <a:latin typeface="Arial Narrow" pitchFamily="34" charset="0"/>
              </a:rPr>
              <a:t> </a:t>
            </a:r>
          </a:p>
          <a:p>
            <a:pPr indent="361950">
              <a:lnSpc>
                <a:spcPts val="3000"/>
              </a:lnSpc>
              <a:buFontTx/>
              <a:buChar char="-"/>
            </a:pPr>
            <a:r>
              <a:rPr lang="ru-RU" sz="2800" dirty="0" smtClean="0">
                <a:latin typeface="Arial Narrow" pitchFamily="34" charset="0"/>
              </a:rPr>
              <a:t>контрнаступление (</a:t>
            </a:r>
            <a:r>
              <a:rPr lang="ru-RU" sz="2800" dirty="0" smtClean="0">
                <a:latin typeface="Arial Narrow" pitchFamily="34" charset="0"/>
              </a:rPr>
              <a:t>5 декабря 1941 </a:t>
            </a:r>
            <a:r>
              <a:rPr lang="ru-RU" sz="2800" dirty="0" smtClean="0">
                <a:latin typeface="Arial Narrow" pitchFamily="34" charset="0"/>
              </a:rPr>
              <a:t>— </a:t>
            </a:r>
            <a:r>
              <a:rPr lang="ru-RU" sz="2800" dirty="0" smtClean="0">
                <a:latin typeface="Arial Narrow" pitchFamily="34" charset="0"/>
              </a:rPr>
              <a:t>7 января </a:t>
            </a:r>
            <a:r>
              <a:rPr lang="ru-RU" sz="2800" dirty="0" smtClean="0">
                <a:latin typeface="Arial Narrow" pitchFamily="34" charset="0"/>
              </a:rPr>
              <a:t>1942)</a:t>
            </a:r>
          </a:p>
          <a:p>
            <a:pPr indent="361950">
              <a:lnSpc>
                <a:spcPts val="3000"/>
              </a:lnSpc>
              <a:buFontTx/>
              <a:buChar char="-"/>
            </a:pPr>
            <a:endParaRPr lang="ru-RU" sz="2800" dirty="0" smtClean="0">
              <a:latin typeface="Arial Narrow" pitchFamily="34" charset="0"/>
            </a:endParaRPr>
          </a:p>
          <a:p>
            <a:pPr indent="361950">
              <a:lnSpc>
                <a:spcPts val="3000"/>
              </a:lnSpc>
              <a:buFontTx/>
              <a:buChar char="-"/>
            </a:pPr>
            <a:r>
              <a:rPr lang="ru-RU" sz="2800" dirty="0" smtClean="0">
                <a:latin typeface="Arial Narrow" pitchFamily="34" charset="0"/>
              </a:rPr>
              <a:t>наступление </a:t>
            </a:r>
            <a:r>
              <a:rPr lang="ru-RU" sz="2800" dirty="0" smtClean="0">
                <a:latin typeface="Arial Narrow" pitchFamily="34" charset="0"/>
              </a:rPr>
              <a:t>советских войск </a:t>
            </a:r>
            <a:endParaRPr lang="ru-RU" sz="2800" dirty="0" smtClean="0">
              <a:latin typeface="Arial Narrow" pitchFamily="34" charset="0"/>
            </a:endParaRPr>
          </a:p>
          <a:p>
            <a:pPr indent="361950">
              <a:lnSpc>
                <a:spcPts val="3000"/>
              </a:lnSpc>
            </a:pPr>
            <a:r>
              <a:rPr lang="ru-RU" sz="2800" dirty="0" smtClean="0">
                <a:latin typeface="Arial Narrow" pitchFamily="34" charset="0"/>
              </a:rPr>
              <a:t>(</a:t>
            </a:r>
            <a:r>
              <a:rPr lang="ru-RU" sz="2800" dirty="0" smtClean="0">
                <a:latin typeface="Arial Narrow" pitchFamily="34" charset="0"/>
              </a:rPr>
              <a:t>7 января — 30 марта </a:t>
            </a:r>
            <a:r>
              <a:rPr lang="ru-RU" sz="2800" dirty="0" smtClean="0">
                <a:latin typeface="Arial Narrow" pitchFamily="34" charset="0"/>
              </a:rPr>
              <a:t>1942).</a:t>
            </a:r>
            <a:r>
              <a:rPr lang="ru-RU" sz="2800" dirty="0" smtClean="0">
                <a:latin typeface="Arial Narrow" pitchFamily="34" charset="0"/>
              </a:rPr>
              <a:t> </a:t>
            </a:r>
          </a:p>
        </p:txBody>
      </p:sp>
      <p:pic>
        <p:nvPicPr>
          <p:cNvPr id="21506" name="Picture 2" descr="https://upload.wikimedia.org/wikipedia/commons/3/3b/%D0%9E%D0%B1%D0%BE%D1%80%D0%BE%D0%BD%D0%B0_%D0%9C%D0%BE%D1%81%D0%BA%D0%B2%D1%8B._30_%D1%81%D0%B5%D0%BD%D1%82%D1%8F%D0%B1%D1%80%D1%8F_-_5_%D0%B4%D0%B5%D0%BA%D0%B0%D0%B1%D1%80%D1%8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472" y="2236802"/>
            <a:ext cx="4608512" cy="32678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4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4528" y="1484784"/>
            <a:ext cx="8784976" cy="2852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Москва была одной из основных целей германского плана «Барбаросса». По замыслу фашистов, город должен был исчезнуть в результате операции «Тайфун». На Москву шли 75 дивизий, в том числе 14 танковых. Бомбить ее были готовы 1500 самолетов.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92560" y="5457418"/>
            <a:ext cx="3024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latin typeface="Arial Narrow" pitchFamily="34" charset="0"/>
              </a:rPr>
              <a:t>Наступление немецких танков на Москву</a:t>
            </a:r>
            <a:endParaRPr lang="ru-RU" sz="2000" b="1" dirty="0">
              <a:latin typeface="Arial Narrow" pitchFamily="34" charset="0"/>
            </a:endParaRPr>
          </a:p>
        </p:txBody>
      </p:sp>
      <p:pic>
        <p:nvPicPr>
          <p:cNvPr id="20482" name="Picture 2" descr="511. 1941.11.25.  Немцы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60912" y="3477564"/>
            <a:ext cx="4486140" cy="31197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504" y="1628800"/>
            <a:ext cx="4320480" cy="3744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Гитлеровцы планировали </a:t>
            </a:r>
            <a:r>
              <a:rPr lang="ru-RU" sz="2800" dirty="0" smtClean="0">
                <a:latin typeface="Arial Narrow" pitchFamily="34" charset="0"/>
              </a:rPr>
              <a:t>сначала окружить город – так, чтобы никто не сумел из него уйти, а затем устроить на его месте искусственное море, чтобы «навсегда скрыть от цивилизованного мира столицу русского народа».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2480" y="5653697"/>
            <a:ext cx="48089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latin typeface="Arial Narrow" pitchFamily="34" charset="0"/>
              </a:rPr>
              <a:t>Москвичи смотрят на агитационный плакат «Чего Гитлер хочет и что он получит» </a:t>
            </a:r>
            <a:endParaRPr lang="ru-RU" sz="2000" b="1" dirty="0" smtClean="0">
              <a:latin typeface="Arial Narrow" pitchFamily="34" charset="0"/>
            </a:endParaRPr>
          </a:p>
          <a:p>
            <a:pPr algn="r"/>
            <a:r>
              <a:rPr lang="ru-RU" sz="2000" b="1" dirty="0" smtClean="0">
                <a:latin typeface="Arial Narrow" pitchFamily="34" charset="0"/>
              </a:rPr>
              <a:t>на </a:t>
            </a:r>
            <a:r>
              <a:rPr lang="ru-RU" sz="2000" b="1" dirty="0" smtClean="0">
                <a:latin typeface="Arial Narrow" pitchFamily="34" charset="0"/>
              </a:rPr>
              <a:t>Кузнецком мосту. Осень 1941 г</a:t>
            </a:r>
            <a:r>
              <a:rPr lang="ru-RU" sz="2000" b="1" dirty="0" smtClean="0">
                <a:latin typeface="Arial Narrow" pitchFamily="34" charset="0"/>
              </a:rPr>
              <a:t>.</a:t>
            </a:r>
            <a:endParaRPr lang="ru-RU" sz="2000" b="1" dirty="0">
              <a:latin typeface="Arial Narrow" pitchFamily="34" charset="0"/>
            </a:endParaRPr>
          </a:p>
        </p:txBody>
      </p:sp>
      <p:pic>
        <p:nvPicPr>
          <p:cNvPr id="19458" name="Picture 2" descr="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7016" y="404664"/>
            <a:ext cx="4321780" cy="6207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4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90128" y="1412776"/>
            <a:ext cx="8555360" cy="1584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Первые бомбы упали на Москву 22 июля 1941 г. Всего же   за годы войны на нее был произведен 141 налет с участием около 8 тыс. самолетов (прорвалось только 229). 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73080" y="5949280"/>
            <a:ext cx="3368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 Narrow" pitchFamily="34" charset="0"/>
              </a:rPr>
              <a:t>Налет немецкой авиации </a:t>
            </a:r>
            <a:endParaRPr lang="ru-RU" sz="2000" b="1" dirty="0" smtClean="0">
              <a:latin typeface="Arial Narrow" pitchFamily="34" charset="0"/>
            </a:endParaRPr>
          </a:p>
          <a:p>
            <a:pPr algn="ctr"/>
            <a:r>
              <a:rPr lang="ru-RU" sz="2000" b="1" dirty="0" smtClean="0">
                <a:latin typeface="Arial Narrow" pitchFamily="34" charset="0"/>
              </a:rPr>
              <a:t>на </a:t>
            </a:r>
            <a:r>
              <a:rPr lang="ru-RU" sz="2000" b="1" dirty="0" smtClean="0">
                <a:latin typeface="Arial Narrow" pitchFamily="34" charset="0"/>
              </a:rPr>
              <a:t>Москву 26 июля 1941 </a:t>
            </a:r>
            <a:r>
              <a:rPr lang="ru-RU" sz="2000" b="1" dirty="0" smtClean="0">
                <a:latin typeface="Arial Narrow" pitchFamily="34" charset="0"/>
              </a:rPr>
              <a:t>года</a:t>
            </a:r>
            <a:endParaRPr lang="ru-RU" sz="2000" b="1" dirty="0">
              <a:latin typeface="Arial Narrow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0472" y="5949280"/>
            <a:ext cx="51845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 Narrow" pitchFamily="34" charset="0"/>
              </a:rPr>
              <a:t>Жители Москвы во время воздушной тревоги </a:t>
            </a:r>
            <a:endParaRPr lang="ru-RU" sz="2000" b="1" dirty="0" smtClean="0">
              <a:latin typeface="Arial Narrow" pitchFamily="34" charset="0"/>
            </a:endParaRPr>
          </a:p>
          <a:p>
            <a:pPr algn="ctr"/>
            <a:r>
              <a:rPr lang="ru-RU" sz="2000" b="1" dirty="0" smtClean="0">
                <a:latin typeface="Arial Narrow" pitchFamily="34" charset="0"/>
              </a:rPr>
              <a:t>в бомбоубежище в </a:t>
            </a:r>
            <a:r>
              <a:rPr lang="ru-RU" sz="2000" b="1" dirty="0" smtClean="0">
                <a:latin typeface="Arial Narrow" pitchFamily="34" charset="0"/>
              </a:rPr>
              <a:t>подвале жилого </a:t>
            </a:r>
            <a:r>
              <a:rPr lang="ru-RU" sz="2000" b="1" dirty="0" smtClean="0">
                <a:latin typeface="Arial Narrow" pitchFamily="34" charset="0"/>
              </a:rPr>
              <a:t>дома</a:t>
            </a:r>
            <a:endParaRPr lang="ru-RU" sz="2000" b="1" dirty="0">
              <a:latin typeface="Arial Narrow" pitchFamily="34" charset="0"/>
            </a:endParaRPr>
          </a:p>
        </p:txBody>
      </p:sp>
      <p:pic>
        <p:nvPicPr>
          <p:cNvPr id="18434" name="Picture 2" descr="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28" y="2852936"/>
            <a:ext cx="4032448" cy="30142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436" name="Picture 4" descr="Фото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85048" y="2852936"/>
            <a:ext cx="3933329" cy="30188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6152" y="1556792"/>
            <a:ext cx="8555360" cy="216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В отдельные дни войны войска противовоздушной обороны сбивали по 30-40 фашистских самолетов.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37176" y="5013176"/>
            <a:ext cx="33688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Arial Narrow" pitchFamily="34" charset="0"/>
              </a:rPr>
              <a:t>Служащие </a:t>
            </a:r>
            <a:r>
              <a:rPr lang="ru-RU" sz="2000" b="1" dirty="0" smtClean="0">
                <a:latin typeface="Arial Narrow" pitchFamily="34" charset="0"/>
              </a:rPr>
              <a:t>ПВО </a:t>
            </a:r>
            <a:r>
              <a:rPr lang="ru-RU" sz="2000" b="1" dirty="0" smtClean="0">
                <a:latin typeface="Arial Narrow" pitchFamily="34" charset="0"/>
              </a:rPr>
              <a:t>ведут наблюдение с крыши </a:t>
            </a:r>
            <a:r>
              <a:rPr lang="ru-RU" sz="2000" b="1" dirty="0" smtClean="0">
                <a:latin typeface="Arial Narrow" pitchFamily="34" charset="0"/>
              </a:rPr>
              <a:t>библиотеки им. В.И. Ленина</a:t>
            </a:r>
            <a:endParaRPr lang="ru-RU" sz="2000" b="1" dirty="0">
              <a:latin typeface="Arial Narrow" pitchFamily="34" charset="0"/>
            </a:endParaRPr>
          </a:p>
        </p:txBody>
      </p:sp>
      <p:pic>
        <p:nvPicPr>
          <p:cNvPr id="39938" name="Picture 2" descr="Фото"/>
          <p:cNvPicPr>
            <a:picLocks noChangeAspect="1" noChangeArrowheads="1"/>
          </p:cNvPicPr>
          <p:nvPr/>
        </p:nvPicPr>
        <p:blipFill>
          <a:blip r:embed="rId4" cstate="print"/>
          <a:srcRect t="5135"/>
          <a:stretch>
            <a:fillRect/>
          </a:stretch>
        </p:blipFill>
        <p:spPr bwMode="auto">
          <a:xfrm>
            <a:off x="488504" y="2735332"/>
            <a:ext cx="5904656" cy="37389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961112" y="4481825"/>
            <a:ext cx="35848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 Narrow" pitchFamily="34" charset="0"/>
              </a:rPr>
              <a:t>Сбитый немецкий самолет-разведчик Ю-88 на площади </a:t>
            </a:r>
            <a:r>
              <a:rPr lang="ru-RU" sz="2000" b="1" dirty="0" smtClean="0">
                <a:latin typeface="Arial Narrow" pitchFamily="34" charset="0"/>
              </a:rPr>
              <a:t>Свердлова (ныне Театральная площадь)</a:t>
            </a:r>
            <a:endParaRPr lang="ru-RU" sz="2000" b="1" dirty="0" smtClean="0">
              <a:latin typeface="Arial Narrow" pitchFamily="34" charset="0"/>
            </a:endParaRPr>
          </a:p>
        </p:txBody>
      </p:sp>
      <p:pic>
        <p:nvPicPr>
          <p:cNvPr id="43014" name="Picture 6" descr="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6496" y="3068960"/>
            <a:ext cx="4896544" cy="34092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72480" y="2204864"/>
            <a:ext cx="41044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 Narrow" pitchFamily="34" charset="0"/>
              </a:rPr>
              <a:t>Советские самолеты-истребители МиГ-3 над московским Кремлем</a:t>
            </a:r>
          </a:p>
        </p:txBody>
      </p:sp>
      <p:pic>
        <p:nvPicPr>
          <p:cNvPr id="43010" name="Picture 2" descr="Фото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80992" y="1313473"/>
            <a:ext cx="4608512" cy="30646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48544" y="1556792"/>
            <a:ext cx="8280920" cy="2736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К началу октября немцы прорвались к городам Кашире, Серпухову, Туле, Калинину (ныне Тверь). 4 октября Гитлер заявил, что Красная армия разбита и уже никогда не восстановит свои силы. 7 </a:t>
            </a:r>
            <a:r>
              <a:rPr lang="ru-RU" sz="2800" dirty="0" smtClean="0">
                <a:latin typeface="Arial Narrow" pitchFamily="34" charset="0"/>
              </a:rPr>
              <a:t>о</a:t>
            </a:r>
            <a:r>
              <a:rPr lang="ru-RU" sz="2800" dirty="0" smtClean="0">
                <a:latin typeface="Arial Narrow" pitchFamily="34" charset="0"/>
              </a:rPr>
              <a:t>ктября образовался гигантский Вяземский котел: в окружение попало множество соединений Красной армии.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80592" y="5301208"/>
            <a:ext cx="35283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latin typeface="Arial Narrow" pitchFamily="34" charset="0"/>
              </a:rPr>
              <a:t>Красноармейцы, попавшие </a:t>
            </a:r>
            <a:endParaRPr lang="ru-RU" sz="2000" b="1" dirty="0" smtClean="0">
              <a:latin typeface="Arial Narrow" pitchFamily="34" charset="0"/>
            </a:endParaRPr>
          </a:p>
          <a:p>
            <a:pPr algn="r"/>
            <a:r>
              <a:rPr lang="ru-RU" sz="2000" b="1" dirty="0" smtClean="0">
                <a:latin typeface="Arial Narrow" pitchFamily="34" charset="0"/>
              </a:rPr>
              <a:t>в </a:t>
            </a:r>
            <a:r>
              <a:rPr lang="ru-RU" sz="2000" b="1" dirty="0" smtClean="0">
                <a:latin typeface="Arial Narrow" pitchFamily="34" charset="0"/>
              </a:rPr>
              <a:t>окружение, в лагере военнопленных в Вязьме. </a:t>
            </a:r>
            <a:endParaRPr lang="ru-RU" sz="2000" b="1" dirty="0" smtClean="0">
              <a:latin typeface="Arial Narrow" pitchFamily="34" charset="0"/>
            </a:endParaRPr>
          </a:p>
          <a:p>
            <a:pPr algn="r"/>
            <a:r>
              <a:rPr lang="ru-RU" sz="2000" b="1" dirty="0" smtClean="0">
                <a:latin typeface="Arial Narrow" pitchFamily="34" charset="0"/>
              </a:rPr>
              <a:t>Автор Бенно </a:t>
            </a:r>
            <a:r>
              <a:rPr lang="ru-RU" sz="2000" b="1" dirty="0" smtClean="0">
                <a:latin typeface="Arial Narrow" pitchFamily="34" charset="0"/>
              </a:rPr>
              <a:t>Вундсхаммер</a:t>
            </a:r>
            <a:endParaRPr lang="ru-RU" sz="2000" b="1" dirty="0">
              <a:latin typeface="Arial Narrow" pitchFamily="34" charset="0"/>
            </a:endParaRPr>
          </a:p>
        </p:txBody>
      </p:sp>
      <p:pic>
        <p:nvPicPr>
          <p:cNvPr id="17410" name="Picture 2" descr="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0560" y="4005064"/>
            <a:ext cx="3944888" cy="25888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520" y="2132856"/>
            <a:ext cx="4248472" cy="42930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Всего в октябре 1941 года     в боях под Вязьмой погибло около 400 тыс. человек.       Из окружения вырвались    85 тысяч, но в плен попали свыше 600 тыс. советских бойцов и командиров.</a:t>
            </a:r>
            <a:endParaRPr lang="ru-RU" sz="2800" dirty="0">
              <a:latin typeface="Arial Narrow" pitchFamily="34" charset="0"/>
            </a:endParaRPr>
          </a:p>
        </p:txBody>
      </p:sp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pic>
        <p:nvPicPr>
          <p:cNvPr id="16386" name="Picture 2" descr="https://upload.wikimedia.org/wikipedia/commons/thumb/4/44/Karte_-_Kesselschlacht_bei_Vjasma_1941.png/800px-Karte_-_Kesselschlacht_bei_Vjasma_194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5008" y="1556792"/>
            <a:ext cx="3776614" cy="388519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169024" y="5589240"/>
            <a:ext cx="381642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 smtClean="0">
                <a:latin typeface="Arial Narrow" pitchFamily="34" charset="0"/>
              </a:rPr>
              <a:t>Вяземский котел</a:t>
            </a:r>
          </a:p>
          <a:p>
            <a:pPr algn="ctr"/>
            <a:r>
              <a:rPr lang="ru-RU" sz="1900" b="1" dirty="0" smtClean="0">
                <a:latin typeface="Arial Narrow" pitchFamily="34" charset="0"/>
              </a:rPr>
              <a:t>в</a:t>
            </a:r>
            <a:r>
              <a:rPr lang="ru-RU" sz="1900" b="1" dirty="0" smtClean="0">
                <a:latin typeface="Arial Narrow" pitchFamily="34" charset="0"/>
              </a:rPr>
              <a:t> октябре 1941 г.</a:t>
            </a:r>
            <a:endParaRPr lang="ru-RU" sz="19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76536" y="1556792"/>
            <a:ext cx="8712968" cy="3312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В Куйбышеве (ныне Самара) подготовили «запасную столицу» и 15 октября туда эвакуировали Верховный Совет СССР, правительство, министерства и другие учреждения.    В Москве, в случае появления войск </a:t>
            </a:r>
            <a:r>
              <a:rPr lang="ru-RU" sz="2800" dirty="0" smtClean="0">
                <a:latin typeface="Arial Narrow" pitchFamily="34" charset="0"/>
              </a:rPr>
              <a:t>противника у ворот столицы, собирались взорвать предприятия, склады, метро.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6496" y="5589240"/>
            <a:ext cx="31683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latin typeface="Arial Narrow" pitchFamily="34" charset="0"/>
              </a:rPr>
              <a:t>Эвакуация правительства СССР в Куйбышев</a:t>
            </a:r>
            <a:endParaRPr lang="ru-RU" sz="2000" b="1" dirty="0">
              <a:latin typeface="Arial Narrow" pitchFamily="34" charset="0"/>
            </a:endParaRPr>
          </a:p>
        </p:txBody>
      </p:sp>
      <p:pic>
        <p:nvPicPr>
          <p:cNvPr id="15362" name="Picture 2" descr="Эвакуация правительства СССР в Куйбышев во время войн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00872" y="3933056"/>
            <a:ext cx="5400600" cy="26918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241032" y="1340768"/>
            <a:ext cx="36724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Arial Narrow" pitchFamily="34" charset="0"/>
              </a:rPr>
              <a:t>Женщины наносят маскировку на Манежную площадь в </a:t>
            </a:r>
            <a:r>
              <a:rPr lang="ru-RU" sz="2000" b="1" dirty="0" smtClean="0">
                <a:latin typeface="Arial Narrow" pitchFamily="34" charset="0"/>
              </a:rPr>
              <a:t>Москве</a:t>
            </a:r>
            <a:endParaRPr lang="ru-RU" sz="2000" b="1" dirty="0">
              <a:latin typeface="Arial Narrow" pitchFamily="34" charset="0"/>
            </a:endParaRPr>
          </a:p>
        </p:txBody>
      </p:sp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1712640" y="5157192"/>
            <a:ext cx="2880320" cy="1324743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2000" b="1" dirty="0" smtClean="0">
                <a:latin typeface="Arial Narrow" pitchFamily="34" charset="0"/>
              </a:rPr>
              <a:t>Закамуфлированное здание Большого </a:t>
            </a:r>
            <a:r>
              <a:rPr lang="ru-RU" sz="2000" b="1" dirty="0" smtClean="0">
                <a:latin typeface="Arial Narrow" pitchFamily="34" charset="0"/>
              </a:rPr>
              <a:t>театра, 1941 г. </a:t>
            </a:r>
            <a:r>
              <a:rPr lang="ru-RU" sz="2000" b="1" dirty="0" smtClean="0">
                <a:latin typeface="Arial Narrow" pitchFamily="34" charset="0"/>
              </a:rPr>
              <a:t>Фото А. Красавина </a:t>
            </a:r>
            <a:endParaRPr lang="ru-RU" sz="1800" b="1" dirty="0">
              <a:latin typeface="Arial Narrow" pitchFamily="34" charset="0"/>
            </a:endParaRPr>
          </a:p>
        </p:txBody>
      </p:sp>
      <p:pic>
        <p:nvPicPr>
          <p:cNvPr id="14338" name="Picture 2" descr="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6976" y="2924944"/>
            <a:ext cx="4811688" cy="35907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340" name="Picture 4" descr="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980728"/>
            <a:ext cx="4752528" cy="34693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5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4608" y="1484784"/>
            <a:ext cx="7704856" cy="22322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20 октября в городе ввели осадное положение, а оборону на рубежах 100-120 км западнее Москвы возглавил генерал армии Г.К. Жуков. </a:t>
            </a:r>
            <a:endParaRPr lang="ru-RU" sz="2800" dirty="0">
              <a:latin typeface="Arial Narrow" pitchFamily="34" charset="0"/>
            </a:endParaRPr>
          </a:p>
        </p:txBody>
      </p:sp>
      <p:pic>
        <p:nvPicPr>
          <p:cNvPr id="12290" name="Picture 2" descr="https://upload.wikimedia.org/wikipedia/commons/6/64/Georgy_Zhukov_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36976" y="3140968"/>
            <a:ext cx="4734694" cy="33573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272480" y="5301208"/>
            <a:ext cx="439248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900" b="1" dirty="0" smtClean="0">
                <a:latin typeface="Arial Narrow" pitchFamily="34" charset="0"/>
              </a:rPr>
              <a:t>Генерал армии Георгий Жуков </a:t>
            </a:r>
            <a:endParaRPr lang="ru-RU" sz="1900" b="1" dirty="0" smtClean="0">
              <a:latin typeface="Arial Narrow" pitchFamily="34" charset="0"/>
            </a:endParaRPr>
          </a:p>
          <a:p>
            <a:pPr algn="r"/>
            <a:r>
              <a:rPr lang="ru-RU" sz="1900" b="1" dirty="0" smtClean="0">
                <a:latin typeface="Arial Narrow" pitchFamily="34" charset="0"/>
              </a:rPr>
              <a:t>под </a:t>
            </a:r>
            <a:r>
              <a:rPr lang="ru-RU" sz="1900" b="1" dirty="0" smtClean="0">
                <a:latin typeface="Arial Narrow" pitchFamily="34" charset="0"/>
              </a:rPr>
              <a:t>Ельней, 1941 </a:t>
            </a:r>
            <a:r>
              <a:rPr lang="ru-RU" sz="1900" b="1" dirty="0" smtClean="0">
                <a:latin typeface="Arial Narrow" pitchFamily="34" charset="0"/>
              </a:rPr>
              <a:t>год</a:t>
            </a:r>
            <a:endParaRPr lang="ru-RU" sz="19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08584" y="1484784"/>
            <a:ext cx="8712968" cy="16847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На ближних подступах к столице (сейчас большая их часть находится в черте города) строились укрепления линии обороны. В постройке участвовало более 100 тысяч москвичей, главным образом женщины.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2480" y="6180892"/>
            <a:ext cx="9289032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 smtClean="0">
                <a:latin typeface="Arial Narrow" pitchFamily="34" charset="0"/>
              </a:rPr>
              <a:t>Строительство оборонительных укреплений на </a:t>
            </a:r>
            <a:r>
              <a:rPr lang="ru-RU" sz="1900" b="1" dirty="0" smtClean="0">
                <a:latin typeface="Arial Narrow" pitchFamily="34" charset="0"/>
              </a:rPr>
              <a:t>подступах к Москве осенью </a:t>
            </a:r>
            <a:r>
              <a:rPr lang="ru-RU" sz="1900" b="1" dirty="0" smtClean="0">
                <a:latin typeface="Arial Narrow" pitchFamily="34" charset="0"/>
              </a:rPr>
              <a:t>1941 </a:t>
            </a:r>
            <a:r>
              <a:rPr lang="ru-RU" sz="1900" b="1" dirty="0" smtClean="0">
                <a:latin typeface="Arial Narrow" pitchFamily="34" charset="0"/>
              </a:rPr>
              <a:t>года</a:t>
            </a:r>
            <a:endParaRPr lang="ru-RU" sz="1900" b="1" dirty="0">
              <a:latin typeface="Arial Narrow" pitchFamily="34" charset="0"/>
            </a:endParaRPr>
          </a:p>
        </p:txBody>
      </p:sp>
      <p:pic>
        <p:nvPicPr>
          <p:cNvPr id="11266" name="Picture 2" descr="https://upload.wikimedia.org/wikipedia/commons/d/d6/RIAN_archive_3500_Muscovites_building_fortification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9132" y="3212976"/>
            <a:ext cx="4396383" cy="28808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268" name="Picture 4" descr="Фото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0512" y="3212976"/>
            <a:ext cx="4176464" cy="29078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72480" y="6180892"/>
            <a:ext cx="9289032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 smtClean="0">
                <a:latin typeface="Arial Narrow" pitchFamily="34" charset="0"/>
              </a:rPr>
              <a:t>Строительство оборонительных укреплений </a:t>
            </a:r>
            <a:r>
              <a:rPr lang="ru-RU" sz="1900" b="1" dirty="0" smtClean="0">
                <a:latin typeface="Arial Narrow" pitchFamily="34" charset="0"/>
              </a:rPr>
              <a:t>на улицах Москвы в 1941 году</a:t>
            </a:r>
            <a:endParaRPr lang="ru-RU" sz="1900" b="1" dirty="0">
              <a:latin typeface="Arial Narrow" pitchFamily="34" charset="0"/>
            </a:endParaRPr>
          </a:p>
        </p:txBody>
      </p:sp>
      <p:pic>
        <p:nvPicPr>
          <p:cNvPr id="44034" name="Picture 2" descr="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496" y="905918"/>
            <a:ext cx="3240360" cy="50433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4036" name="Picture 4" descr="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4888" y="1700808"/>
            <a:ext cx="5639013" cy="36724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5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40632" y="1628800"/>
            <a:ext cx="7704856" cy="22322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К концу ноября 1941 г. из города и области эвакуировали почти 500 крупных предприятий.</a:t>
            </a:r>
            <a:endParaRPr lang="ru-RU" sz="2800" dirty="0">
              <a:latin typeface="Arial Narrow" pitchFamily="34" charset="0"/>
            </a:endParaRPr>
          </a:p>
        </p:txBody>
      </p:sp>
      <p:pic>
        <p:nvPicPr>
          <p:cNvPr id="36866" name="Picture 2" descr="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6496" y="3068960"/>
            <a:ext cx="5040560" cy="32070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6868" name="Picture 4" descr="Эвакуация хозяйственного имущества советского оборонного завода на Урал, 1942 года"/>
          <p:cNvPicPr>
            <a:picLocks noChangeAspect="1" noChangeArrowheads="1"/>
          </p:cNvPicPr>
          <p:nvPr/>
        </p:nvPicPr>
        <p:blipFill>
          <a:blip r:embed="rId5" cstate="print"/>
          <a:srcRect t="6358"/>
          <a:stretch>
            <a:fillRect/>
          </a:stretch>
        </p:blipFill>
        <p:spPr bwMode="auto">
          <a:xfrm>
            <a:off x="5745088" y="3068960"/>
            <a:ext cx="3816424" cy="31813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0992" y="1340768"/>
            <a:ext cx="4752528" cy="29523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7 ноября – самый главный советский праздник, празднование годовщины Великой Октябрьской социалистической революции. </a:t>
            </a:r>
          </a:p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В этот </a:t>
            </a:r>
            <a:r>
              <a:rPr lang="ru-RU" sz="2800" dirty="0" smtClean="0">
                <a:latin typeface="Arial Narrow" pitchFamily="34" charset="0"/>
              </a:rPr>
              <a:t>день, </a:t>
            </a:r>
            <a:r>
              <a:rPr lang="ru-RU" sz="2800" dirty="0" smtClean="0">
                <a:latin typeface="Arial Narrow" pitchFamily="34" charset="0"/>
              </a:rPr>
              <a:t>как и </a:t>
            </a:r>
            <a:r>
              <a:rPr lang="ru-RU" sz="2800" dirty="0" smtClean="0">
                <a:latin typeface="Arial Narrow" pitchFamily="34" charset="0"/>
              </a:rPr>
              <a:t>обычно, </a:t>
            </a:r>
            <a:r>
              <a:rPr lang="ru-RU" sz="2800" dirty="0" smtClean="0">
                <a:latin typeface="Arial Narrow" pitchFamily="34" charset="0"/>
              </a:rPr>
              <a:t>на Красной площади прошел парад.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80992" y="5301208"/>
            <a:ext cx="4176464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 smtClean="0">
                <a:latin typeface="Arial Narrow" pitchFamily="34" charset="0"/>
              </a:rPr>
              <a:t>Военный парад на Красной площади. Москва, 7 ноября 1941 года. </a:t>
            </a:r>
          </a:p>
          <a:p>
            <a:r>
              <a:rPr lang="ru-RU" sz="1900" b="1" dirty="0" smtClean="0">
                <a:latin typeface="Arial Narrow" pitchFamily="34" charset="0"/>
              </a:rPr>
              <a:t>Автор Аркадий Шайхет</a:t>
            </a:r>
            <a:endParaRPr lang="ru-RU" sz="1900" b="1" dirty="0">
              <a:latin typeface="Arial Narrow" pitchFamily="34" charset="0"/>
            </a:endParaRPr>
          </a:p>
        </p:txBody>
      </p:sp>
      <p:pic>
        <p:nvPicPr>
          <p:cNvPr id="10242" name="Picture 2" descr="Фото"/>
          <p:cNvPicPr>
            <a:picLocks noChangeAspect="1" noChangeArrowheads="1"/>
          </p:cNvPicPr>
          <p:nvPr/>
        </p:nvPicPr>
        <p:blipFill>
          <a:blip r:embed="rId3" cstate="print"/>
          <a:srcRect b="8750"/>
          <a:stretch>
            <a:fillRect/>
          </a:stretch>
        </p:blipFill>
        <p:spPr bwMode="auto">
          <a:xfrm>
            <a:off x="560512" y="1196752"/>
            <a:ext cx="4104456" cy="52565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4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04528" y="1700808"/>
            <a:ext cx="352839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900" b="1" dirty="0" smtClean="0">
                <a:latin typeface="Arial Narrow" pitchFamily="34" charset="0"/>
              </a:rPr>
              <a:t>П</a:t>
            </a:r>
            <a:r>
              <a:rPr lang="ru-RU" sz="1900" b="1" dirty="0" smtClean="0">
                <a:latin typeface="Arial Narrow" pitchFamily="34" charset="0"/>
              </a:rPr>
              <a:t>арад </a:t>
            </a:r>
            <a:r>
              <a:rPr lang="ru-RU" sz="1900" b="1" dirty="0" smtClean="0">
                <a:latin typeface="Arial Narrow" pitchFamily="34" charset="0"/>
              </a:rPr>
              <a:t>на Красной площади. </a:t>
            </a:r>
            <a:endParaRPr lang="ru-RU" sz="1900" b="1" dirty="0" smtClean="0">
              <a:latin typeface="Arial Narrow" pitchFamily="34" charset="0"/>
            </a:endParaRPr>
          </a:p>
          <a:p>
            <a:pPr algn="r"/>
            <a:r>
              <a:rPr lang="ru-RU" sz="1900" b="1" dirty="0" smtClean="0">
                <a:latin typeface="Arial Narrow" pitchFamily="34" charset="0"/>
              </a:rPr>
              <a:t>Москва</a:t>
            </a:r>
            <a:r>
              <a:rPr lang="ru-RU" sz="1900" b="1" dirty="0" smtClean="0">
                <a:latin typeface="Arial Narrow" pitchFamily="34" charset="0"/>
              </a:rPr>
              <a:t>, </a:t>
            </a:r>
            <a:r>
              <a:rPr lang="ru-RU" sz="1900" b="1" dirty="0" smtClean="0">
                <a:latin typeface="Arial Narrow" pitchFamily="34" charset="0"/>
              </a:rPr>
              <a:t>7 </a:t>
            </a:r>
            <a:r>
              <a:rPr lang="ru-RU" sz="1900" b="1" dirty="0" smtClean="0">
                <a:latin typeface="Arial Narrow" pitchFamily="34" charset="0"/>
              </a:rPr>
              <a:t>ноября 1941 года. </a:t>
            </a:r>
            <a:endParaRPr lang="ru-RU" sz="1900" b="1" dirty="0" smtClean="0">
              <a:latin typeface="Arial Narrow" pitchFamily="34" charset="0"/>
            </a:endParaRPr>
          </a:p>
          <a:p>
            <a:pPr algn="r"/>
            <a:r>
              <a:rPr lang="ru-RU" sz="1900" b="1" dirty="0" smtClean="0">
                <a:latin typeface="Arial Narrow" pitchFamily="34" charset="0"/>
              </a:rPr>
              <a:t>Фото Александра Устинова</a:t>
            </a:r>
            <a:endParaRPr lang="ru-RU" sz="1900" b="1" dirty="0">
              <a:latin typeface="Arial Narrow" pitchFamily="34" charset="0"/>
            </a:endParaRPr>
          </a:p>
        </p:txBody>
      </p:sp>
      <p:pic>
        <p:nvPicPr>
          <p:cNvPr id="40966" name="Picture 6" descr="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76936" y="1124744"/>
            <a:ext cx="5097016" cy="3357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68" name="Picture 8" descr="Фото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2480" y="3356992"/>
            <a:ext cx="4508327" cy="32403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4953000" y="5085184"/>
            <a:ext cx="367240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 smtClean="0">
                <a:latin typeface="Arial Narrow" pitchFamily="34" charset="0"/>
              </a:rPr>
              <a:t>Военные музыканты проходят торжественным маршем по Красной </a:t>
            </a:r>
            <a:r>
              <a:rPr lang="ru-RU" sz="1900" b="1" dirty="0" smtClean="0">
                <a:latin typeface="Arial Narrow" pitchFamily="34" charset="0"/>
              </a:rPr>
              <a:t>площади. </a:t>
            </a:r>
            <a:endParaRPr lang="ru-RU" sz="1900" b="1" dirty="0" smtClean="0">
              <a:latin typeface="Arial Narrow" pitchFamily="34" charset="0"/>
            </a:endParaRPr>
          </a:p>
          <a:p>
            <a:r>
              <a:rPr lang="ru-RU" sz="1900" b="1" dirty="0" smtClean="0">
                <a:latin typeface="Arial Narrow" pitchFamily="34" charset="0"/>
              </a:rPr>
              <a:t>Фото Василия Малышева</a:t>
            </a:r>
            <a:endParaRPr lang="ru-RU" sz="19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13112" y="1268760"/>
            <a:ext cx="7992888" cy="2448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Подготовка парада была строжайше засекречена. Многие участники парада сразу после торжественного марша отправились на передовую. 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8464" y="4653136"/>
            <a:ext cx="3240360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900" b="1" dirty="0" smtClean="0">
                <a:latin typeface="Arial Narrow" pitchFamily="34" charset="0"/>
              </a:rPr>
              <a:t>Красноармейцы-артиллеристы после парада на Красной </a:t>
            </a:r>
            <a:r>
              <a:rPr lang="ru-RU" sz="1900" b="1" dirty="0" smtClean="0">
                <a:latin typeface="Arial Narrow" pitchFamily="34" charset="0"/>
              </a:rPr>
              <a:t>площади направляются </a:t>
            </a:r>
            <a:r>
              <a:rPr lang="ru-RU" sz="1900" b="1" dirty="0" smtClean="0">
                <a:latin typeface="Arial Narrow" pitchFamily="34" charset="0"/>
              </a:rPr>
              <a:t>на фронт</a:t>
            </a:r>
            <a:r>
              <a:rPr lang="ru-RU" sz="1900" b="1" dirty="0" smtClean="0">
                <a:latin typeface="Arial Narrow" pitchFamily="34" charset="0"/>
              </a:rPr>
              <a:t>. </a:t>
            </a:r>
          </a:p>
          <a:p>
            <a:pPr algn="r"/>
            <a:r>
              <a:rPr lang="ru-RU" sz="1900" b="1" dirty="0" smtClean="0">
                <a:latin typeface="Arial Narrow" pitchFamily="34" charset="0"/>
              </a:rPr>
              <a:t>Фото Анатолия Гаранина</a:t>
            </a:r>
            <a:endParaRPr lang="ru-RU" sz="1900" b="1" dirty="0">
              <a:latin typeface="Arial Narrow" pitchFamily="34" charset="0"/>
            </a:endParaRPr>
          </a:p>
        </p:txBody>
      </p:sp>
      <p:pic>
        <p:nvPicPr>
          <p:cNvPr id="40962" name="Picture 2" descr="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4848" y="2852936"/>
            <a:ext cx="5976664" cy="37354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504" y="3789040"/>
            <a:ext cx="8928992" cy="28803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Осенью 1941 года пришло сообщение от </a:t>
            </a:r>
            <a:r>
              <a:rPr lang="ru-RU" sz="2800" dirty="0" err="1" smtClean="0">
                <a:latin typeface="Arial Narrow" pitchFamily="34" charset="0"/>
              </a:rPr>
              <a:t>Рихарда</a:t>
            </a:r>
            <a:r>
              <a:rPr lang="ru-RU" sz="2800" dirty="0" smtClean="0">
                <a:latin typeface="Arial Narrow" pitchFamily="34" charset="0"/>
              </a:rPr>
              <a:t> Зорге, нашего разведчика в Японии, что эта страна не вступит в войну против СССР, а будет воевать </a:t>
            </a:r>
            <a:r>
              <a:rPr lang="ru-RU" sz="2800" dirty="0" smtClean="0">
                <a:latin typeface="Arial Narrow" pitchFamily="34" charset="0"/>
              </a:rPr>
              <a:t>в</a:t>
            </a:r>
            <a:r>
              <a:rPr lang="ru-RU" sz="2800" dirty="0" smtClean="0">
                <a:latin typeface="Arial Narrow" pitchFamily="34" charset="0"/>
              </a:rPr>
              <a:t> Тихом океане против США. </a:t>
            </a:r>
            <a:r>
              <a:rPr lang="ru-RU" sz="2800" dirty="0" smtClean="0">
                <a:latin typeface="Arial Narrow" pitchFamily="34" charset="0"/>
              </a:rPr>
              <a:t>Эта информация позволила перебросить под Москву свежие дивизии из Сибири. Однако гитлеровцы превосходили советские войска по количеству и живой силы, и орудий и минометов (почти вдвое), и танков.</a:t>
            </a:r>
            <a:endParaRPr lang="ru-RU" sz="2800" dirty="0">
              <a:latin typeface="Arial Narrow" pitchFamily="34" charset="0"/>
            </a:endParaRPr>
          </a:p>
        </p:txBody>
      </p:sp>
      <p:pic>
        <p:nvPicPr>
          <p:cNvPr id="9218" name="Picture 2" descr="https://upload.wikimedia.org/wikipedia/commons/5/56/Bundesarchiv_Bild_183-1985-1003-020%2C_Richard_So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2720" y="764704"/>
            <a:ext cx="2304256" cy="27676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4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880992" y="1844824"/>
            <a:ext cx="288032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 smtClean="0">
                <a:latin typeface="Arial Narrow" pitchFamily="34" charset="0"/>
              </a:rPr>
              <a:t>Рихард Зорге (1895 - 1944) - один </a:t>
            </a:r>
            <a:r>
              <a:rPr lang="ru-RU" sz="1900" b="1" dirty="0" smtClean="0">
                <a:latin typeface="Arial Narrow" pitchFamily="34" charset="0"/>
              </a:rPr>
              <a:t>из выдающихся разведчиков XX </a:t>
            </a:r>
            <a:r>
              <a:rPr lang="ru-RU" sz="1900" b="1" dirty="0" smtClean="0">
                <a:latin typeface="Arial Narrow" pitchFamily="34" charset="0"/>
              </a:rPr>
              <a:t>века, Герой Советского Союза.</a:t>
            </a:r>
            <a:endParaRPr lang="ru-RU" sz="19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520" y="1816225"/>
            <a:ext cx="9217024" cy="21888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На разных участках фронта 5 и 6 декабря 1941 года началось контрнаступление советских войск, 8 декабря Гитлер распорядился перейти к обороне, но фашистов это не спасло. 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08584" y="5733256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 Narrow" pitchFamily="34" charset="0"/>
              </a:rPr>
              <a:t>Немецкие танки, подбитые на дальних подступах к Москве. </a:t>
            </a:r>
            <a:endParaRPr lang="ru-RU" sz="2000" b="1" dirty="0" smtClean="0">
              <a:latin typeface="Arial Narrow" pitchFamily="34" charset="0"/>
            </a:endParaRPr>
          </a:p>
          <a:p>
            <a:pPr algn="ctr"/>
            <a:r>
              <a:rPr lang="ru-RU" sz="2000" b="1" dirty="0" smtClean="0">
                <a:latin typeface="Arial Narrow" pitchFamily="34" charset="0"/>
              </a:rPr>
              <a:t>Ноябрь </a:t>
            </a:r>
            <a:r>
              <a:rPr lang="ru-RU" sz="2000" b="1" dirty="0" smtClean="0">
                <a:latin typeface="Arial Narrow" pitchFamily="34" charset="0"/>
              </a:rPr>
              <a:t>1941 года. Фото М. </a:t>
            </a:r>
            <a:r>
              <a:rPr lang="ru-RU" sz="2000" b="1" dirty="0" smtClean="0">
                <a:latin typeface="Arial Narrow" pitchFamily="34" charset="0"/>
              </a:rPr>
              <a:t>Калашникова</a:t>
            </a:r>
            <a:endParaRPr lang="ru-RU" sz="2000" b="1" dirty="0">
              <a:latin typeface="Arial Narrow" pitchFamily="34" charset="0"/>
            </a:endParaRPr>
          </a:p>
        </p:txBody>
      </p:sp>
      <p:pic>
        <p:nvPicPr>
          <p:cNvPr id="8194" name="Picture 2" descr="https://upload.wikimedia.org/wikipedia/commons/9/96/%D0%97%D0%B0%D0%BF%D0%B0%D0%B4%D0%BD%D1%8B%D0%B9_%D1%84%D1%80%D0%BE%D0%BD%D1%82._%D0%9D%D0%B5%D0%BC%D0%B5%D1%86%D0%BA%D0%B8%D0%B5_%D1%82%D0%B0%D0%BD%D0%BA%D0%B8%2C_%D0%BF%D0%BE%D0%B4%D0%B1%D0%B8%D1%82%D1%8B%D0%B5_%D0%BD%D0%B0_%D0%B4%D0%B0%D0%BB%D1%8C%D0%BD%D0%B8%D1%85_%D0%BF%D0%BE%D0%B4%D1%81%D1%82%D1%83%D0%BF%D0%B0%D1%85_%D0%BA_%D0%9C%D0%BE%D1%81%D0%BA%D0%B2%D0%B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80047"/>
            <a:ext cx="9906000" cy="19812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76536" y="4437112"/>
            <a:ext cx="8712968" cy="21156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В результате ряда операций к 30 марта 1942 года враг был отброшен от Москвы на 80-350 км. От гитлеровцев были освобождены Московская, Рязанская, Тульская области, многие районы Калининской (ныне Тверской), Орловской, Смоленской областей – всего 11 тысяч населенных пунктов.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80592" y="2492896"/>
            <a:ext cx="30087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latin typeface="Arial Narrow" pitchFamily="34" charset="0"/>
              </a:rPr>
              <a:t>Сдающиеся в плен немецкие солдаты выходят к позиции </a:t>
            </a:r>
            <a:r>
              <a:rPr lang="ru-RU" sz="2000" b="1" dirty="0" smtClean="0">
                <a:latin typeface="Arial Narrow" pitchFamily="34" charset="0"/>
              </a:rPr>
              <a:t>красноармейцев</a:t>
            </a:r>
            <a:endParaRPr lang="ru-RU" sz="2000" b="1" dirty="0">
              <a:latin typeface="Arial Narrow" pitchFamily="34" charset="0"/>
            </a:endParaRPr>
          </a:p>
        </p:txBody>
      </p:sp>
      <p:pic>
        <p:nvPicPr>
          <p:cNvPr id="7170" name="Picture 2" descr="https://upload.wikimedia.org/wikipedia/commons/e/e5/%D0%A1%D0%B4%D0%B0%D1%8E%D1%89%D0%B8%D0%B5%D1%81%D1%8F_%D0%B2_%D0%BF%D0%BB%D0%B5%D0%BD_%D0%BD%D0%B5%D0%BC%D0%B5%D1%86%D0%BA%D0%B8%D0%B5_%D1%81%D0%BE%D0%BB%D0%B4%D0%B0%D1%82%D1%8B_%D0%B2%D1%8B%D1%85%D0%BE%D0%B4%D1%8F%D1%82_%D0%BA_%D0%BF%D0%BE%D0%B7%D0%B8%D1%86%D0%B8%D0%B8_%D0%BA%D1%80%D0%B0%D1%81%D0%BD%D0%BE%D0%B0%D1%80%D0%BC%D0%B5%D0%B9%D1%86%D0%B5%D0%B2.jpg"/>
          <p:cNvPicPr>
            <a:picLocks noChangeAspect="1" noChangeArrowheads="1"/>
          </p:cNvPicPr>
          <p:nvPr/>
        </p:nvPicPr>
        <p:blipFill>
          <a:blip r:embed="rId3" cstate="print"/>
          <a:srcRect r="2363"/>
          <a:stretch>
            <a:fillRect/>
          </a:stretch>
        </p:blipFill>
        <p:spPr bwMode="auto">
          <a:xfrm>
            <a:off x="4448944" y="764704"/>
            <a:ext cx="4680520" cy="3399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4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48544" y="1412776"/>
            <a:ext cx="8784976" cy="26642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      Вражеская армия потеряла более 330 тыс. человек.  </a:t>
            </a:r>
          </a:p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Но и наши потери были огромны: погибло более 272 тыс. человек, это каждый четвертый из участвовавших в операции.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17096" y="4149080"/>
            <a:ext cx="40168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Arial Narrow" pitchFamily="34" charset="0"/>
              </a:rPr>
              <a:t>Мемориальный комплекс «Штыки» - памятник защитникам Москвы, братская могила и архитектурный комплекс на въезде в г. Зеленоград (открыт в 1974 г.).</a:t>
            </a:r>
            <a:endParaRPr lang="ru-RU" sz="2000" b="1" dirty="0">
              <a:latin typeface="Arial Narrow" pitchFamily="34" charset="0"/>
            </a:endParaRPr>
          </a:p>
        </p:txBody>
      </p:sp>
      <p:pic>
        <p:nvPicPr>
          <p:cNvPr id="6148" name="Picture 4" descr="Мемориальный комплекс «Штыки»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2480" y="2996952"/>
            <a:ext cx="5398112" cy="35971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64568" y="1580599"/>
            <a:ext cx="8352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Arial Narrow" pitchFamily="34" charset="0"/>
              </a:rPr>
              <a:t>Монумент </a:t>
            </a:r>
            <a:r>
              <a:rPr lang="ru-RU" sz="2400" b="1" dirty="0" smtClean="0">
                <a:latin typeface="Arial Narrow" pitchFamily="34" charset="0"/>
              </a:rPr>
              <a:t>«Ежи» установлен на 23-м километре Ленинградского </a:t>
            </a:r>
            <a:r>
              <a:rPr lang="ru-RU" sz="2400" b="1" dirty="0" smtClean="0">
                <a:latin typeface="Arial Narrow" pitchFamily="34" charset="0"/>
              </a:rPr>
              <a:t>шоссе в Химкинском районе. </a:t>
            </a:r>
            <a:r>
              <a:rPr lang="ru-RU" sz="2400" b="1" dirty="0" smtClean="0">
                <a:latin typeface="Arial Narrow" pitchFamily="34" charset="0"/>
              </a:rPr>
              <a:t>Он был открыт в 1966 году, став символом победы над немцами в битве под </a:t>
            </a:r>
            <a:r>
              <a:rPr lang="ru-RU" sz="2400" b="1" dirty="0" smtClean="0">
                <a:latin typeface="Arial Narrow" pitchFamily="34" charset="0"/>
              </a:rPr>
              <a:t>Москвой.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47106" name="AutoShape 2" descr="https://cont.ws/uploads/pic/2020/6/0%20%2831%29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7108" name="AutoShape 4" descr="https://cont.ws/uploads/pic/2020/6/0%20%2831%29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4" cstate="print"/>
          <a:srcRect l="17590" t="10454" r="13784" b="6250"/>
          <a:stretch>
            <a:fillRect/>
          </a:stretch>
        </p:blipFill>
        <p:spPr bwMode="auto">
          <a:xfrm>
            <a:off x="5529064" y="3871812"/>
            <a:ext cx="3888432" cy="26535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6" name="Picture 2" descr="Монумент «Ежи» на Ленинградском шосс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6536" y="2900330"/>
            <a:ext cx="5184576" cy="33369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3944888" y="1196752"/>
            <a:ext cx="5961112" cy="22322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Указом Президиума Верховного Совета СССР </a:t>
            </a:r>
            <a:r>
              <a:rPr lang="ru-RU" sz="2800" dirty="0" smtClean="0">
                <a:latin typeface="Arial Narrow" pitchFamily="34" charset="0"/>
              </a:rPr>
              <a:t>от 1.05.1944 была </a:t>
            </a:r>
            <a:r>
              <a:rPr lang="ru-RU" sz="2800" dirty="0" smtClean="0">
                <a:latin typeface="Arial Narrow" pitchFamily="34" charset="0"/>
              </a:rPr>
              <a:t>учреждена медаль «</a:t>
            </a:r>
            <a:r>
              <a:rPr lang="ru-RU" sz="2800" dirty="0" smtClean="0">
                <a:latin typeface="Arial Narrow" pitchFamily="34" charset="0"/>
              </a:rPr>
              <a:t>За оборону Москвы», </a:t>
            </a:r>
            <a:r>
              <a:rPr lang="ru-RU" sz="2800" dirty="0" smtClean="0">
                <a:latin typeface="Arial Narrow" pitchFamily="34" charset="0"/>
              </a:rPr>
              <a:t>которой наградили </a:t>
            </a:r>
            <a:r>
              <a:rPr lang="ru-RU" sz="2800" dirty="0" smtClean="0">
                <a:latin typeface="Arial Narrow" pitchFamily="34" charset="0"/>
              </a:rPr>
              <a:t>более </a:t>
            </a:r>
            <a:r>
              <a:rPr lang="ru-RU" sz="2800" dirty="0" smtClean="0">
                <a:latin typeface="Arial Narrow" pitchFamily="34" charset="0"/>
              </a:rPr>
              <a:t> </a:t>
            </a:r>
            <a:r>
              <a:rPr lang="ru-RU" sz="2800" dirty="0" smtClean="0">
                <a:latin typeface="Arial Narrow" pitchFamily="34" charset="0"/>
              </a:rPr>
              <a:t>миллиона</a:t>
            </a:r>
            <a:r>
              <a:rPr lang="ru-RU" sz="2800" dirty="0" smtClean="0">
                <a:latin typeface="Arial Narrow" pitchFamily="34" charset="0"/>
              </a:rPr>
              <a:t> человек.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456" y="5805264"/>
            <a:ext cx="41044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 Narrow" pitchFamily="34" charset="0"/>
              </a:rPr>
              <a:t>Защитники </a:t>
            </a:r>
            <a:r>
              <a:rPr lang="ru-RU" sz="2000" b="1" dirty="0" smtClean="0">
                <a:latin typeface="Arial Narrow" pitchFamily="34" charset="0"/>
              </a:rPr>
              <a:t>Москвы </a:t>
            </a:r>
            <a:r>
              <a:rPr lang="ru-RU" sz="2000" b="1" dirty="0" smtClean="0">
                <a:latin typeface="Arial Narrow" pitchFamily="34" charset="0"/>
              </a:rPr>
              <a:t>на крыше </a:t>
            </a:r>
            <a:endParaRPr lang="ru-RU" sz="2000" b="1" dirty="0" smtClean="0">
              <a:latin typeface="Arial Narrow" pitchFamily="34" charset="0"/>
            </a:endParaRPr>
          </a:p>
          <a:p>
            <a:pPr algn="ctr"/>
            <a:r>
              <a:rPr lang="ru-RU" sz="2000" b="1" dirty="0" smtClean="0">
                <a:latin typeface="Arial Narrow" pitchFamily="34" charset="0"/>
              </a:rPr>
              <a:t>гостиницы </a:t>
            </a:r>
            <a:r>
              <a:rPr lang="ru-RU" sz="2000" b="1" dirty="0" smtClean="0">
                <a:latin typeface="Arial Narrow" pitchFamily="34" charset="0"/>
              </a:rPr>
              <a:t>«Москва». Декабрь 1941 </a:t>
            </a:r>
            <a:r>
              <a:rPr lang="ru-RU" sz="2000" b="1" dirty="0" smtClean="0">
                <a:latin typeface="Arial Narrow" pitchFamily="34" charset="0"/>
              </a:rPr>
              <a:t>г.</a:t>
            </a:r>
            <a:endParaRPr lang="ru-RU" sz="2000" b="1" dirty="0" smtClean="0">
              <a:latin typeface="Arial Narrow" pitchFamily="34" charset="0"/>
            </a:endParaRPr>
          </a:p>
        </p:txBody>
      </p:sp>
      <p:pic>
        <p:nvPicPr>
          <p:cNvPr id="4100" name="Picture 4" descr="https://static.tildacdn.com/tild3939-6233-4536-b566-613430656365/scale_1200.png"/>
          <p:cNvPicPr>
            <a:picLocks noChangeAspect="1" noChangeArrowheads="1"/>
          </p:cNvPicPr>
          <p:nvPr/>
        </p:nvPicPr>
        <p:blipFill>
          <a:blip r:embed="rId3" cstate="print"/>
          <a:srcRect l="21429" r="14286"/>
          <a:stretch>
            <a:fillRect/>
          </a:stretch>
        </p:blipFill>
        <p:spPr bwMode="auto">
          <a:xfrm>
            <a:off x="4376936" y="2911874"/>
            <a:ext cx="2880320" cy="3946126"/>
          </a:xfrm>
          <a:prstGeom prst="rect">
            <a:avLst/>
          </a:prstGeom>
          <a:noFill/>
        </p:spPr>
      </p:pic>
      <p:pic>
        <p:nvPicPr>
          <p:cNvPr id="4102" name="Picture 6" descr="Защитники Москвы: на крыше гостиницы «Москва». Декабрь 1941 г."/>
          <p:cNvPicPr>
            <a:picLocks noChangeAspect="1" noChangeArrowheads="1"/>
          </p:cNvPicPr>
          <p:nvPr/>
        </p:nvPicPr>
        <p:blipFill>
          <a:blip r:embed="rId4" cstate="print"/>
          <a:srcRect t="16512"/>
          <a:stretch>
            <a:fillRect/>
          </a:stretch>
        </p:blipFill>
        <p:spPr bwMode="auto">
          <a:xfrm>
            <a:off x="337124" y="1268760"/>
            <a:ext cx="3428530" cy="43924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5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pic>
        <p:nvPicPr>
          <p:cNvPr id="4104" name="Picture 8" descr="http://klimovo-pomnit.ru/wp-content/uploads/2020/03/za-moskvu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358" r="2465"/>
          <a:stretch>
            <a:fillRect/>
          </a:stretch>
        </p:blipFill>
        <p:spPr bwMode="auto">
          <a:xfrm>
            <a:off x="6897216" y="3573016"/>
            <a:ext cx="2097376" cy="25824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560512" y="5301208"/>
            <a:ext cx="8843392" cy="1556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8</a:t>
            </a:r>
            <a:r>
              <a:rPr lang="ru-RU" sz="2800" dirty="0" smtClean="0">
                <a:latin typeface="Arial Narrow" pitchFamily="34" charset="0"/>
              </a:rPr>
              <a:t> мая </a:t>
            </a:r>
            <a:r>
              <a:rPr lang="ru-RU" sz="2800" dirty="0" smtClean="0">
                <a:latin typeface="Arial Narrow" pitchFamily="34" charset="0"/>
              </a:rPr>
              <a:t>1965</a:t>
            </a:r>
            <a:r>
              <a:rPr lang="ru-RU" sz="2800" dirty="0" smtClean="0">
                <a:latin typeface="Arial Narrow" pitchFamily="34" charset="0"/>
              </a:rPr>
              <a:t> года </a:t>
            </a:r>
            <a:r>
              <a:rPr lang="ru-RU" sz="2800" dirty="0" smtClean="0">
                <a:latin typeface="Arial Narrow" pitchFamily="34" charset="0"/>
              </a:rPr>
              <a:t>Москве было присвоено звание «Город-герой» с вручением медали «Золотая звезда» и ордена Ленина</a:t>
            </a:r>
            <a:r>
              <a:rPr lang="ru-RU" sz="2800" dirty="0" smtClean="0">
                <a:latin typeface="Arial Narrow" pitchFamily="34" charset="0"/>
              </a:rPr>
              <a:t>.</a:t>
            </a:r>
            <a:endParaRPr lang="ru-RU" sz="2800" dirty="0" smtClean="0">
              <a:latin typeface="Arial Narrow" pitchFamily="34" charset="0"/>
            </a:endParaRPr>
          </a:p>
          <a:p>
            <a:endParaRPr lang="ru-RU" sz="2800" dirty="0">
              <a:latin typeface="Arial Narrow" pitchFamily="34" charset="0"/>
            </a:endParaRPr>
          </a:p>
        </p:txBody>
      </p:sp>
      <p:pic>
        <p:nvPicPr>
          <p:cNvPr id="3074" name="Picture 2" descr="https://upload.wikimedia.org/wikipedia/commons/thumb/f/f2/RR5010-0003R_55-%D1%8F_%D0%B3%D0%BE%D0%B4%D0%BE%D0%B2%D1%89%D0%B8%D0%BD%D0%B0_%D0%9F%D0%BE%D0%B1%D0%B5%D0%B4%D1%8B_%D0%B2_%D0%92%D0%B5%D0%BB%D0%B8%D0%BA%D0%BE%D0%B9_%D0%9E%D1%82%D0%B5%D1%87%D0%B5%D1%81%D1%82%D0%B2%D0%B5%D0%BD%D0%BD%D0%BE%D0%B9_%D0%B2%D0%BE%D0%B9%D0%BD%D0%B5_1941-1945_%D0%B3%D0%B3.png/800px-RR5010-0003R_55-%D1%8F_%D0%B3%D0%BE%D0%B4%D0%BE%D0%B2%D1%89%D0%B8%D0%BD%D0%B0_%D0%9F%D0%BE%D0%B1%D0%B5%D0%B4%D1%8B_%D0%B2_%D0%92%D0%B5%D0%BB%D0%B8%D0%BA%D0%BE%D0%B9_%D0%9E%D1%82%D0%B5%D1%87%D0%B5%D1%81%D1%82%D0%B2%D0%B5%D0%BD%D0%BD%D0%BE%D0%B9_%D0%B2%D0%BE%D0%B9%D0%BD%D0%B5_1941-1945_%D0%B3%D0%B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4568" y="1412776"/>
            <a:ext cx="2808312" cy="280129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16696" y="4221088"/>
            <a:ext cx="32403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latin typeface="Arial Narrow" pitchFamily="34" charset="0"/>
              </a:rPr>
              <a:t>Обелиск «Москва – </a:t>
            </a:r>
          </a:p>
          <a:p>
            <a:pPr algn="r"/>
            <a:r>
              <a:rPr lang="ru-RU" sz="2000" b="1" dirty="0" smtClean="0">
                <a:latin typeface="Arial Narrow" pitchFamily="34" charset="0"/>
              </a:rPr>
              <a:t>город-герой»</a:t>
            </a:r>
            <a:endParaRPr lang="ru-RU" sz="2000" b="1" dirty="0" smtClean="0">
              <a:latin typeface="Arial Narrow" pitchFamily="34" charset="0"/>
            </a:endParaRPr>
          </a:p>
        </p:txBody>
      </p:sp>
      <p:pic>
        <p:nvPicPr>
          <p:cNvPr id="3076" name="Picture 4" descr="https://content.foto.my.mail.ru/mail/grazynaw/_blogs/i-32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29064" y="764703"/>
            <a:ext cx="3312368" cy="44164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5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1628800"/>
            <a:ext cx="9906000" cy="1628801"/>
          </a:xfrm>
        </p:spPr>
        <p:txBody>
          <a:bodyPr>
            <a:normAutofit/>
          </a:bodyPr>
          <a:lstStyle/>
          <a:p>
            <a:pPr marL="0" indent="0" algn="ctr">
              <a:lnSpc>
                <a:spcPts val="2500"/>
              </a:lnSpc>
              <a:buNone/>
            </a:pPr>
            <a:r>
              <a:rPr lang="ru-RU" sz="2800" dirty="0" smtClean="0">
                <a:latin typeface="Arial Narrow" pitchFamily="34" charset="0"/>
              </a:rPr>
              <a:t>Звание присвоено за </a:t>
            </a:r>
            <a:r>
              <a:rPr lang="ru-RU" sz="2800" dirty="0" smtClean="0">
                <a:latin typeface="Arial Narrow" pitchFamily="34" charset="0"/>
              </a:rPr>
              <a:t>выдающиеся заслуги перед Родиной, </a:t>
            </a:r>
            <a:endParaRPr lang="ru-RU" sz="2800" dirty="0" smtClean="0">
              <a:latin typeface="Arial Narrow" pitchFamily="34" charset="0"/>
            </a:endParaRPr>
          </a:p>
          <a:p>
            <a:pPr marL="0" indent="0" algn="ctr">
              <a:lnSpc>
                <a:spcPts val="2500"/>
              </a:lnSpc>
              <a:buNone/>
            </a:pPr>
            <a:r>
              <a:rPr lang="ru-RU" sz="2800" dirty="0" smtClean="0">
                <a:latin typeface="Arial Narrow" pitchFamily="34" charset="0"/>
              </a:rPr>
              <a:t>массовый </a:t>
            </a:r>
            <a:r>
              <a:rPr lang="ru-RU" sz="2800" dirty="0" smtClean="0">
                <a:latin typeface="Arial Narrow" pitchFamily="34" charset="0"/>
              </a:rPr>
              <a:t>героизм, мужество и стойкость, проявленные </a:t>
            </a:r>
            <a:endParaRPr lang="ru-RU" sz="2800" dirty="0" smtClean="0">
              <a:latin typeface="Arial Narrow" pitchFamily="34" charset="0"/>
            </a:endParaRPr>
          </a:p>
          <a:p>
            <a:pPr marL="0" indent="0" algn="ctr">
              <a:lnSpc>
                <a:spcPts val="2500"/>
              </a:lnSpc>
              <a:buNone/>
            </a:pPr>
            <a:r>
              <a:rPr lang="ru-RU" sz="2800" dirty="0" smtClean="0">
                <a:latin typeface="Arial Narrow" pitchFamily="34" charset="0"/>
              </a:rPr>
              <a:t>жителями Москвы </a:t>
            </a:r>
            <a:r>
              <a:rPr lang="ru-RU" sz="2800" dirty="0" smtClean="0">
                <a:latin typeface="Arial Narrow" pitchFamily="34" charset="0"/>
              </a:rPr>
              <a:t>в борьбе с немецко-фашистскими </a:t>
            </a:r>
            <a:r>
              <a:rPr lang="ru-RU" sz="2800" dirty="0" smtClean="0">
                <a:latin typeface="Arial Narrow" pitchFamily="34" charset="0"/>
              </a:rPr>
              <a:t>захватчиками</a:t>
            </a:r>
            <a:r>
              <a:rPr lang="ru-RU" sz="2800" dirty="0" smtClean="0">
                <a:latin typeface="Arial Narrow" pitchFamily="34" charset="0"/>
              </a:rPr>
              <a:t>.</a:t>
            </a:r>
            <a:endParaRPr lang="ru-RU" sz="2800" dirty="0" smtClean="0">
              <a:latin typeface="Arial Narrow" pitchFamily="34" charset="0"/>
            </a:endParaRPr>
          </a:p>
          <a:p>
            <a:pPr algn="ctr">
              <a:lnSpc>
                <a:spcPts val="2500"/>
              </a:lnSpc>
            </a:pPr>
            <a:endParaRPr lang="ru-RU" sz="2800" dirty="0"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40832" y="6165304"/>
            <a:ext cx="32403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 Narrow" pitchFamily="34" charset="0"/>
              </a:rPr>
              <a:t>Московские </a:t>
            </a:r>
            <a:r>
              <a:rPr lang="ru-RU" sz="2000" b="1" dirty="0" smtClean="0">
                <a:latin typeface="Arial Narrow" pitchFamily="34" charset="0"/>
              </a:rPr>
              <a:t>ополченцы</a:t>
            </a:r>
            <a:endParaRPr lang="ru-RU" sz="2000" b="1" dirty="0" smtClean="0">
              <a:latin typeface="Arial Narrow" pitchFamily="34" charset="0"/>
            </a:endParaRPr>
          </a:p>
        </p:txBody>
      </p:sp>
      <p:pic>
        <p:nvPicPr>
          <p:cNvPr id="38914" name="Picture 2" descr="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488" y="3068960"/>
            <a:ext cx="4536504" cy="30281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4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pic>
        <p:nvPicPr>
          <p:cNvPr id="38916" name="Picture 4" descr="Фото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99518" y="3068960"/>
            <a:ext cx="4332611" cy="3043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560512" y="5229199"/>
            <a:ext cx="8712968" cy="16288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latin typeface="Arial Narrow" pitchFamily="34" charset="0"/>
              </a:rPr>
              <a:t>Праздничный салют </a:t>
            </a:r>
            <a:r>
              <a:rPr lang="ru-RU" sz="2800" dirty="0" smtClean="0">
                <a:latin typeface="Arial Narrow" pitchFamily="34" charset="0"/>
              </a:rPr>
              <a:t>Победы в Москве начался </a:t>
            </a:r>
            <a:r>
              <a:rPr lang="ru-RU" sz="2800" dirty="0" smtClean="0">
                <a:latin typeface="Arial Narrow" pitchFamily="34" charset="0"/>
              </a:rPr>
              <a:t>9 мая </a:t>
            </a:r>
            <a:r>
              <a:rPr lang="ru-RU" sz="2800" dirty="0" smtClean="0">
                <a:latin typeface="Arial Narrow" pitchFamily="34" charset="0"/>
              </a:rPr>
              <a:t>       1945 </a:t>
            </a:r>
            <a:r>
              <a:rPr lang="ru-RU" sz="2800" dirty="0" smtClean="0">
                <a:latin typeface="Arial Narrow" pitchFamily="34" charset="0"/>
              </a:rPr>
              <a:t>года в 22.00. Последовало тридцать залпов из </a:t>
            </a:r>
            <a:r>
              <a:rPr lang="ru-RU" sz="2800" dirty="0" smtClean="0">
                <a:latin typeface="Arial Narrow" pitchFamily="34" charset="0"/>
              </a:rPr>
              <a:t>тысячи орудий в небо, освещаемое прожекторами. </a:t>
            </a:r>
            <a:endParaRPr lang="ru-RU" sz="2800" dirty="0" smtClean="0">
              <a:latin typeface="Arial Narrow" pitchFamily="34" charset="0"/>
            </a:endParaRPr>
          </a:p>
        </p:txBody>
      </p:sp>
      <p:pic>
        <p:nvPicPr>
          <p:cNvPr id="41986" name="Picture 2" descr="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6886" y="692696"/>
            <a:ext cx="6208462" cy="43924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4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37890" name="Picture 2" descr="https://avatars.mds.yandex.net/get-pdb/1624992/6a9447ec-b6f0-4b0a-982d-7b8cefe9d8a0/s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0552" y="836712"/>
            <a:ext cx="8136904" cy="40684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4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10" name="Содержимое 7"/>
          <p:cNvSpPr>
            <a:spLocks noGrp="1"/>
          </p:cNvSpPr>
          <p:nvPr>
            <p:ph idx="1"/>
          </p:nvPr>
        </p:nvSpPr>
        <p:spPr>
          <a:xfrm>
            <a:off x="848544" y="5157192"/>
            <a:ext cx="8280920" cy="14847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latin typeface="Arial Narrow" pitchFamily="34" charset="0"/>
              </a:rPr>
              <a:t>День воинской славы установлен </a:t>
            </a:r>
            <a:r>
              <a:rPr lang="ru-RU" sz="2800" dirty="0" smtClean="0">
                <a:latin typeface="Arial Narrow" pitchFamily="34" charset="0"/>
              </a:rPr>
              <a:t>Федеральным </a:t>
            </a:r>
            <a:r>
              <a:rPr lang="ru-RU" sz="2800" dirty="0" smtClean="0">
                <a:latin typeface="Arial Narrow" pitchFamily="34" charset="0"/>
              </a:rPr>
              <a:t>законом </a:t>
            </a:r>
            <a:r>
              <a:rPr lang="ru-RU" sz="2800" dirty="0" smtClean="0">
                <a:latin typeface="Arial Narrow" pitchFamily="34" charset="0"/>
              </a:rPr>
              <a:t>№ 32-ФЗ от 13 марта 1995 </a:t>
            </a:r>
            <a:r>
              <a:rPr lang="ru-RU" sz="2800" dirty="0" smtClean="0">
                <a:latin typeface="Arial Narrow" pitchFamily="34" charset="0"/>
              </a:rPr>
              <a:t>года </a:t>
            </a:r>
            <a:r>
              <a:rPr lang="ru-RU" sz="2800" dirty="0" smtClean="0">
                <a:latin typeface="Arial Narrow" pitchFamily="34" charset="0"/>
              </a:rPr>
              <a:t>«О днях воинской славы (победных днях) России</a:t>
            </a:r>
            <a:r>
              <a:rPr lang="ru-RU" sz="2800" dirty="0" smtClean="0">
                <a:latin typeface="Arial Narrow" pitchFamily="34" charset="0"/>
              </a:rPr>
              <a:t>».</a:t>
            </a:r>
            <a:endParaRPr lang="ru-RU" sz="2800" dirty="0" smtClean="0">
              <a:latin typeface="Arial Narrow" pitchFamily="34" charset="0"/>
            </a:endParaRPr>
          </a:p>
          <a:p>
            <a:pPr algn="ctr"/>
            <a:endParaRPr lang="ru-RU" sz="28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520" y="980728"/>
            <a:ext cx="8915400" cy="1143000"/>
          </a:xfrm>
        </p:spPr>
        <p:txBody>
          <a:bodyPr/>
          <a:lstStyle/>
          <a:p>
            <a:r>
              <a:rPr lang="ru-RU" dirty="0" smtClean="0">
                <a:latin typeface="Arial Narrow" pitchFamily="34" charset="0"/>
              </a:rPr>
              <a:t>Источники</a:t>
            </a:r>
            <a:endParaRPr lang="ru-RU" dirty="0"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504" y="2204864"/>
            <a:ext cx="9001000" cy="417646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Великая Отечественная война. Начальная школа / сост. Е.Р. Никитина. – 3-е изд. – Москва : ВАКО, 2019. – 80 с. : ил. – (Школьный словарик).</a:t>
            </a:r>
          </a:p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Фото с сайта </a:t>
            </a:r>
            <a:r>
              <a:rPr lang="en-US" dirty="0" smtClean="0">
                <a:hlinkClick r:id="rId4"/>
              </a:rPr>
              <a:t>http://waralbum.ru/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>
                <a:hlinkClick r:id="rId5"/>
              </a:rPr>
              <a:t>https://yamoscow.ru/pamyatniki-skulptury/pamyatniki-velikoj-otechestvennoj-vojny</a:t>
            </a:r>
            <a:r>
              <a:rPr lang="en-US" dirty="0" smtClean="0">
                <a:hlinkClick r:id="rId5"/>
              </a:rPr>
              <a:t>/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cont.ws/uploads/pic/2020/6/0%20%2831%29.webp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>
                <a:hlinkClick r:id="rId7"/>
              </a:rPr>
              <a:t>https://fotoload.ru/foto/420580/1920x1080</a:t>
            </a:r>
            <a:r>
              <a:rPr lang="en-US" dirty="0" smtClean="0">
                <a:hlinkClick r:id="rId7"/>
              </a:rPr>
              <a:t>/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>
                <a:hlinkClick r:id="rId8"/>
              </a:rPr>
              <a:t>https://</a:t>
            </a:r>
            <a:r>
              <a:rPr lang="en-US" dirty="0" smtClean="0">
                <a:hlinkClick r:id="rId8"/>
              </a:rPr>
              <a:t>www.bagira.guru/war/evakuatsiya-pravitel-stva-sssr-v-kujbyshev-vo-vremya-vojny.html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en-US" dirty="0" smtClean="0">
                <a:hlinkClick r:id="rId9"/>
              </a:rPr>
              <a:t>https://www.kp.ru/putevoditel/istoriya/bitva-za-moskvu-1941-1942-goda</a:t>
            </a:r>
            <a:r>
              <a:rPr lang="en-US" dirty="0" smtClean="0">
                <a:hlinkClick r:id="rId9"/>
              </a:rPr>
              <a:t>/</a:t>
            </a:r>
            <a:r>
              <a:rPr lang="ru-RU" dirty="0" smtClean="0"/>
              <a:t>    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</TotalTime>
  <Words>1090</Words>
  <Application>Microsoft Office PowerPoint</Application>
  <PresentationFormat>Лист A4 (210x297 мм)</PresentationFormat>
  <Paragraphs>92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Слайд 1</vt:lpstr>
      <vt:lpstr>Битва за Москву (30 сентября 1941 – 20 апреля 1942)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ТЕХПРОМ</cp:lastModifiedBy>
  <cp:revision>202</cp:revision>
  <dcterms:created xsi:type="dcterms:W3CDTF">2020-01-29T16:13:34Z</dcterms:created>
  <dcterms:modified xsi:type="dcterms:W3CDTF">2021-12-05T11:50:23Z</dcterms:modified>
</cp:coreProperties>
</file>