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9" r:id="rId5"/>
    <p:sldId id="258" r:id="rId6"/>
    <p:sldId id="261" r:id="rId7"/>
    <p:sldId id="269" r:id="rId8"/>
    <p:sldId id="262" r:id="rId9"/>
    <p:sldId id="279" r:id="rId10"/>
    <p:sldId id="263" r:id="rId11"/>
    <p:sldId id="274" r:id="rId12"/>
    <p:sldId id="264" r:id="rId13"/>
    <p:sldId id="265" r:id="rId14"/>
    <p:sldId id="273" r:id="rId15"/>
    <p:sldId id="280" r:id="rId16"/>
    <p:sldId id="270" r:id="rId17"/>
    <p:sldId id="266" r:id="rId18"/>
    <p:sldId id="268" r:id="rId19"/>
    <p:sldId id="277" r:id="rId20"/>
    <p:sldId id="275" r:id="rId21"/>
    <p:sldId id="271" r:id="rId22"/>
    <p:sldId id="272" r:id="rId23"/>
    <p:sldId id="281" r:id="rId24"/>
    <p:sldId id="267" r:id="rId2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andinews.fi/culture/story/5476-gans-xristian-andersen-velikij-odinokij-i-strannyij-skazochni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y-art.com/andersen/photos/photos.htm" TargetMode="External"/><Relationship Id="rId5" Type="http://schemas.openxmlformats.org/officeDocument/2006/relationships/hyperlink" Target="https://ria.ru/20120402/614497845.html" TargetMode="External"/><Relationship Id="rId4" Type="http://schemas.openxmlformats.org/officeDocument/2006/relationships/hyperlink" Target="https://interesnyefakty.org/gans-hristian-anders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img.fonwall.ru/o/4a/tekstura-fon-dizaynerskie-fony-abstrakciya-rsgs.jpg"/>
          <p:cNvPicPr>
            <a:picLocks noChangeAspect="1" noChangeArrowheads="1"/>
          </p:cNvPicPr>
          <p:nvPr/>
        </p:nvPicPr>
        <p:blipFill>
          <a:blip r:embed="rId2" cstate="print"/>
          <a:srcRect t="2546" b="7426"/>
          <a:stretch>
            <a:fillRect/>
          </a:stretch>
        </p:blipFill>
        <p:spPr bwMode="auto">
          <a:xfrm>
            <a:off x="-1" y="0"/>
            <a:ext cx="9906001" cy="689127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2480" y="1124744"/>
            <a:ext cx="9001000" cy="3240360"/>
          </a:xfrm>
        </p:spPr>
        <p:txBody>
          <a:bodyPr>
            <a:prstTxWarp prst="textDeflateInflate">
              <a:avLst/>
            </a:prstTxWarp>
            <a:noAutofit/>
          </a:bodyPr>
          <a:lstStyle/>
          <a:p>
            <a:r>
              <a:rPr lang="ru-RU" sz="11500" b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228600">
                    <a:srgbClr val="FFFFFF"/>
                  </a:glow>
                </a:effectLst>
                <a:latin typeface="a_RomanusTitul" pitchFamily="82" charset="-52"/>
              </a:rPr>
              <a:t>ВЕЛИКИЙ СКАЗОЧНИК</a:t>
            </a:r>
            <a:endParaRPr lang="ru-RU" sz="11500" b="1" dirty="0">
              <a:ln>
                <a:solidFill>
                  <a:schemeClr val="tx1"/>
                </a:solidFill>
              </a:ln>
              <a:solidFill>
                <a:srgbClr val="7030A0"/>
              </a:solidFill>
              <a:effectLst>
                <a:glow rad="228600">
                  <a:srgbClr val="FFFFFF"/>
                </a:glow>
              </a:effectLst>
              <a:latin typeface="a_RomanusTitul" pitchFamily="8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00736"/>
            <a:ext cx="9633520" cy="10325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215-летию со дня рождения Г.Х. Андерсена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0512" y="332656"/>
            <a:ext cx="8856984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Candara" pitchFamily="34" charset="0"/>
              </a:rPr>
              <a:t>2 апреля 2020 года исполняется 215 лет со дня рождения датского сказочника, поэта, писателя, драматурга, эссеиста Г.Х. Андерсена.</a:t>
            </a:r>
            <a:endParaRPr lang="ru-RU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12290" name="Picture 2" descr="https://interesnyefakty.org/wp-content/uploads/Gans-Hristian-Andersen-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9064" y="1936271"/>
            <a:ext cx="3860018" cy="4799350"/>
          </a:xfrm>
          <a:prstGeom prst="rect">
            <a:avLst/>
          </a:prstGeom>
          <a:noFill/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560512" y="2348880"/>
            <a:ext cx="4464496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АНДЕРСЕН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Ганс Христиан (1805–1875)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2536" name="Picture 8" descr="https://i.pinimg.com/originals/aa/b2/1b/aab21b6468c31f76b3da81e30899e18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6976" y="2060848"/>
            <a:ext cx="5472608" cy="4562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548680"/>
            <a:ext cx="7992888" cy="187220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Ганс Христиан Андерсен </a:t>
            </a:r>
            <a:r>
              <a:rPr lang="ru-RU" b="1" dirty="0" smtClean="0">
                <a:latin typeface="Candara" pitchFamily="34" charset="0"/>
              </a:rPr>
              <a:t>родился </a:t>
            </a:r>
            <a:r>
              <a:rPr lang="ru-RU" b="1" dirty="0" smtClean="0">
                <a:latin typeface="Candara" pitchFamily="34" charset="0"/>
              </a:rPr>
              <a:t>2 апреля 1805 года в городе Оденсе </a:t>
            </a:r>
            <a:r>
              <a:rPr lang="ru-RU" b="1" dirty="0" smtClean="0">
                <a:latin typeface="Candara" pitchFamily="34" charset="0"/>
              </a:rPr>
              <a:t>на острове Фюн в </a:t>
            </a:r>
            <a:r>
              <a:rPr lang="ru-RU" b="1" dirty="0" smtClean="0">
                <a:latin typeface="Candara" pitchFamily="34" charset="0"/>
              </a:rPr>
              <a:t>семье сапожника и прачки. 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97216" y="5085184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andara" pitchFamily="34" charset="0"/>
              </a:rPr>
              <a:t>Дом Андерсена в Оденсе</a:t>
            </a:r>
            <a:endParaRPr lang="ru-RU" sz="2400" dirty="0">
              <a:latin typeface="Candara" pitchFamily="34" charset="0"/>
            </a:endParaRPr>
          </a:p>
        </p:txBody>
      </p:sp>
      <p:pic>
        <p:nvPicPr>
          <p:cNvPr id="21508" name="Picture 4" descr="https://sc01.alicdn.com/kf/HTB1JA34XvLsK1Rjy0Fbq6xSEXXaz/Top-Quality-Strong-Indoor-Suction-Cup-Fla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47934">
            <a:off x="6042949" y="1603419"/>
            <a:ext cx="3456384" cy="3456384"/>
          </a:xfrm>
          <a:prstGeom prst="rect">
            <a:avLst/>
          </a:prstGeom>
          <a:noFill/>
        </p:spPr>
      </p:pic>
      <p:pic>
        <p:nvPicPr>
          <p:cNvPr id="11266" name="Picture 2" descr="https://interesnyefakty.org/wp-content/uploads/Dom-Andersena-v-Oden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584" y="2348880"/>
            <a:ext cx="5472608" cy="4104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5380" y="332656"/>
            <a:ext cx="7770068" cy="237626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Небольшие пьесы Андерсен начал писать еще в детстве. Для своих спектаклей маленький Ганс сам мастерил декорации и шил куклам костюмы.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20482" name="Picture 2" descr="http://astra-cgbs.ru/wp-content/uploads/2019/08/6d165559b60807b7d912dcf0e9d38759-932x47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362200"/>
            <a:ext cx="88773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476672"/>
            <a:ext cx="756084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В 12 лет Андерсена отдали в подмастерья: после смерти отца </a:t>
            </a:r>
            <a:r>
              <a:rPr lang="ru-RU" b="1" dirty="0" smtClean="0">
                <a:latin typeface="Candara" pitchFamily="34" charset="0"/>
              </a:rPr>
              <a:t>    семья </a:t>
            </a:r>
            <a:r>
              <a:rPr lang="ru-RU" b="1" dirty="0" smtClean="0">
                <a:latin typeface="Candara" pitchFamily="34" charset="0"/>
              </a:rPr>
              <a:t>едва сводила концы с концами. </a:t>
            </a:r>
            <a:endParaRPr lang="ru-RU" b="1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sz="18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Заработав </a:t>
            </a:r>
            <a:r>
              <a:rPr lang="ru-RU" b="1" dirty="0" smtClean="0">
                <a:latin typeface="Candara" pitchFamily="34" charset="0"/>
              </a:rPr>
              <a:t>немного денег, он отправился в Копенгаген, чтобы стать артистом. </a:t>
            </a:r>
            <a:r>
              <a:rPr lang="ru-RU" b="1" dirty="0" smtClean="0">
                <a:latin typeface="Candara" pitchFamily="34" charset="0"/>
              </a:rPr>
              <a:t>А</a:t>
            </a:r>
            <a:r>
              <a:rPr lang="ru-RU" b="1" dirty="0" smtClean="0">
                <a:latin typeface="Candara" pitchFamily="34" charset="0"/>
              </a:rPr>
              <a:t>ктера из Андерсена не получилось, </a:t>
            </a:r>
            <a:r>
              <a:rPr lang="ru-RU" b="1" dirty="0" smtClean="0">
                <a:latin typeface="Candara" pitchFamily="34" charset="0"/>
              </a:rPr>
              <a:t>с мечтой о сцене ему пришлось расстаться. Но благодаря покровительству копенгагенских знаменитостей он получил возможность дальнейшего образования.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9458" name="Picture 2" descr="https://i.pinimg.com/originals/8b/f7/ac/8bf7ac16105fa2287bf5389fa6e3344c.png"/>
          <p:cNvPicPr>
            <a:picLocks noChangeAspect="1" noChangeArrowheads="1"/>
          </p:cNvPicPr>
          <p:nvPr/>
        </p:nvPicPr>
        <p:blipFill>
          <a:blip r:embed="rId3" cstate="print"/>
          <a:srcRect l="49738"/>
          <a:stretch>
            <a:fillRect/>
          </a:stretch>
        </p:blipFill>
        <p:spPr bwMode="auto">
          <a:xfrm>
            <a:off x="7473280" y="0"/>
            <a:ext cx="2432720" cy="6697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260648"/>
            <a:ext cx="8915400" cy="42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Ещё во время своего пребывания в гимназии Андерсен обратил на себя внимание публики несколькими стихотворениями, так что в 1828 г. при поступлении в университет его имя пользовалось уже значительной известностью.</a:t>
            </a:r>
          </a:p>
        </p:txBody>
      </p:sp>
      <p:pic>
        <p:nvPicPr>
          <p:cNvPr id="7170" name="Picture 2" descr="В статье использованы фото и изображения из архивов музеев Г.-Х. Андерсена в Оденсе и Копенгаген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6576" y="2837812"/>
            <a:ext cx="3221941" cy="3759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2" name="Picture 4" descr="https://thumbs.dreamstime.com/b/%D1%84%D0%BB%D0%BE%D1%80%D0%B8%D1%81%D1%82%D0%B8%D1%87%D0%B5%D1%81%D0%BA%D0%B8%D0%B9-%D0%BF%D0%B5%D1%80%D0%B5%D1%87%D0%B5%D0%BD%D1%8C-2064105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7016" y="2780928"/>
            <a:ext cx="3744416" cy="3744416"/>
          </a:xfrm>
          <a:prstGeom prst="rect">
            <a:avLst/>
          </a:prstGeom>
          <a:noFill/>
        </p:spPr>
      </p:pic>
      <p:pic>
        <p:nvPicPr>
          <p:cNvPr id="17414" name="Picture 6" descr="Подпис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7136" y="4005064"/>
            <a:ext cx="1565999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48544" y="142761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Candara" pitchFamily="34" charset="0"/>
              </a:rPr>
              <a:t>В 1829 году опубликованный Андерсеном фантастический рассказ «Пешее путешествие от канала </a:t>
            </a:r>
            <a:r>
              <a:rPr lang="ru-RU" sz="3200" b="1" dirty="0" err="1" smtClean="0">
                <a:latin typeface="Candara" pitchFamily="34" charset="0"/>
              </a:rPr>
              <a:t>Холмен</a:t>
            </a:r>
            <a:r>
              <a:rPr lang="ru-RU" sz="3200" b="1" dirty="0" smtClean="0">
                <a:latin typeface="Candara" pitchFamily="34" charset="0"/>
              </a:rPr>
              <a:t> к восточной оконечности </a:t>
            </a:r>
            <a:r>
              <a:rPr lang="ru-RU" sz="3200" b="1" dirty="0" err="1" smtClean="0">
                <a:latin typeface="Candara" pitchFamily="34" charset="0"/>
              </a:rPr>
              <a:t>Амагера</a:t>
            </a:r>
            <a:r>
              <a:rPr lang="ru-RU" sz="3200" b="1" dirty="0" smtClean="0">
                <a:latin typeface="Candara" pitchFamily="34" charset="0"/>
              </a:rPr>
              <a:t>» принёс писателю известность.</a:t>
            </a:r>
            <a:endParaRPr lang="ru-RU" sz="3200" b="1" dirty="0">
              <a:latin typeface="Candara" pitchFamily="34" charset="0"/>
            </a:endParaRPr>
          </a:p>
        </p:txBody>
      </p:sp>
      <p:pic>
        <p:nvPicPr>
          <p:cNvPr id="26626" name="Picture 2" descr="История сказочника Ханса Кристиана Андерсена, который боялся детей и повсюду возил с собой веревк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736" y="2302243"/>
            <a:ext cx="4824536" cy="4367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1724" y="980728"/>
            <a:ext cx="5537820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Его активная литературная деятельность выразилась в целом ряде произведений, написанных им </a:t>
            </a:r>
            <a:r>
              <a:rPr lang="ru-RU" b="1" dirty="0" smtClean="0">
                <a:latin typeface="Candara" pitchFamily="34" charset="0"/>
              </a:rPr>
              <a:t>на родине и во </a:t>
            </a:r>
            <a:r>
              <a:rPr lang="ru-RU" b="1" dirty="0" smtClean="0">
                <a:latin typeface="Candara" pitchFamily="34" charset="0"/>
              </a:rPr>
              <a:t>время многочисленных путешествий</a:t>
            </a:r>
            <a:r>
              <a:rPr lang="ru-RU" b="1" dirty="0" smtClean="0">
                <a:latin typeface="Candara" pitchFamily="34" charset="0"/>
              </a:rPr>
              <a:t>. </a:t>
            </a:r>
            <a:endParaRPr lang="ru-RU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Много </a:t>
            </a:r>
            <a:r>
              <a:rPr lang="ru-RU" b="1" dirty="0" smtClean="0">
                <a:latin typeface="Candara" pitchFamily="34" charset="0"/>
              </a:rPr>
              <a:t>времени Андерсен проводил в путешествиях. Он посетил многие страны мира и более девяти лет жил за пределами Дании.</a:t>
            </a:r>
          </a:p>
          <a:p>
            <a:pPr marL="0" indent="0">
              <a:buNone/>
            </a:pP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6146" name="Picture 2" descr="Gans-Hristian-Andersen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052736"/>
            <a:ext cx="3654952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332656"/>
            <a:ext cx="907300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Во </a:t>
            </a:r>
            <a:r>
              <a:rPr lang="ru-RU" b="1" dirty="0" smtClean="0">
                <a:latin typeface="Candara" pitchFamily="34" charset="0"/>
              </a:rPr>
              <a:t>впечатлениях от поездок, знакомств и бесед со знаменитыми поэтами, писателями, композиторами того времени он черпал вдохновение для своих новых произведений. 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36866" name="Picture 2" descr="Фотография Ханса Кристиана Андерсена с подписью, 15 марта 1861 г., автор — фотограф Теодор Коллин (1815-1902).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4370" t="2749" r="6047" b="10656"/>
          <a:stretch>
            <a:fillRect/>
          </a:stretch>
        </p:blipFill>
        <p:spPr bwMode="auto">
          <a:xfrm>
            <a:off x="6969224" y="2564904"/>
            <a:ext cx="2530567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16496" y="3068960"/>
            <a:ext cx="6480720" cy="4896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Непосредственно путешествиям Андерсен посвятил произведения «Базар поэта» (1842), «По Швеции» (1851), «В Испании» (1863) и «Визит в Португалию» (1868).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16632"/>
            <a:ext cx="9417496" cy="3140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Но когда в 1835 г. увидели свет «Сказки, рассказанные детям», их автор, уже снискавший первый успех несколькими «взрослыми» сочинениями, и помыслить не мог, что именно сказки сделают его имя всемирно известным. </a:t>
            </a:r>
          </a:p>
        </p:txBody>
      </p:sp>
      <p:pic>
        <p:nvPicPr>
          <p:cNvPr id="5122" name="Picture 2" descr="https://avatars.mds.yandex.net/get-pdb/1480943/49851daf-c496-4d22-844b-f03e9f93e666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780928"/>
            <a:ext cx="4824536" cy="3859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8" name="Picture 2" descr="https://s3-eu-west-1.amazonaws.com/media.agentika.com/user/4d48237b-1677-4d6c-bb34-eda0d761162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68" y="2780928"/>
            <a:ext cx="2413535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817096" y="6027003"/>
            <a:ext cx="3672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Candara" pitchFamily="34" charset="0"/>
              </a:rPr>
              <a:t>Памятник оловянному солдатику в </a:t>
            </a:r>
            <a:r>
              <a:rPr lang="ru-RU" sz="2400" dirty="0" smtClean="0">
                <a:latin typeface="Candara" pitchFamily="34" charset="0"/>
              </a:rPr>
              <a:t>Оденсе</a:t>
            </a:r>
            <a:endParaRPr lang="ru-RU" sz="2400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88640"/>
            <a:ext cx="9417496" cy="31409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«Гадкий утёнок», «Принцесса на горошине», «Дикие лебеди», «Дюймовочка», «Русалочка», «Снежная королева» - на этих и многих других сказках выросло не одно поколение детей во всем мире. Еще при жизни писателя они были переведены на многие языки, в том числе и на русский. </a:t>
            </a:r>
          </a:p>
        </p:txBody>
      </p:sp>
      <p:pic>
        <p:nvPicPr>
          <p:cNvPr id="31746" name="Picture 2" descr="https://avatars.mds.yandex.net/get-zen_doc/1136050/pub_5d35e40e89a5de00ad16e0c0_5d35e43b3f548700adba10ea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284984"/>
            <a:ext cx="2180341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8" name="Picture 4" descr="https://cdn.eksmo.ru/v2/ITD000000000332203/COVER/cover1__w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8744" y="3284984"/>
            <a:ext cx="2089662" cy="3165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0" name="Picture 6" descr="https://cdn.book24.ru/v2/ITD000000000840173/COVER/cover3d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1272" y="3284984"/>
            <a:ext cx="2232248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2" name="Picture 8" descr="https://bibliosfera.su/image/cache/catalog/img/dethudozh/ND00014528-800x1000.jpg"/>
          <p:cNvPicPr>
            <a:picLocks noChangeAspect="1" noChangeArrowheads="1"/>
          </p:cNvPicPr>
          <p:nvPr/>
        </p:nvPicPr>
        <p:blipFill>
          <a:blip r:embed="rId6" cstate="print"/>
          <a:srcRect l="5629" r="5699"/>
          <a:stretch>
            <a:fillRect/>
          </a:stretch>
        </p:blipFill>
        <p:spPr bwMode="auto">
          <a:xfrm>
            <a:off x="4953000" y="3284984"/>
            <a:ext cx="2196453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0872" y="1556792"/>
            <a:ext cx="5904656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Опираясь на народные сюжеты и образы, писатель не слишком часто прибегал к вымыслу. </a:t>
            </a:r>
            <a:r>
              <a:rPr lang="ru-RU" b="1" dirty="0" smtClean="0">
                <a:latin typeface="Candara" pitchFamily="34" charset="0"/>
              </a:rPr>
              <a:t> </a:t>
            </a:r>
            <a:r>
              <a:rPr lang="ru-RU" b="1" dirty="0" smtClean="0">
                <a:latin typeface="Candara" pitchFamily="34" charset="0"/>
              </a:rPr>
              <a:t>      </a:t>
            </a:r>
            <a:r>
              <a:rPr lang="ru-RU" b="1" dirty="0" smtClean="0">
                <a:latin typeface="Candara" pitchFamily="34" charset="0"/>
              </a:rPr>
              <a:t>В </a:t>
            </a:r>
            <a:r>
              <a:rPr lang="ru-RU" b="1" dirty="0" smtClean="0">
                <a:latin typeface="Candara" pitchFamily="34" charset="0"/>
              </a:rPr>
              <a:t>его представлении жизнь полна чудес, которые нужно только увидеть и услышать. Удивительные истории может рассказать </a:t>
            </a:r>
            <a:r>
              <a:rPr lang="ru-RU" b="1" dirty="0" smtClean="0">
                <a:latin typeface="Candara" pitchFamily="34" charset="0"/>
              </a:rPr>
              <a:t>штопальная </a:t>
            </a:r>
            <a:r>
              <a:rPr lang="ru-RU" b="1" dirty="0" smtClean="0">
                <a:latin typeface="Candara" pitchFamily="34" charset="0"/>
              </a:rPr>
              <a:t>игла, бочка, жук или ромашка.</a:t>
            </a:r>
          </a:p>
        </p:txBody>
      </p:sp>
      <p:pic>
        <p:nvPicPr>
          <p:cNvPr id="4098" name="Picture 2" descr="Gans-Hristian-Andersen-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301" y="1340768"/>
            <a:ext cx="3328555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5994" y="260648"/>
            <a:ext cx="87575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i="1" dirty="0" smtClean="0">
                <a:latin typeface="Candara" pitchFamily="34" charset="0"/>
              </a:rPr>
              <a:t>Нет сказок лучше тех, которые создает сама жизнь.</a:t>
            </a:r>
          </a:p>
          <a:p>
            <a:pPr algn="r"/>
            <a:r>
              <a:rPr lang="ru-RU" sz="2800" b="1" i="1" dirty="0" smtClean="0">
                <a:latin typeface="Candara" pitchFamily="34" charset="0"/>
              </a:rPr>
              <a:t>Г.Х. Андерсен</a:t>
            </a:r>
            <a:endParaRPr lang="ru-RU" sz="2800" b="1" i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1"/>
            <a:ext cx="8424936" cy="28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Ганс Христиан Андерсен был в жизни очень одиноким человеком. Он не обзавёлся семьёй, друзей у него тоже было немного. Зато чрезвычайно много читателей – и совсем юных, и взрослых. </a:t>
            </a:r>
          </a:p>
        </p:txBody>
      </p:sp>
      <p:pic>
        <p:nvPicPr>
          <p:cNvPr id="3074" name="Picture 2" descr="https://scandinews.fi/assets/uploads/2017/04/02/5476/anderse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682" y="2636912"/>
            <a:ext cx="3536270" cy="39706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История сказочника Ханса Кристиана Андерсена, который боялся детей и повсюду возил с собой веревк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9024" y="2636912"/>
            <a:ext cx="3896514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pic>
        <p:nvPicPr>
          <p:cNvPr id="30722" name="Picture 2" descr="Gans-Hristian-Andersen-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1054" y="404664"/>
            <a:ext cx="3786402" cy="5239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4" name="Picture 4" descr="Gans-Hristian-Andersen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404664"/>
            <a:ext cx="3888432" cy="5289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640632" y="5877272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Андерсен — один из немногих датчан XIX века, чьи фотографии дошли до нашего времени.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84983" y="188640"/>
            <a:ext cx="6372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Памятник Г.Х. Андерсену </a:t>
            </a:r>
            <a:r>
              <a:rPr lang="ru-RU" sz="3200" b="1" dirty="0" smtClean="0"/>
              <a:t>в </a:t>
            </a:r>
            <a:r>
              <a:rPr lang="ru-RU" sz="3200" b="1" dirty="0" smtClean="0"/>
              <a:t>Оденсе</a:t>
            </a:r>
            <a:endParaRPr lang="ru-RU" sz="3200" b="1" dirty="0"/>
          </a:p>
        </p:txBody>
      </p:sp>
      <p:pic>
        <p:nvPicPr>
          <p:cNvPr id="37890" name="Picture 2" descr="http://club.silver-ring.ru/upload/003/u333/3e/ef/9may.jpg"/>
          <p:cNvPicPr>
            <a:picLocks noChangeAspect="1" noChangeArrowheads="1"/>
          </p:cNvPicPr>
          <p:nvPr/>
        </p:nvPicPr>
        <p:blipFill>
          <a:blip r:embed="rId3" cstate="print"/>
          <a:srcRect l="1616" t="6321" b="3589"/>
          <a:stretch>
            <a:fillRect/>
          </a:stretch>
        </p:blipFill>
        <p:spPr bwMode="auto">
          <a:xfrm>
            <a:off x="848544" y="908720"/>
            <a:ext cx="8310816" cy="5688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pic>
        <p:nvPicPr>
          <p:cNvPr id="27652" name="Picture 4" descr="https://img-fotki.yandex.ru/get/6511/44938346.7/0_7f672_c5c65943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1335892"/>
            <a:ext cx="3600400" cy="4800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457869" y="332656"/>
            <a:ext cx="6826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Памятники </a:t>
            </a:r>
            <a:r>
              <a:rPr lang="ru-RU" sz="3200" b="1" dirty="0" smtClean="0"/>
              <a:t>Андерсену в Копенгагене</a:t>
            </a:r>
            <a:endParaRPr lang="ru-RU" sz="3200" b="1" dirty="0"/>
          </a:p>
        </p:txBody>
      </p:sp>
      <p:pic>
        <p:nvPicPr>
          <p:cNvPr id="8194" name="Picture 2" descr="https://avatars.mds.yandex.net/get-pdb/1346662/15f21478-294d-4f38-aed4-06ab4c744703/s1200?webp=false"/>
          <p:cNvPicPr>
            <a:picLocks noChangeAspect="1" noChangeArrowheads="1"/>
          </p:cNvPicPr>
          <p:nvPr/>
        </p:nvPicPr>
        <p:blipFill>
          <a:blip r:embed="rId4" cstate="print"/>
          <a:srcRect l="14275" r="5210"/>
          <a:stretch>
            <a:fillRect/>
          </a:stretch>
        </p:blipFill>
        <p:spPr bwMode="auto">
          <a:xfrm>
            <a:off x="416496" y="1335892"/>
            <a:ext cx="5184576" cy="4829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44624"/>
            <a:ext cx="8915400" cy="25922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Candara" pitchFamily="34" charset="0"/>
              </a:rPr>
              <a:t>На набережной Копенгагена установлена статуя героини сказки Андерсена «Русалочка», ставшая символом города. </a:t>
            </a:r>
          </a:p>
        </p:txBody>
      </p:sp>
      <p:pic>
        <p:nvPicPr>
          <p:cNvPr id="2054" name="Picture 6" descr="https://fishki.net/upload/users/2019/03/06/689838/893938ad92f4e4d350ce2313796dbce5.jpg"/>
          <p:cNvPicPr>
            <a:picLocks noChangeAspect="1" noChangeArrowheads="1"/>
          </p:cNvPicPr>
          <p:nvPr/>
        </p:nvPicPr>
        <p:blipFill>
          <a:blip r:embed="rId3" cstate="print"/>
          <a:srcRect t="5405" b="4054"/>
          <a:stretch>
            <a:fillRect/>
          </a:stretch>
        </p:blipFill>
        <p:spPr bwMode="auto">
          <a:xfrm>
            <a:off x="1352600" y="1632935"/>
            <a:ext cx="7416824" cy="5036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pic>
        <p:nvPicPr>
          <p:cNvPr id="25602" name="Picture 2" descr="https://scandinews.fi/assets/uploads/2017/04/02/5476/andersen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260647"/>
            <a:ext cx="8496944" cy="5642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52600" y="5949280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Статуя в Центральном парке в Нью-Йорке, посвящённая памяти Андерсена и Гадкого утенка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pic>
        <p:nvPicPr>
          <p:cNvPr id="33794" name="Picture 2" descr="https://school.msk.ru/wp-content/uploads/2018/08/Sloj-113.png"/>
          <p:cNvPicPr>
            <a:picLocks noChangeAspect="1" noChangeArrowheads="1"/>
          </p:cNvPicPr>
          <p:nvPr/>
        </p:nvPicPr>
        <p:blipFill>
          <a:blip r:embed="rId3" cstate="print"/>
          <a:srcRect t="7350"/>
          <a:stretch>
            <a:fillRect/>
          </a:stretch>
        </p:blipFill>
        <p:spPr bwMode="auto">
          <a:xfrm>
            <a:off x="1424608" y="332656"/>
            <a:ext cx="7056784" cy="54466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52600" y="5949280"/>
            <a:ext cx="7090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В 2017 году в московском парке 850-летия Москвы </a:t>
            </a:r>
            <a:endParaRPr lang="ru-RU" sz="2400" b="1" dirty="0" smtClean="0">
              <a:latin typeface="Candara" pitchFamily="34" charset="0"/>
            </a:endParaRPr>
          </a:p>
          <a:p>
            <a:pPr algn="ctr"/>
            <a:r>
              <a:rPr lang="ru-RU" sz="2400" b="1" dirty="0" smtClean="0">
                <a:latin typeface="Candara" pitchFamily="34" charset="0"/>
              </a:rPr>
              <a:t>был </a:t>
            </a:r>
            <a:r>
              <a:rPr lang="ru-RU" sz="2400" b="1" dirty="0" smtClean="0">
                <a:latin typeface="Candara" pitchFamily="34" charset="0"/>
              </a:rPr>
              <a:t>установлен памятник писателю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9906000" cy="2520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Candara" pitchFamily="34" charset="0"/>
              </a:rPr>
              <a:t>С 1967 года по инициативе и решению Международного совета по детской книге </a:t>
            </a:r>
            <a:r>
              <a:rPr lang="ru-RU" b="1" dirty="0" smtClean="0">
                <a:latin typeface="Candara" pitchFamily="34" charset="0"/>
              </a:rPr>
              <a:t>                    2 </a:t>
            </a:r>
            <a:r>
              <a:rPr lang="ru-RU" b="1" dirty="0" smtClean="0">
                <a:latin typeface="Candara" pitchFamily="34" charset="0"/>
              </a:rPr>
              <a:t>апреля, в день рождения Андерсена, отмечается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Международный день детской книги. </a:t>
            </a:r>
          </a:p>
        </p:txBody>
      </p:sp>
      <p:pic>
        <p:nvPicPr>
          <p:cNvPr id="2052" name="Picture 4" descr="https://3.bp.blogspot.com/-k4r5fpGkBoY/V1vgldXdVqI/AAAAAAAABWU/g5gpVTCEFoovAOGC0pTxMWaefqN7G5lBQCLcB/s1600/aWFhac4uUV4.jpg"/>
          <p:cNvPicPr>
            <a:picLocks noChangeAspect="1" noChangeArrowheads="1"/>
          </p:cNvPicPr>
          <p:nvPr/>
        </p:nvPicPr>
        <p:blipFill>
          <a:blip r:embed="rId3" cstate="print"/>
          <a:srcRect b="5931"/>
          <a:stretch>
            <a:fillRect/>
          </a:stretch>
        </p:blipFill>
        <p:spPr bwMode="auto">
          <a:xfrm>
            <a:off x="0" y="2751163"/>
            <a:ext cx="9906000" cy="4134221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343197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С 1956 года Международным советом по детской книге присуждается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Золотая медаль Ганса Христиана Андерсена</a:t>
            </a:r>
            <a:r>
              <a:rPr lang="ru-RU" b="1" dirty="0" smtClean="0">
                <a:latin typeface="Candara" pitchFamily="34" charset="0"/>
              </a:rPr>
              <a:t> — высшая международная награда в современной детской литературе. Этой медалью награждаются писатели, а с 1966 года — художники, за вклад в детскую литературу. </a:t>
            </a:r>
          </a:p>
        </p:txBody>
      </p:sp>
      <p:pic>
        <p:nvPicPr>
          <p:cNvPr id="28674" name="Picture 2" descr="http://jbby.org/wp/wp-content/uploads/2018/01/f467737214da52b9683075f1e2fa11b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0632" y="4077072"/>
            <a:ext cx="2436455" cy="2448272"/>
          </a:xfrm>
          <a:prstGeom prst="rect">
            <a:avLst/>
          </a:prstGeom>
          <a:noFill/>
        </p:spPr>
      </p:pic>
      <p:pic>
        <p:nvPicPr>
          <p:cNvPr id="5124" name="Picture 4" descr="https://vk.vkfaces.com/852320/v852320555/a2596/bDrgtrb9N3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170"/>
          <a:stretch>
            <a:fillRect/>
          </a:stretch>
        </p:blipFill>
        <p:spPr bwMode="auto">
          <a:xfrm>
            <a:off x="4296240" y="3777891"/>
            <a:ext cx="4617199" cy="30801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404664"/>
            <a:ext cx="5400600" cy="6192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В 1976 году Премия была присуждена художнику-иллюстратору детской книги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Т.А. Мавриной</a:t>
            </a:r>
            <a:r>
              <a:rPr lang="ru-RU" b="1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В 2018 году Премию получил художник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Игорь Олейников</a:t>
            </a:r>
            <a:r>
              <a:rPr lang="ru-RU" b="1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Многие россияне — писатели, художники-иллюстраторы, переводчики — были награждены Почётными дипломами.</a:t>
            </a:r>
          </a:p>
        </p:txBody>
      </p:sp>
      <p:pic>
        <p:nvPicPr>
          <p:cNvPr id="28674" name="Picture 2" descr="http://jbby.org/wp/wp-content/uploads/2018/01/f467737214da52b9683075f1e2fa11b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77336" y="4725144"/>
            <a:ext cx="1656184" cy="1664217"/>
          </a:xfrm>
          <a:prstGeom prst="rect">
            <a:avLst/>
          </a:prstGeom>
          <a:noFill/>
        </p:spPr>
      </p:pic>
      <p:pic>
        <p:nvPicPr>
          <p:cNvPr id="29698" name="Picture 2" descr="http://visualrian.ru/images/old_preview/9/19/91996_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4555" y="260648"/>
            <a:ext cx="2206757" cy="2089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700" name="Picture 4" descr="В Российской государственной детской библиотеке, 2018 год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9402" y="2576115"/>
            <a:ext cx="2860062" cy="20770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184576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i="1" dirty="0" smtClean="0">
                <a:latin typeface="Candara" pitchFamily="34" charset="0"/>
              </a:rPr>
              <a:t>«Жизнь са</a:t>
            </a:r>
            <a:r>
              <a:rPr lang="ru-RU" b="1" i="1" dirty="0" smtClean="0">
                <a:latin typeface="Candara" pitchFamily="34" charset="0"/>
              </a:rPr>
              <a:t>м</a:t>
            </a:r>
            <a:r>
              <a:rPr lang="ru-RU" b="1" i="1" dirty="0" smtClean="0">
                <a:latin typeface="Candara" pitchFamily="34" charset="0"/>
              </a:rPr>
              <a:t>а </a:t>
            </a:r>
            <a:r>
              <a:rPr lang="ru-RU" b="1" i="1" dirty="0" smtClean="0">
                <a:latin typeface="Candara" pitchFamily="34" charset="0"/>
              </a:rPr>
              <a:t>по себе является самой прекрасной </a:t>
            </a:r>
            <a:r>
              <a:rPr lang="ru-RU" b="1" i="1" dirty="0" smtClean="0">
                <a:latin typeface="Candara" pitchFamily="34" charset="0"/>
              </a:rPr>
              <a:t>сказкой».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i="1" dirty="0" smtClean="0">
                <a:latin typeface="Candara" pitchFamily="34" charset="0"/>
              </a:rPr>
              <a:t>«Не беда появиться на свет в утином гнезде, если ты вылупился из лебединого яйца!»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i="1" dirty="0" smtClean="0">
                <a:latin typeface="Candara" pitchFamily="34" charset="0"/>
              </a:rPr>
              <a:t>«Приносить пользу миру — это единственный способ стать счастливым</a:t>
            </a:r>
            <a:r>
              <a:rPr lang="ru-RU" b="1" i="1" dirty="0" smtClean="0">
                <a:latin typeface="Candara" pitchFamily="34" charset="0"/>
              </a:rPr>
              <a:t>».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i="1" dirty="0" smtClean="0">
                <a:latin typeface="Candara" pitchFamily="34" charset="0"/>
              </a:rPr>
              <a:t>«Но в этом мире для человека важнее не то, что его окружает, а то, что у него внутри</a:t>
            </a:r>
            <a:r>
              <a:rPr lang="ru-RU" b="1" i="1" dirty="0" smtClean="0">
                <a:latin typeface="Candara" pitchFamily="34" charset="0"/>
              </a:rPr>
              <a:t>...»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i="1" dirty="0" smtClean="0">
                <a:latin typeface="Candara" pitchFamily="34" charset="0"/>
              </a:rPr>
              <a:t>«А то и радость не в радость, если нельзя поделиться ею с другими».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Цитаты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7" name="Picture 6" descr="Подпис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5517232"/>
            <a:ext cx="3318282" cy="1068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1/1580328054_2-p-svetlie-foni-so-zvezdami-5.jpg"/>
          <p:cNvPicPr>
            <a:picLocks noChangeAspect="1" noChangeArrowheads="1"/>
          </p:cNvPicPr>
          <p:nvPr/>
        </p:nvPicPr>
        <p:blipFill>
          <a:blip r:embed="rId2" cstate="print"/>
          <a:srcRect t="7614"/>
          <a:stretch>
            <a:fillRect/>
          </a:stretch>
        </p:blipFill>
        <p:spPr bwMode="auto">
          <a:xfrm>
            <a:off x="0" y="-5826"/>
            <a:ext cx="9905999" cy="6863826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andara" pitchFamily="34" charset="0"/>
              </a:rPr>
              <a:t>Источники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340769"/>
            <a:ext cx="8915400" cy="47853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Писатели в учебной литературе: Начальная школа / Сост. С.В. </a:t>
            </a:r>
            <a:r>
              <a:rPr lang="ru-RU" dirty="0" err="1" smtClean="0">
                <a:latin typeface="Candara" pitchFamily="34" charset="0"/>
              </a:rPr>
              <a:t>Кутявина</a:t>
            </a:r>
            <a:r>
              <a:rPr lang="ru-RU" dirty="0" smtClean="0">
                <a:latin typeface="Candara" pitchFamily="34" charset="0"/>
              </a:rPr>
              <a:t>. – 2-е изд., </a:t>
            </a:r>
            <a:r>
              <a:rPr lang="ru-RU" dirty="0" err="1" smtClean="0">
                <a:latin typeface="Candara" pitchFamily="34" charset="0"/>
              </a:rPr>
              <a:t>испр</a:t>
            </a:r>
            <a:r>
              <a:rPr lang="ru-RU" dirty="0" smtClean="0">
                <a:latin typeface="Candara" pitchFamily="34" charset="0"/>
              </a:rPr>
              <a:t>. – М.: ВАКО, 2010. – 96 с. – (Школьный словарик).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Фото и изображения из архивов музеев </a:t>
            </a:r>
            <a:r>
              <a:rPr lang="ru-RU" dirty="0" smtClean="0">
                <a:latin typeface="Candara" pitchFamily="34" charset="0"/>
              </a:rPr>
              <a:t>Г.Х</a:t>
            </a:r>
            <a:r>
              <a:rPr lang="ru-RU" dirty="0" smtClean="0">
                <a:latin typeface="Candara" pitchFamily="34" charset="0"/>
              </a:rPr>
              <a:t>. Андерсена в Оденсе и Копенгагене.</a:t>
            </a:r>
          </a:p>
          <a:p>
            <a:pPr marL="0" indent="0">
              <a:buNone/>
            </a:pPr>
            <a:r>
              <a:rPr lang="en-US" dirty="0" smtClean="0">
                <a:latin typeface="Candara" pitchFamily="34" charset="0"/>
                <a:hlinkClick r:id="rId3"/>
              </a:rPr>
              <a:t>https://scandinews.fi/culture/story/5476-gans-xristian-andersen-velikij-odinokij-i-strannyij-skazochnik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ndara" pitchFamily="34" charset="0"/>
                <a:hlinkClick r:id="rId4"/>
              </a:rPr>
              <a:t>https://interesnyefakty.org/gans-hristian-andersen/</a:t>
            </a:r>
            <a:r>
              <a:rPr lang="ru-RU" dirty="0" smtClean="0">
                <a:latin typeface="Candara" pitchFamily="34" charset="0"/>
              </a:rPr>
              <a:t> 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ndara" pitchFamily="34" charset="0"/>
                <a:hlinkClick r:id="rId5"/>
              </a:rPr>
              <a:t>https://</a:t>
            </a:r>
            <a:r>
              <a:rPr lang="en-US" dirty="0" smtClean="0">
                <a:latin typeface="Candara" pitchFamily="34" charset="0"/>
                <a:hlinkClick r:id="rId5"/>
              </a:rPr>
              <a:t>ria.ru/20120402/614497845.html</a:t>
            </a:r>
            <a:r>
              <a:rPr lang="ru-RU" dirty="0" smtClean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Candara" pitchFamily="34" charset="0"/>
                <a:hlinkClick r:id="rId6"/>
              </a:rPr>
              <a:t>http://</a:t>
            </a:r>
            <a:r>
              <a:rPr lang="en-US" dirty="0" smtClean="0">
                <a:latin typeface="Candara" pitchFamily="34" charset="0"/>
                <a:hlinkClick r:id="rId6"/>
              </a:rPr>
              <a:t>www.sky-art.com/andersen/photos/photos.htm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smtClean="0">
                <a:latin typeface="Candara" pitchFamily="34" charset="0"/>
              </a:rPr>
              <a:t>https://</a:t>
            </a:r>
            <a:r>
              <a:rPr lang="en-US" smtClean="0">
                <a:latin typeface="Candara" pitchFamily="34" charset="0"/>
              </a:rPr>
              <a:t>ru.citaty.net/avtory/khans-kristian-andersen</a:t>
            </a:r>
            <a:r>
              <a:rPr lang="en-US" smtClean="0">
                <a:latin typeface="Candara" pitchFamily="34" charset="0"/>
              </a:rPr>
              <a:t>/</a:t>
            </a:r>
            <a:r>
              <a:rPr lang="ru-RU" dirty="0" smtClean="0">
                <a:latin typeface="Candara" pitchFamily="34" charset="0"/>
              </a:rPr>
              <a:t>  </a:t>
            </a:r>
            <a:endParaRPr lang="ru-RU" dirty="0" smtClean="0">
              <a:latin typeface="Candar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709</Words>
  <Application>Microsoft Office PowerPoint</Application>
  <PresentationFormat>Лист A4 (210x297 мм)</PresentationFormat>
  <Paragraphs>50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ВЕЛИКИЙ СКАЗОЧНИК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Цитаты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85</cp:revision>
  <dcterms:created xsi:type="dcterms:W3CDTF">2020-04-01T12:05:44Z</dcterms:created>
  <dcterms:modified xsi:type="dcterms:W3CDTF">2020-04-02T11:19:12Z</dcterms:modified>
</cp:coreProperties>
</file>