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85" r:id="rId12"/>
    <p:sldId id="267" r:id="rId13"/>
    <p:sldId id="268" r:id="rId14"/>
    <p:sldId id="270" r:id="rId15"/>
    <p:sldId id="273" r:id="rId16"/>
    <p:sldId id="281" r:id="rId17"/>
    <p:sldId id="282" r:id="rId18"/>
    <p:sldId id="275" r:id="rId19"/>
    <p:sldId id="283" r:id="rId20"/>
    <p:sldId id="278" r:id="rId21"/>
    <p:sldId id="276" r:id="rId22"/>
    <p:sldId id="280" r:id="rId23"/>
    <p:sldId id="284" r:id="rId24"/>
    <p:sldId id="279" r:id="rId25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2652" autoAdjust="0"/>
  </p:normalViewPr>
  <p:slideViewPr>
    <p:cSldViewPr>
      <p:cViewPr varScale="1">
        <p:scale>
          <a:sx n="76" d="100"/>
          <a:sy n="76" d="100"/>
        </p:scale>
        <p:origin x="-1134" y="-96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3FDD7-DF36-40AB-9482-26605073C1F9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27666-EF6D-412C-919E-40A4EAAEFC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51542-1BF8-4BE9-ACC3-7A8A753369CA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51542-1BF8-4BE9-ACC3-7A8A753369CA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51542-1BF8-4BE9-ACC3-7A8A753369CA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mel.fm/istorii/7590861-istoriya-pisatelya-volkova-pridumavshego-izumrudny-gorod-urfina-dzhyusa-i-totoshku" TargetMode="External"/><Relationship Id="rId3" Type="http://schemas.openxmlformats.org/officeDocument/2006/relationships/hyperlink" Target="https://www.tspu.edu.ru/museum/volkov" TargetMode="External"/><Relationship Id="rId7" Type="http://schemas.openxmlformats.org/officeDocument/2006/relationships/hyperlink" Target="https://libmir.com/i/43/305143/ii12_064.pn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htoby-pomnili.livejournal.com/292698.html" TargetMode="External"/><Relationship Id="rId5" Type="http://schemas.openxmlformats.org/officeDocument/2006/relationships/hyperlink" Target="https://yarwiki.ru/article/1438/volkov-aleksandr-melentevich" TargetMode="External"/><Relationship Id="rId4" Type="http://schemas.openxmlformats.org/officeDocument/2006/relationships/hyperlink" Target="https://m.fishki.net/3006800-aleksandr-volkov-pisately-i-perevodchik-segodnja-deny-ego-rozhdenija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1336368742.jpg"/>
          <p:cNvPicPr>
            <a:picLocks noChangeAspect="1" noChangeArrowheads="1"/>
          </p:cNvPicPr>
          <p:nvPr/>
        </p:nvPicPr>
        <p:blipFill>
          <a:blip r:embed="rId2" cstate="print"/>
          <a:srcRect l="2913" t="6171" r="1942" b="18408"/>
          <a:stretch>
            <a:fillRect/>
          </a:stretch>
        </p:blipFill>
        <p:spPr bwMode="auto">
          <a:xfrm>
            <a:off x="2195736" y="841276"/>
            <a:ext cx="4752109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381000" y="3649588"/>
            <a:ext cx="8534400" cy="175650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/>
            </a:prstTxWarp>
            <a:spAutoFit/>
          </a:bodyPr>
          <a:lstStyle/>
          <a:p>
            <a:pPr algn="ctr">
              <a:lnSpc>
                <a:spcPts val="5000"/>
              </a:lnSpc>
            </a:pPr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Создатель </a:t>
            </a:r>
          </a:p>
          <a:p>
            <a:pPr algn="ctr">
              <a:lnSpc>
                <a:spcPts val="5000"/>
              </a:lnSpc>
            </a:pPr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Изумрудного города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Содержимое 5"/>
          <p:cNvSpPr txBox="1">
            <a:spLocks/>
          </p:cNvSpPr>
          <p:nvPr/>
        </p:nvSpPr>
        <p:spPr>
          <a:xfrm>
            <a:off x="0" y="0"/>
            <a:ext cx="9144000" cy="6252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К 130-летию со дня рождения А.М. Волкова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3400" y="190501"/>
            <a:ext cx="80772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6600"/>
                </a:solidFill>
                <a:latin typeface="Century Gothic" pitchFamily="34" charset="0"/>
              </a:rPr>
              <a:t>Александр Мелентьевич ВОЛКОВ  </a:t>
            </a:r>
          </a:p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6600"/>
                </a:solidFill>
                <a:latin typeface="Century Gothic" pitchFamily="34" charset="0"/>
              </a:rPr>
              <a:t>(1891 - 1977)</a:t>
            </a:r>
            <a:endParaRPr lang="ru-RU" sz="40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006600"/>
              </a:solidFill>
              <a:latin typeface="Century Gothic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419600" y="1943100"/>
            <a:ext cx="3962400" cy="22174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 smtClean="0">
                <a:latin typeface="Century Gothic" pitchFamily="34" charset="0"/>
              </a:rPr>
              <a:t>русский советский писатель, драматург, переводчик.</a:t>
            </a:r>
            <a:endParaRPr lang="ru-RU" b="1" dirty="0">
              <a:latin typeface="Century Gothic" pitchFamily="34" charset="0"/>
            </a:endParaRPr>
          </a:p>
        </p:txBody>
      </p:sp>
      <p:pic>
        <p:nvPicPr>
          <p:cNvPr id="25602" name="Picture 2" descr="https://briefly.ru/static/cache/authors/640/volkov.jpeg?154549455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705372"/>
            <a:ext cx="2653550" cy="3528392"/>
          </a:xfrm>
          <a:prstGeom prst="rect">
            <a:avLst/>
          </a:prstGeom>
          <a:ln w="88900" cap="sq" cmpd="thickThin">
            <a:solidFill>
              <a:srgbClr val="6666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1560" y="193204"/>
            <a:ext cx="792088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Century Gothic" pitchFamily="34" charset="0"/>
              </a:rPr>
              <a:t>Александр Волков родился </a:t>
            </a:r>
            <a:r>
              <a:rPr lang="ru-RU" sz="2400" b="1" dirty="0" smtClean="0">
                <a:solidFill>
                  <a:srgbClr val="C00000"/>
                </a:solidFill>
                <a:latin typeface="Century Gothic" pitchFamily="34" charset="0"/>
              </a:rPr>
              <a:t>14 </a:t>
            </a:r>
            <a:r>
              <a:rPr lang="ru-RU" sz="2400" b="1" dirty="0" smtClean="0">
                <a:solidFill>
                  <a:srgbClr val="C00000"/>
                </a:solidFill>
                <a:latin typeface="Century Gothic" pitchFamily="34" charset="0"/>
              </a:rPr>
              <a:t>июня </a:t>
            </a:r>
            <a:r>
              <a:rPr lang="ru-RU" sz="2400" b="1" dirty="0" smtClean="0">
                <a:solidFill>
                  <a:srgbClr val="C00000"/>
                </a:solidFill>
                <a:latin typeface="Century Gothic" pitchFamily="34" charset="0"/>
              </a:rPr>
              <a:t>1891 </a:t>
            </a:r>
            <a:r>
              <a:rPr lang="ru-RU" sz="2400" b="1" dirty="0" smtClean="0">
                <a:solidFill>
                  <a:srgbClr val="C00000"/>
                </a:solidFill>
                <a:latin typeface="Century Gothic" pitchFamily="34" charset="0"/>
              </a:rPr>
              <a:t>г.</a:t>
            </a:r>
            <a:r>
              <a:rPr lang="ru-RU" sz="2400" b="1" dirty="0" smtClean="0">
                <a:latin typeface="Century Gothic" pitchFamily="34" charset="0"/>
              </a:rPr>
              <a:t> </a:t>
            </a:r>
          </a:p>
          <a:p>
            <a:pPr algn="ctr"/>
            <a:r>
              <a:rPr lang="ru-RU" sz="2400" b="1" dirty="0" smtClean="0">
                <a:latin typeface="Century Gothic" pitchFamily="34" charset="0"/>
              </a:rPr>
              <a:t>в </a:t>
            </a:r>
            <a:r>
              <a:rPr lang="ru-RU" sz="2400" b="1" dirty="0" smtClean="0">
                <a:latin typeface="Century Gothic" pitchFamily="34" charset="0"/>
              </a:rPr>
              <a:t>городе </a:t>
            </a:r>
            <a:r>
              <a:rPr lang="ru-RU" sz="2400" b="1" dirty="0" smtClean="0">
                <a:latin typeface="Century Gothic" pitchFamily="34" charset="0"/>
              </a:rPr>
              <a:t>Усть-Каменогорск в </a:t>
            </a:r>
            <a:r>
              <a:rPr lang="ru-RU" sz="2400" b="1" dirty="0" smtClean="0">
                <a:latin typeface="Century Gothic" pitchFamily="34" charset="0"/>
              </a:rPr>
              <a:t>семье военного фельдфебеля и портнихи. </a:t>
            </a:r>
            <a:endParaRPr lang="ru-RU" sz="2400" b="1" cap="none" spc="0" dirty="0">
              <a:ln w="19050">
                <a:solidFill>
                  <a:srgbClr val="CC6600"/>
                </a:solidFill>
                <a:prstDash val="solid"/>
              </a:ln>
              <a:solidFill>
                <a:schemeClr val="accent3"/>
              </a:solidFill>
              <a:effectLst/>
              <a:latin typeface="Century Gothic" pitchFamily="34" charset="0"/>
            </a:endParaRPr>
          </a:p>
        </p:txBody>
      </p:sp>
      <p:pic>
        <p:nvPicPr>
          <p:cNvPr id="23554" name="Picture 2" descr="http://www.yk.kz/images/towninfo/histtn1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1609361"/>
            <a:ext cx="5544616" cy="3696411"/>
          </a:xfrm>
          <a:prstGeom prst="rect">
            <a:avLst/>
          </a:prstGeom>
          <a:ln w="88900" cap="sq" cmpd="thickThin">
            <a:solidFill>
              <a:srgbClr val="6666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9552" y="409228"/>
            <a:ext cx="806489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С раннего детства он увлекался литературой. Мальчику не было и четырех лет, когда отец научил его читать, и с тех пор он стал заядлым читателем. </a:t>
            </a:r>
          </a:p>
          <a:p>
            <a:r>
              <a:rPr lang="ru-RU" sz="2400" b="1" dirty="0" smtClean="0">
                <a:latin typeface="Century Gothic" pitchFamily="34" charset="0"/>
              </a:rPr>
              <a:t>Из русских писателей любил А.С. Пушкина, М.Ю. Лермонтова, Н.А. Некрасова.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22530" name="Picture 2" descr="Мальчик читает книгу, изолированных на белом Фотография, картинки, изображения и сток-фотография без роялти. Image 11708483.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>
            <a:off x="2604500" y="2641476"/>
            <a:ext cx="4642785" cy="307352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99592" y="265212"/>
            <a:ext cx="7543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В школе Александр Волков учился только на «отлично». Пройдя подготовительный курс и  получив аттестат с отличием, будущий писатель поступил в Томский учительский институт. Окончил он его в 1910 году.</a:t>
            </a:r>
            <a:endParaRPr lang="ru-RU" sz="2400" b="1" dirty="0">
              <a:latin typeface="Century Gothic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2123728" y="2497460"/>
            <a:ext cx="5054962" cy="2808312"/>
          </a:xfrm>
          <a:prstGeom prst="rect">
            <a:avLst/>
          </a:prstGeom>
          <a:ln w="88900" cap="sq" cmpd="thickThin">
            <a:solidFill>
              <a:srgbClr val="6666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536" y="625252"/>
            <a:ext cx="446449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В то время он самостоятельно осваивал немецкий и французский языки.</a:t>
            </a:r>
          </a:p>
          <a:p>
            <a:endParaRPr lang="ru-RU" sz="2400" b="1" dirty="0" smtClean="0">
              <a:latin typeface="Century Gothic" pitchFamily="34" charset="0"/>
            </a:endParaRPr>
          </a:p>
          <a:p>
            <a:r>
              <a:rPr lang="ru-RU" sz="2400" b="1" dirty="0" smtClean="0">
                <a:latin typeface="Century Gothic" pitchFamily="34" charset="0"/>
              </a:rPr>
              <a:t>Его первые стихи «Ничто не радует меня», «Мечты» были </a:t>
            </a:r>
            <a:r>
              <a:rPr lang="ru-RU" sz="2400" b="1" dirty="0" smtClean="0">
                <a:latin typeface="Century Gothic" pitchFamily="34" charset="0"/>
              </a:rPr>
              <a:t>напечатаны в </a:t>
            </a:r>
            <a:r>
              <a:rPr lang="ru-RU" sz="2400" b="1" dirty="0" smtClean="0">
                <a:latin typeface="Century Gothic" pitchFamily="34" charset="0"/>
              </a:rPr>
              <a:t>1917 </a:t>
            </a:r>
            <a:r>
              <a:rPr lang="ru-RU" sz="2400" b="1" dirty="0" smtClean="0">
                <a:latin typeface="Century Gothic" pitchFamily="34" charset="0"/>
              </a:rPr>
              <a:t>г. </a:t>
            </a:r>
            <a:r>
              <a:rPr lang="ru-RU" sz="2400" b="1" dirty="0" smtClean="0">
                <a:latin typeface="Century Gothic" pitchFamily="34" charset="0"/>
              </a:rPr>
              <a:t>в газете «Сибирский свет».</a:t>
            </a:r>
            <a:endParaRPr lang="ru-RU" sz="2400" b="1" dirty="0">
              <a:latin typeface="Century Gothic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2040" y="697260"/>
            <a:ext cx="4211960" cy="3970318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Century Gothic" pitchFamily="34" charset="0"/>
              </a:rPr>
              <a:t>Ничто не радует меня,</a:t>
            </a:r>
          </a:p>
          <a:p>
            <a:r>
              <a:rPr lang="ru-RU" b="1" i="1" dirty="0" smtClean="0">
                <a:latin typeface="Century Gothic" pitchFamily="34" charset="0"/>
              </a:rPr>
              <a:t>Не веселит мой взор печальный;</a:t>
            </a:r>
          </a:p>
          <a:p>
            <a:r>
              <a:rPr lang="ru-RU" b="1" i="1" dirty="0" smtClean="0">
                <a:latin typeface="Century Gothic" pitchFamily="34" charset="0"/>
              </a:rPr>
              <a:t>На склоне жизни прожитой</a:t>
            </a:r>
          </a:p>
          <a:p>
            <a:r>
              <a:rPr lang="ru-RU" b="1" i="1" dirty="0" smtClean="0">
                <a:latin typeface="Century Gothic" pitchFamily="34" charset="0"/>
              </a:rPr>
              <a:t>Я утомлен дорогой дальней.</a:t>
            </a:r>
          </a:p>
          <a:p>
            <a:r>
              <a:rPr lang="ru-RU" b="1" i="1" dirty="0" smtClean="0">
                <a:latin typeface="Century Gothic" pitchFamily="34" charset="0"/>
              </a:rPr>
              <a:t>Печально я гляжу вперед:</a:t>
            </a:r>
          </a:p>
          <a:p>
            <a:r>
              <a:rPr lang="ru-RU" b="1" i="1" dirty="0" smtClean="0">
                <a:latin typeface="Century Gothic" pitchFamily="34" charset="0"/>
              </a:rPr>
              <a:t>Не встречу ласкового взора</a:t>
            </a:r>
          </a:p>
          <a:p>
            <a:r>
              <a:rPr lang="ru-RU" b="1" i="1" dirty="0" smtClean="0">
                <a:latin typeface="Century Gothic" pitchFamily="34" charset="0"/>
              </a:rPr>
              <a:t>Я на закате дней моих;</a:t>
            </a:r>
          </a:p>
          <a:p>
            <a:r>
              <a:rPr lang="ru-RU" b="1" i="1" dirty="0" smtClean="0">
                <a:latin typeface="Century Gothic" pitchFamily="34" charset="0"/>
              </a:rPr>
              <a:t>Ни слова дружбы, ни укора</a:t>
            </a:r>
          </a:p>
          <a:p>
            <a:r>
              <a:rPr lang="ru-RU" b="1" i="1" dirty="0" smtClean="0">
                <a:latin typeface="Century Gothic" pitchFamily="34" charset="0"/>
              </a:rPr>
              <a:t>Не скажет мне мой друг былой;</a:t>
            </a:r>
          </a:p>
          <a:p>
            <a:r>
              <a:rPr lang="ru-RU" b="1" i="1" dirty="0" smtClean="0">
                <a:latin typeface="Century Gothic" pitchFamily="34" charset="0"/>
              </a:rPr>
              <a:t>Он скрыт холодной и немой </a:t>
            </a:r>
          </a:p>
          <a:p>
            <a:r>
              <a:rPr lang="ru-RU" b="1" i="1" dirty="0" smtClean="0">
                <a:latin typeface="Century Gothic" pitchFamily="34" charset="0"/>
              </a:rPr>
              <a:t>Стеной угрюмой и высокой.</a:t>
            </a:r>
          </a:p>
          <a:p>
            <a:r>
              <a:rPr lang="ru-RU" b="1" i="1" dirty="0" smtClean="0">
                <a:latin typeface="Century Gothic" pitchFamily="34" charset="0"/>
              </a:rPr>
              <a:t>А я один с кручиной злой</a:t>
            </a:r>
          </a:p>
          <a:p>
            <a:r>
              <a:rPr lang="ru-RU" b="1" i="1" dirty="0" smtClean="0">
                <a:latin typeface="Century Gothic" pitchFamily="34" charset="0"/>
              </a:rPr>
              <a:t>Живу печальный и больной</a:t>
            </a:r>
          </a:p>
          <a:p>
            <a:r>
              <a:rPr lang="ru-RU" b="1" i="1" dirty="0" smtClean="0">
                <a:latin typeface="Century Gothic" pitchFamily="34" charset="0"/>
              </a:rPr>
              <a:t>И мой конец уж недалеко.</a:t>
            </a:r>
            <a:endParaRPr lang="ru-RU" b="1" i="1" dirty="0">
              <a:latin typeface="Century Gothic" pitchFamily="34" charset="0"/>
            </a:endParaRPr>
          </a:p>
        </p:txBody>
      </p:sp>
      <p:pic>
        <p:nvPicPr>
          <p:cNvPr id="21514" name="Picture 10" descr="https://moyaroza.ru/image/catalog/category/index.jp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77821">
            <a:off x="670238" y="3612191"/>
            <a:ext cx="2596012" cy="24323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55576" y="190501"/>
            <a:ext cx="7920880" cy="1569660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В 1920-х годах Волков переехал в Ярославль, где работал директором школы. Заочно закончил математический факультет Ярославского педагогического института.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3568" y="2353444"/>
            <a:ext cx="4149479" cy="2520280"/>
          </a:xfrm>
          <a:prstGeom prst="rect">
            <a:avLst/>
          </a:prstGeom>
          <a:ln w="88900" cap="sq" cmpd="thickThin">
            <a:solidFill>
              <a:srgbClr val="6666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482" name="Picture 2" descr="https://yarwiki.ru/uploaded/3/7/x37abf7dc5490be6d4ce94db35bba41b8-1000.jpg.pagespeed.ic.H8Zw-UuRQv.web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849387"/>
            <a:ext cx="2800960" cy="3456385"/>
          </a:xfrm>
          <a:prstGeom prst="rect">
            <a:avLst/>
          </a:prstGeom>
          <a:ln w="88900" cap="sq" cmpd="thickThin">
            <a:solidFill>
              <a:srgbClr val="6666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0"/>
            <a:ext cx="9144001" cy="571500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61105" y="2641475"/>
            <a:ext cx="4426919" cy="2520281"/>
          </a:xfrm>
          <a:prstGeom prst="rect">
            <a:avLst/>
          </a:prstGeom>
          <a:ln w="88900" cap="sq" cmpd="thickThin">
            <a:solidFill>
              <a:srgbClr val="6666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683568" y="486459"/>
            <a:ext cx="79928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Будучи сорокалетним отцом двоих детей, Волков поступает в Московский государственный университет </a:t>
            </a:r>
            <a:r>
              <a:rPr lang="ru-RU" sz="2400" b="1" dirty="0" smtClean="0">
                <a:latin typeface="Century Gothic" pitchFamily="34" charset="0"/>
              </a:rPr>
              <a:t>на </a:t>
            </a:r>
            <a:r>
              <a:rPr lang="ru-RU" sz="2400" b="1" dirty="0" smtClean="0">
                <a:latin typeface="Century Gothic" pitchFamily="34" charset="0"/>
              </a:rPr>
              <a:t>математический факультет, пятилетний курс которого </a:t>
            </a:r>
            <a:r>
              <a:rPr lang="ru-RU" sz="2400" b="1" dirty="0" smtClean="0">
                <a:latin typeface="Century Gothic" pitchFamily="34" charset="0"/>
              </a:rPr>
              <a:t>одолевает </a:t>
            </a:r>
            <a:r>
              <a:rPr lang="ru-RU" sz="2400" b="1" dirty="0" smtClean="0">
                <a:latin typeface="Century Gothic" pitchFamily="34" charset="0"/>
              </a:rPr>
              <a:t>всего </a:t>
            </a:r>
            <a:r>
              <a:rPr lang="ru-RU" sz="2400" b="1" dirty="0" smtClean="0">
                <a:latin typeface="Century Gothic" pitchFamily="34" charset="0"/>
              </a:rPr>
              <a:t>       за </a:t>
            </a:r>
            <a:r>
              <a:rPr lang="ru-RU" sz="2400" b="1" dirty="0" smtClean="0">
                <a:latin typeface="Century Gothic" pitchFamily="34" charset="0"/>
              </a:rPr>
              <a:t>семь месяцев!</a:t>
            </a:r>
            <a:endParaRPr lang="ru-RU" sz="2400" b="1" dirty="0">
              <a:latin typeface="Century Gothic" pitchFamily="34" charset="0"/>
            </a:endParaRPr>
          </a:p>
        </p:txBody>
      </p:sp>
      <p:pic>
        <p:nvPicPr>
          <p:cNvPr id="19458" name="Picture 2" descr="https://yarwiki.ru/uploaded/8/0/x80ca62aad964cbc9ddec6f3994f4847d-1000.jpg.pagespeed.ic.YrCVCiZc6s.web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2641475"/>
            <a:ext cx="3606360" cy="2513633"/>
          </a:xfrm>
          <a:prstGeom prst="rect">
            <a:avLst/>
          </a:prstGeom>
          <a:ln w="88900" cap="sq" cmpd="thickThin">
            <a:solidFill>
              <a:srgbClr val="6666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1440160" y="697260"/>
            <a:ext cx="3229520" cy="4505181"/>
          </a:xfrm>
          <a:prstGeom prst="rect">
            <a:avLst/>
          </a:prstGeom>
          <a:ln w="88900" cap="sq" cmpd="thickThin">
            <a:solidFill>
              <a:srgbClr val="6666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4896544" y="2641476"/>
            <a:ext cx="327585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Century Gothic" pitchFamily="34" charset="0"/>
              </a:rPr>
              <a:t>А.М. Волков с женой Калерией Александровной и сыновьями Вивианом и </a:t>
            </a:r>
            <a:r>
              <a:rPr lang="ru-RU" sz="2400" b="1" dirty="0" err="1" smtClean="0">
                <a:latin typeface="Century Gothic" pitchFamily="34" charset="0"/>
              </a:rPr>
              <a:t>Ромуальдом</a:t>
            </a:r>
            <a:endParaRPr lang="ru-RU" sz="2400" b="1" dirty="0">
              <a:latin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55576" y="265212"/>
            <a:ext cx="799288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В течение двадцати лет Александр Волков </a:t>
            </a:r>
            <a:r>
              <a:rPr lang="ru-RU" sz="2400" b="1" dirty="0" smtClean="0">
                <a:latin typeface="Century Gothic" pitchFamily="34" charset="0"/>
              </a:rPr>
              <a:t>преподавал высшую математику в </a:t>
            </a:r>
            <a:r>
              <a:rPr lang="ru-RU" sz="2400" b="1" dirty="0" smtClean="0">
                <a:latin typeface="Century Gothic" pitchFamily="34" charset="0"/>
              </a:rPr>
              <a:t>Московском институте цветных металлов и золота. </a:t>
            </a:r>
          </a:p>
          <a:p>
            <a:r>
              <a:rPr lang="ru-RU" sz="2400" b="1" dirty="0" smtClean="0">
                <a:latin typeface="Century Gothic" pitchFamily="34" charset="0"/>
              </a:rPr>
              <a:t>Там же он вел для студентов факультатив </a:t>
            </a:r>
            <a:r>
              <a:rPr lang="ru-RU" sz="2400" b="1" dirty="0" smtClean="0">
                <a:latin typeface="Century Gothic" pitchFamily="34" charset="0"/>
              </a:rPr>
              <a:t>         по литературе, продолжал </a:t>
            </a:r>
            <a:r>
              <a:rPr lang="ru-RU" sz="2400" b="1" dirty="0" smtClean="0">
                <a:latin typeface="Century Gothic" pitchFamily="34" charset="0"/>
              </a:rPr>
              <a:t>изучать иностранные языки.</a:t>
            </a:r>
            <a:endParaRPr lang="ru-RU" sz="2400" b="1" dirty="0">
              <a:latin typeface="Century Gothic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389381" y="2623474"/>
            <a:ext cx="4414867" cy="2759292"/>
          </a:xfrm>
          <a:prstGeom prst="rect">
            <a:avLst/>
          </a:prstGeom>
          <a:ln w="88900" cap="sq" cmpd="thickThin">
            <a:solidFill>
              <a:srgbClr val="6666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60440" y="697260"/>
            <a:ext cx="5004048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В годы войны Волков жил и работал в эвакуации в Алма-Ате. </a:t>
            </a:r>
            <a:r>
              <a:rPr lang="ru-RU" sz="2400" b="1" dirty="0" smtClean="0">
                <a:latin typeface="Century Gothic" pitchFamily="34" charset="0"/>
              </a:rPr>
              <a:t>Здесь он написал документальные </a:t>
            </a:r>
            <a:r>
              <a:rPr lang="ru-RU" sz="2400" b="1" dirty="0" smtClean="0">
                <a:latin typeface="Century Gothic" pitchFamily="34" charset="0"/>
              </a:rPr>
              <a:t>книги «Бойцы-невидимки» (</a:t>
            </a:r>
            <a:r>
              <a:rPr lang="ru-RU" sz="2400" b="1" dirty="0" smtClean="0">
                <a:latin typeface="Century Gothic" pitchFamily="34" charset="0"/>
              </a:rPr>
              <a:t>о математике в артиллерии и авиации) и «Самолеты на войне», цикл </a:t>
            </a:r>
            <a:r>
              <a:rPr lang="ru-RU" sz="2400" b="1" dirty="0" err="1" smtClean="0">
                <a:latin typeface="Century Gothic" pitchFamily="34" charset="0"/>
              </a:rPr>
              <a:t>радиопьес</a:t>
            </a:r>
            <a:r>
              <a:rPr lang="ru-RU" sz="2400" b="1" dirty="0" smtClean="0">
                <a:latin typeface="Century Gothic" pitchFamily="34" charset="0"/>
              </a:rPr>
              <a:t> на военно-патриотическую </a:t>
            </a:r>
            <a:r>
              <a:rPr lang="ru-RU" sz="2400" b="1" dirty="0" smtClean="0">
                <a:latin typeface="Century Gothic" pitchFamily="34" charset="0"/>
              </a:rPr>
              <a:t>тему, </a:t>
            </a:r>
            <a:r>
              <a:rPr lang="ru-RU" sz="2400" b="1" dirty="0" smtClean="0">
                <a:latin typeface="Century Gothic" pitchFamily="34" charset="0"/>
              </a:rPr>
              <a:t>исторические </a:t>
            </a:r>
            <a:r>
              <a:rPr lang="ru-RU" sz="2400" b="1" dirty="0" smtClean="0">
                <a:latin typeface="Century Gothic" pitchFamily="34" charset="0"/>
              </a:rPr>
              <a:t>очерки, стихи и песни. </a:t>
            </a:r>
            <a:r>
              <a:rPr lang="ru-RU" sz="2400" b="1" dirty="0" smtClean="0">
                <a:latin typeface="Century Gothic" pitchFamily="34" charset="0"/>
              </a:rPr>
              <a:t>Много писал для газет и </a:t>
            </a:r>
            <a:r>
              <a:rPr lang="ru-RU" sz="2400" b="1" dirty="0" smtClean="0">
                <a:latin typeface="Century Gothic" pitchFamily="34" charset="0"/>
              </a:rPr>
              <a:t>радио.</a:t>
            </a:r>
            <a:endParaRPr lang="ru-RU" sz="2400" b="1" dirty="0">
              <a:latin typeface="Century Gothic" pitchFamily="34" charset="0"/>
            </a:endParaRPr>
          </a:p>
        </p:txBody>
      </p:sp>
      <p:pic>
        <p:nvPicPr>
          <p:cNvPr id="46082" name="Picture 2" descr="https://yarwiki.ru/uploaded/8/5/x854b848d626aacb740a3c1aad407ccc8-1000.jpg.pagespeed.ic.jDOVXB75hv.web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048" y="697260"/>
            <a:ext cx="3384376" cy="44707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background_book_jpg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572000" y="190500"/>
            <a:ext cx="4392488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Александр Мелентьевич Волков - выдающийся советский детский писатель.</a:t>
            </a:r>
          </a:p>
          <a:p>
            <a:endParaRPr lang="ru-RU" sz="2400" b="1" dirty="0" smtClean="0">
              <a:latin typeface="Century Gothic" pitchFamily="34" charset="0"/>
            </a:endParaRPr>
          </a:p>
          <a:p>
            <a:r>
              <a:rPr lang="ru-RU" sz="2400" b="1" dirty="0" smtClean="0">
                <a:latin typeface="Century Gothic" pitchFamily="34" charset="0"/>
              </a:rPr>
              <a:t>Им написано 19 детских книг.</a:t>
            </a:r>
          </a:p>
          <a:p>
            <a:endParaRPr lang="ru-RU" sz="2400" b="1" dirty="0" smtClean="0">
              <a:latin typeface="Century Gothic" pitchFamily="34" charset="0"/>
            </a:endParaRPr>
          </a:p>
          <a:p>
            <a:r>
              <a:rPr lang="ru-RU" sz="2400" b="1" dirty="0" smtClean="0">
                <a:latin typeface="Century Gothic" pitchFamily="34" charset="0"/>
              </a:rPr>
              <a:t>Общий тираж его произведений составляет более 50 миллионов экземпляров, которые были изданы на 32 языках народов мира.</a:t>
            </a:r>
            <a:endParaRPr lang="ru-RU" sz="2400" b="1" dirty="0">
              <a:latin typeface="Century Gothic" pitchFamily="34" charset="0"/>
            </a:endParaRPr>
          </a:p>
        </p:txBody>
      </p:sp>
      <p:pic>
        <p:nvPicPr>
          <p:cNvPr id="15362" name="Picture 2" descr="http://childdreams.ru/d/403424/d/978-5-389-02368-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337220"/>
            <a:ext cx="3895725" cy="49530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355976" y="985292"/>
            <a:ext cx="432048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Сказочную </a:t>
            </a:r>
            <a:r>
              <a:rPr lang="ru-RU" sz="2400" b="1" dirty="0" smtClean="0">
                <a:latin typeface="Century Gothic" pitchFamily="34" charset="0"/>
              </a:rPr>
              <a:t>повесть «Волшебник Изумрудного города» Волков написал </a:t>
            </a:r>
            <a:r>
              <a:rPr lang="ru-RU" sz="2400" b="1" dirty="0" smtClean="0">
                <a:latin typeface="Century Gothic" pitchFamily="34" charset="0"/>
              </a:rPr>
              <a:t>в 1939 г. по </a:t>
            </a:r>
            <a:r>
              <a:rPr lang="ru-RU" sz="2400" b="1" dirty="0" smtClean="0">
                <a:latin typeface="Century Gothic" pitchFamily="34" charset="0"/>
              </a:rPr>
              <a:t>мотивам сказки американского писателя Лаймена Фрэнка Баума (1856—1919</a:t>
            </a:r>
            <a:r>
              <a:rPr lang="ru-RU" sz="2400" b="1" dirty="0" smtClean="0">
                <a:latin typeface="Century Gothic" pitchFamily="34" charset="0"/>
              </a:rPr>
              <a:t>) «</a:t>
            </a:r>
            <a:r>
              <a:rPr lang="ru-RU" sz="2400" b="1" dirty="0" smtClean="0">
                <a:latin typeface="Century Gothic" pitchFamily="34" charset="0"/>
              </a:rPr>
              <a:t>Мудрец из страны Оз».</a:t>
            </a:r>
            <a:endParaRPr lang="ru-RU" sz="2400" b="1" dirty="0">
              <a:latin typeface="Century Gothic" pitchFamily="34" charset="0"/>
            </a:endParaRPr>
          </a:p>
        </p:txBody>
      </p:sp>
      <p:pic>
        <p:nvPicPr>
          <p:cNvPr id="14338" name="Picture 2" descr="Обложка 1 издания (1900 г.), илл. У. Денсло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543" y="481236"/>
            <a:ext cx="2163798" cy="2662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4" name="Picture 2" descr="Волков, А. М. &quot;Волшебник изумрудного города : сказка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687" y="2425452"/>
            <a:ext cx="2202249" cy="2846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7544" y="49188"/>
            <a:ext cx="6120680" cy="3785652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По просьбам маленьких читателей, которые горячо полюбили героев сказки, Волков написал еще 5 книг    о приключениях </a:t>
            </a:r>
            <a:r>
              <a:rPr lang="ru-RU" sz="2400" b="1" dirty="0" err="1" smtClean="0">
                <a:latin typeface="Century Gothic" pitchFamily="34" charset="0"/>
              </a:rPr>
              <a:t>Элли</a:t>
            </a:r>
            <a:r>
              <a:rPr lang="ru-RU" sz="2400" b="1" dirty="0" smtClean="0">
                <a:latin typeface="Century Gothic" pitchFamily="34" charset="0"/>
              </a:rPr>
              <a:t> и ее друзей:</a:t>
            </a:r>
          </a:p>
          <a:p>
            <a:r>
              <a:rPr lang="ru-RU" sz="2400" b="1" dirty="0" smtClean="0">
                <a:latin typeface="Century Gothic" pitchFamily="34" charset="0"/>
              </a:rPr>
              <a:t>- «</a:t>
            </a:r>
            <a:r>
              <a:rPr lang="ru-RU" sz="2400" b="1" dirty="0" err="1" smtClean="0">
                <a:latin typeface="Century Gothic" pitchFamily="34" charset="0"/>
              </a:rPr>
              <a:t>Урфин</a:t>
            </a:r>
            <a:r>
              <a:rPr lang="ru-RU" sz="2400" b="1" dirty="0" smtClean="0">
                <a:latin typeface="Century Gothic" pitchFamily="34" charset="0"/>
              </a:rPr>
              <a:t> </a:t>
            </a:r>
            <a:r>
              <a:rPr lang="ru-RU" sz="2400" b="1" dirty="0" err="1" smtClean="0">
                <a:latin typeface="Century Gothic" pitchFamily="34" charset="0"/>
              </a:rPr>
              <a:t>Джюс</a:t>
            </a:r>
            <a:r>
              <a:rPr lang="ru-RU" sz="2400" b="1" dirty="0" smtClean="0">
                <a:latin typeface="Century Gothic" pitchFamily="34" charset="0"/>
              </a:rPr>
              <a:t> и его деревянные солдаты</a:t>
            </a:r>
            <a:r>
              <a:rPr lang="ru-RU" sz="2400" b="1" dirty="0" smtClean="0">
                <a:latin typeface="Century Gothic" pitchFamily="34" charset="0"/>
              </a:rPr>
              <a:t>» (1963);</a:t>
            </a:r>
            <a:endParaRPr lang="ru-RU" sz="2400" b="1" dirty="0" smtClean="0">
              <a:latin typeface="Century Gothic" pitchFamily="34" charset="0"/>
            </a:endParaRPr>
          </a:p>
          <a:p>
            <a:pPr>
              <a:buFontTx/>
              <a:buChar char="-"/>
            </a:pPr>
            <a:r>
              <a:rPr lang="ru-RU" sz="2400" b="1" dirty="0" smtClean="0">
                <a:latin typeface="Century Gothic" pitchFamily="34" charset="0"/>
              </a:rPr>
              <a:t> «</a:t>
            </a:r>
            <a:r>
              <a:rPr lang="ru-RU" sz="2400" b="1" dirty="0" smtClean="0">
                <a:latin typeface="Century Gothic" pitchFamily="34" charset="0"/>
              </a:rPr>
              <a:t>Семь подземных королей</a:t>
            </a:r>
            <a:r>
              <a:rPr lang="ru-RU" sz="2400" b="1" dirty="0" smtClean="0">
                <a:latin typeface="Century Gothic" pitchFamily="34" charset="0"/>
              </a:rPr>
              <a:t>» (1964);</a:t>
            </a:r>
          </a:p>
          <a:p>
            <a:pPr>
              <a:buFontTx/>
              <a:buChar char="-"/>
            </a:pPr>
            <a:r>
              <a:rPr lang="ru-RU" sz="2400" b="1" dirty="0" smtClean="0">
                <a:latin typeface="Century Gothic" pitchFamily="34" charset="0"/>
              </a:rPr>
              <a:t> «Огненный бог </a:t>
            </a:r>
            <a:r>
              <a:rPr lang="ru-RU" sz="2400" b="1" dirty="0" err="1" smtClean="0">
                <a:latin typeface="Century Gothic" pitchFamily="34" charset="0"/>
              </a:rPr>
              <a:t>Марранов</a:t>
            </a:r>
            <a:r>
              <a:rPr lang="ru-RU" sz="2400" b="1" dirty="0" smtClean="0">
                <a:latin typeface="Century Gothic" pitchFamily="34" charset="0"/>
              </a:rPr>
              <a:t>» (1968);</a:t>
            </a:r>
          </a:p>
          <a:p>
            <a:pPr>
              <a:buFontTx/>
              <a:buChar char="-"/>
            </a:pPr>
            <a:r>
              <a:rPr lang="ru-RU" sz="2400" b="1" dirty="0" smtClean="0">
                <a:latin typeface="Century Gothic" pitchFamily="34" charset="0"/>
              </a:rPr>
              <a:t> </a:t>
            </a:r>
            <a:r>
              <a:rPr lang="ru-RU" sz="2400" b="1" dirty="0" smtClean="0">
                <a:latin typeface="Century Gothic" pitchFamily="34" charset="0"/>
              </a:rPr>
              <a:t>«Желтый туман» (1970);</a:t>
            </a:r>
          </a:p>
          <a:p>
            <a:pPr>
              <a:buFontTx/>
              <a:buChar char="-"/>
            </a:pPr>
            <a:r>
              <a:rPr lang="ru-RU" sz="2400" b="1" dirty="0" smtClean="0">
                <a:latin typeface="Century Gothic" pitchFamily="34" charset="0"/>
              </a:rPr>
              <a:t> </a:t>
            </a:r>
            <a:r>
              <a:rPr lang="ru-RU" sz="2400" b="1" dirty="0" smtClean="0">
                <a:latin typeface="Century Gothic" pitchFamily="34" charset="0"/>
              </a:rPr>
              <a:t>«Тайна заброшенного замка» (1976).</a:t>
            </a:r>
            <a:endParaRPr lang="ru-RU" sz="2400" b="1" dirty="0">
              <a:latin typeface="Century Gothic" pitchFamily="34" charset="0"/>
            </a:endParaRPr>
          </a:p>
        </p:txBody>
      </p:sp>
      <p:pic>
        <p:nvPicPr>
          <p:cNvPr id="10242" name="Picture 2" descr="http://img1.liveinternet.ru/images/attach/c/3/76/94/76094149_v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3145532"/>
            <a:ext cx="1560545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 descr="http://static4.ozone.ru/multimedia/books_covers/10046558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625252"/>
            <a:ext cx="1656184" cy="21078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http://online-bibliograph.ru/files/orig/4/3/1/431c02513b5a1cb101f8897d91c6602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96501" y="3865612"/>
            <a:ext cx="1387268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Аппликации на тему весна 2 кл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3865612"/>
            <a:ext cx="1296143" cy="1671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Книга &quot;Тайна заброшенного замка&quot; - Александр Волков. Купить книгу, читать рецензии ISBN 978-5-389-01638-5 Лабиринт"/>
          <p:cNvPicPr>
            <a:picLocks noChangeAspect="1" noChangeArrowheads="1"/>
          </p:cNvPicPr>
          <p:nvPr/>
        </p:nvPicPr>
        <p:blipFill>
          <a:blip r:embed="rId7" cstate="print">
            <a:lum bright="20000" contrast="20000"/>
          </a:blip>
          <a:srcRect/>
          <a:stretch>
            <a:fillRect/>
          </a:stretch>
        </p:blipFill>
        <p:spPr bwMode="auto">
          <a:xfrm>
            <a:off x="4860032" y="3865612"/>
            <a:ext cx="1175973" cy="1679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7544" y="409228"/>
            <a:ext cx="482453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Классическими признаны иллюстрации </a:t>
            </a:r>
            <a:r>
              <a:rPr lang="ru-RU" sz="2400" b="1" dirty="0" smtClean="0">
                <a:latin typeface="Century Gothic" pitchFamily="34" charset="0"/>
              </a:rPr>
              <a:t>художника Леонида Владимирского,      с которым А. Волков тесно сотрудничал </a:t>
            </a:r>
            <a:r>
              <a:rPr lang="ru-RU" sz="2400" b="1" dirty="0" smtClean="0">
                <a:latin typeface="Century Gothic" pitchFamily="34" charset="0"/>
              </a:rPr>
              <a:t>с 1959 года.</a:t>
            </a:r>
            <a:endParaRPr lang="ru-RU" sz="2400" b="1" dirty="0">
              <a:latin typeface="Century Gothic" pitchFamily="34" charset="0"/>
            </a:endParaRPr>
          </a:p>
        </p:txBody>
      </p:sp>
      <p:pic>
        <p:nvPicPr>
          <p:cNvPr id="9218" name="Picture 2" descr="https://sun9-49.userapi.com/c1863/u7881416/77323280/x_43531299.jpg"/>
          <p:cNvPicPr>
            <a:picLocks noChangeAspect="1" noChangeArrowheads="1"/>
          </p:cNvPicPr>
          <p:nvPr/>
        </p:nvPicPr>
        <p:blipFill>
          <a:blip r:embed="rId3" cstate="print"/>
          <a:srcRect l="7736" t="6909"/>
          <a:stretch>
            <a:fillRect/>
          </a:stretch>
        </p:blipFill>
        <p:spPr bwMode="auto">
          <a:xfrm>
            <a:off x="5220072" y="409228"/>
            <a:ext cx="3330535" cy="2520280"/>
          </a:xfrm>
          <a:prstGeom prst="rect">
            <a:avLst/>
          </a:prstGeom>
          <a:ln w="88900" cap="sq" cmpd="thickThin">
            <a:solidFill>
              <a:srgbClr val="6666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222" name="Picture 6" descr="https://libmir.com/i/43/305143/ii12_06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2425452"/>
            <a:ext cx="7421563" cy="316723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419872" y="625252"/>
            <a:ext cx="55446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Волков – автор книг научно-популярного характера. </a:t>
            </a:r>
          </a:p>
          <a:p>
            <a:r>
              <a:rPr lang="ru-RU" sz="2400" b="1" dirty="0" smtClean="0">
                <a:latin typeface="Century Gothic" pitchFamily="34" charset="0"/>
              </a:rPr>
              <a:t>Роман </a:t>
            </a:r>
            <a:r>
              <a:rPr lang="ru-RU" sz="2400" b="1" dirty="0" smtClean="0">
                <a:latin typeface="Century Gothic" pitchFamily="34" charset="0"/>
              </a:rPr>
              <a:t>«Зодчие» рассказывает </a:t>
            </a:r>
            <a:r>
              <a:rPr lang="ru-RU" sz="2400" b="1" dirty="0" smtClean="0">
                <a:latin typeface="Century Gothic" pitchFamily="34" charset="0"/>
              </a:rPr>
              <a:t> об </a:t>
            </a:r>
            <a:r>
              <a:rPr lang="ru-RU" sz="2400" b="1" dirty="0" smtClean="0">
                <a:latin typeface="Century Gothic" pitchFamily="34" charset="0"/>
              </a:rPr>
              <a:t>умельцах, создавших храм Василия Блаженного в XVI веке. </a:t>
            </a:r>
            <a:r>
              <a:rPr lang="ru-RU" sz="2400" b="1" dirty="0" smtClean="0">
                <a:latin typeface="Century Gothic" pitchFamily="34" charset="0"/>
              </a:rPr>
              <a:t>Роман </a:t>
            </a:r>
            <a:r>
              <a:rPr lang="ru-RU" sz="2400" b="1" dirty="0" smtClean="0">
                <a:latin typeface="Century Gothic" pitchFamily="34" charset="0"/>
              </a:rPr>
              <a:t>«Два брата» - об эпохе Петра I. Повесть «Чудесный шар» – о царствовании Елизаветы Петровны. Сборник </a:t>
            </a:r>
            <a:r>
              <a:rPr lang="ru-RU" sz="2400" b="1" dirty="0" smtClean="0">
                <a:latin typeface="Century Gothic" pitchFamily="34" charset="0"/>
              </a:rPr>
              <a:t>рассказов </a:t>
            </a:r>
            <a:r>
              <a:rPr lang="ru-RU" sz="2400" b="1" dirty="0" smtClean="0">
                <a:latin typeface="Century Gothic" pitchFamily="34" charset="0"/>
              </a:rPr>
              <a:t>«Земля и небо» адресован тем, кто любит географию и астрономию. </a:t>
            </a:r>
            <a:endParaRPr lang="ru-RU" sz="2400" b="1" dirty="0">
              <a:latin typeface="Century Gothic" pitchFamily="34" charset="0"/>
            </a:endParaRPr>
          </a:p>
        </p:txBody>
      </p:sp>
      <p:pic>
        <p:nvPicPr>
          <p:cNvPr id="41988" name="Picture 4" descr="https://yarwiki.ru/uploaded/9/d/x9d252d9fe5ff75163346abd658720130-1000.jpg.pagespeed.ic.U2T8_9Kw0x.web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93204"/>
            <a:ext cx="1898604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986" name="Picture 2" descr="https://yarwiki.ru/uploaded/5/f/5f87d7fa036ddb2658b26ca7dff76028-10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2785492"/>
            <a:ext cx="1941906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23928" y="193204"/>
            <a:ext cx="504056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entury Gothic" pitchFamily="34" charset="0"/>
              </a:rPr>
              <a:t>Книга </a:t>
            </a:r>
            <a:r>
              <a:rPr lang="ru-RU" sz="2000" b="1" dirty="0" smtClean="0">
                <a:latin typeface="Century Gothic" pitchFamily="34" charset="0"/>
              </a:rPr>
              <a:t>«В поисках правды» рассказывает о самых знаменитых </a:t>
            </a:r>
            <a:r>
              <a:rPr lang="ru-RU" sz="2000" b="1" dirty="0" smtClean="0">
                <a:latin typeface="Century Gothic" pitchFamily="34" charset="0"/>
              </a:rPr>
              <a:t>учёных, </a:t>
            </a:r>
            <a:r>
              <a:rPr lang="ru-RU" sz="2000" b="1" dirty="0" smtClean="0">
                <a:latin typeface="Century Gothic" pitchFamily="34" charset="0"/>
              </a:rPr>
              <a:t>о борьбе науки с человеческими предрассудками и торжестве разума. </a:t>
            </a:r>
            <a:endParaRPr lang="ru-RU" sz="2000" b="1" dirty="0" smtClean="0">
              <a:latin typeface="Century Gothic" pitchFamily="34" charset="0"/>
            </a:endParaRPr>
          </a:p>
          <a:p>
            <a:r>
              <a:rPr lang="ru-RU" sz="2000" b="1" dirty="0" smtClean="0">
                <a:latin typeface="Century Gothic" pitchFamily="34" charset="0"/>
              </a:rPr>
              <a:t>В </a:t>
            </a:r>
            <a:r>
              <a:rPr lang="ru-RU" sz="2000" b="1" dirty="0" smtClean="0">
                <a:latin typeface="Century Gothic" pitchFamily="34" charset="0"/>
              </a:rPr>
              <a:t>произведении «След за кормой» </a:t>
            </a:r>
            <a:r>
              <a:rPr lang="ru-RU" sz="2000" b="1" dirty="0" smtClean="0">
                <a:latin typeface="Century Gothic" pitchFamily="34" charset="0"/>
              </a:rPr>
              <a:t>автор </a:t>
            </a:r>
            <a:r>
              <a:rPr lang="ru-RU" sz="2000" b="1" dirty="0" smtClean="0">
                <a:latin typeface="Century Gothic" pitchFamily="34" charset="0"/>
              </a:rPr>
              <a:t>обращается к истокам кораблестроения и </a:t>
            </a:r>
            <a:r>
              <a:rPr lang="ru-RU" sz="2000" b="1" dirty="0" smtClean="0">
                <a:latin typeface="Century Gothic" pitchFamily="34" charset="0"/>
              </a:rPr>
              <a:t>мореплавания. </a:t>
            </a:r>
          </a:p>
          <a:p>
            <a:r>
              <a:rPr lang="ru-RU" sz="2000" b="1" dirty="0" smtClean="0">
                <a:latin typeface="Century Gothic" pitchFamily="34" charset="0"/>
              </a:rPr>
              <a:t>В </a:t>
            </a:r>
            <a:r>
              <a:rPr lang="ru-RU" sz="2000" b="1" dirty="0" smtClean="0">
                <a:latin typeface="Century Gothic" pitchFamily="34" charset="0"/>
              </a:rPr>
              <a:t>«</a:t>
            </a:r>
            <a:r>
              <a:rPr lang="ru-RU" sz="2000" b="1" dirty="0" err="1" smtClean="0">
                <a:latin typeface="Century Gothic" pitchFamily="34" charset="0"/>
              </a:rPr>
              <a:t>Царьградской</a:t>
            </a:r>
            <a:r>
              <a:rPr lang="ru-RU" sz="2000" b="1" dirty="0" smtClean="0">
                <a:latin typeface="Century Gothic" pitchFamily="34" charset="0"/>
              </a:rPr>
              <a:t> пленнице» </a:t>
            </a:r>
            <a:r>
              <a:rPr lang="ru-RU" sz="2000" b="1" dirty="0" smtClean="0">
                <a:latin typeface="Century Gothic" pitchFamily="34" charset="0"/>
              </a:rPr>
              <a:t>               в </a:t>
            </a:r>
            <a:r>
              <a:rPr lang="ru-RU" sz="2000" b="1" dirty="0" smtClean="0">
                <a:latin typeface="Century Gothic" pitchFamily="34" charset="0"/>
              </a:rPr>
              <a:t>художественной форме </a:t>
            </a:r>
            <a:r>
              <a:rPr lang="ru-RU" sz="2000" b="1" dirty="0" smtClean="0">
                <a:latin typeface="Century Gothic" pitchFamily="34" charset="0"/>
              </a:rPr>
              <a:t>он исследует </a:t>
            </a:r>
            <a:r>
              <a:rPr lang="ru-RU" sz="2000" b="1" dirty="0" smtClean="0">
                <a:latin typeface="Century Gothic" pitchFamily="34" charset="0"/>
              </a:rPr>
              <a:t>времена правления Ярослава Мудрого. </a:t>
            </a:r>
            <a:endParaRPr lang="ru-RU" sz="2000" b="1" dirty="0" smtClean="0">
              <a:latin typeface="Century Gothic" pitchFamily="34" charset="0"/>
            </a:endParaRPr>
          </a:p>
          <a:p>
            <a:r>
              <a:rPr lang="ru-RU" sz="2000" b="1" dirty="0" smtClean="0">
                <a:latin typeface="Century Gothic" pitchFamily="34" charset="0"/>
              </a:rPr>
              <a:t>Александр Волков </a:t>
            </a:r>
            <a:r>
              <a:rPr lang="ru-RU" sz="2000" b="1" dirty="0" smtClean="0">
                <a:latin typeface="Century Gothic" pitchFamily="34" charset="0"/>
              </a:rPr>
              <a:t>хотел заинтересовать детей науками, тягой к знаниям и здоровым любопытством к устройству окружающего мира</a:t>
            </a:r>
            <a:r>
              <a:rPr lang="ru-RU" sz="2000" b="1" dirty="0" smtClean="0">
                <a:latin typeface="Century Gothic" pitchFamily="34" charset="0"/>
              </a:rPr>
              <a:t>.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40962" name="Picture 2" descr="https://yarwiki.ru/uploaded/3/3/x3371260e0a8190d29132f56c3203a550-1000.jpg.pagespeed.ic.khhJ2TONAr.web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93204"/>
            <a:ext cx="2088232" cy="2771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64" name="Picture 4" descr="https://yarwiki.ru/uploaded/b/3/b3ca09abf784eab45b894bb9b9f4bb06-10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2497461"/>
            <a:ext cx="1992124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ground_book_jpg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139952" y="1705372"/>
            <a:ext cx="4752528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А.М. </a:t>
            </a:r>
            <a:r>
              <a:rPr lang="ru-RU" sz="2400" b="1" dirty="0" smtClean="0">
                <a:latin typeface="Century Gothic" pitchFamily="34" charset="0"/>
              </a:rPr>
              <a:t>Волков перевел на русский язык романы </a:t>
            </a:r>
            <a:r>
              <a:rPr lang="ru-RU" sz="2400" b="1" dirty="0" smtClean="0">
                <a:latin typeface="Century Gothic" pitchFamily="34" charset="0"/>
              </a:rPr>
              <a:t>французского писателя Жюля Верна </a:t>
            </a:r>
            <a:r>
              <a:rPr lang="ru-RU" sz="2400" b="1" dirty="0" smtClean="0">
                <a:latin typeface="Century Gothic" pitchFamily="34" charset="0"/>
              </a:rPr>
              <a:t>«Дунайский лоцман</a:t>
            </a:r>
            <a:r>
              <a:rPr lang="ru-RU" sz="2400" b="1" dirty="0" smtClean="0">
                <a:latin typeface="Century Gothic" pitchFamily="34" charset="0"/>
              </a:rPr>
              <a:t>» и «Необыкновенные приключения экспедиции Барсака».</a:t>
            </a:r>
            <a:endParaRPr lang="ru-RU" sz="2400" b="1" dirty="0">
              <a:latin typeface="Century Gothic" pitchFamily="34" charset="0"/>
            </a:endParaRPr>
          </a:p>
        </p:txBody>
      </p:sp>
      <p:pic>
        <p:nvPicPr>
          <p:cNvPr id="7172" name="Picture 4" descr="https://4.bp.blogspot.com/-wMOXypTNl6c/WnxxUkhm8UI/AAAAAAAAGq0/lidI55SxsXotx3SqUm80rHWxS144QTUoACLcBGAs/s1600/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625252"/>
            <a:ext cx="2736304" cy="4546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ground_book_jpg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99592" y="290180"/>
            <a:ext cx="7527032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b="1" dirty="0" smtClean="0">
                <a:latin typeface="Century Gothic" pitchFamily="34" charset="0"/>
              </a:rPr>
              <a:t>В 1973 году объединение «Экран» сняло кукольный фильм из десяти серий по сказкам А. М. Волкова «Волшебник Изумрудного города», «</a:t>
            </a:r>
            <a:r>
              <a:rPr lang="ru-RU" sz="2000" b="1" dirty="0" err="1" smtClean="0">
                <a:latin typeface="Century Gothic" pitchFamily="34" charset="0"/>
              </a:rPr>
              <a:t>Урфин</a:t>
            </a:r>
            <a:r>
              <a:rPr lang="ru-RU" sz="2000" b="1" dirty="0" smtClean="0">
                <a:latin typeface="Century Gothic" pitchFamily="34" charset="0"/>
              </a:rPr>
              <a:t> </a:t>
            </a:r>
            <a:r>
              <a:rPr lang="ru-RU" sz="2000" b="1" dirty="0" err="1" smtClean="0">
                <a:latin typeface="Century Gothic" pitchFamily="34" charset="0"/>
              </a:rPr>
              <a:t>Джюс</a:t>
            </a:r>
            <a:r>
              <a:rPr lang="ru-RU" sz="2000" b="1" dirty="0" smtClean="0">
                <a:latin typeface="Century Gothic" pitchFamily="34" charset="0"/>
              </a:rPr>
              <a:t>…» и «Семь подземных королей». Еще раньше были созданы диафильмы по мотивам этих сказочных повестей.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5122" name="Picture 2" descr="http://www.omskinform.ru/images/pugalo2.jpg"/>
          <p:cNvPicPr>
            <a:picLocks noChangeAspect="1" noChangeArrowheads="1"/>
          </p:cNvPicPr>
          <p:nvPr/>
        </p:nvPicPr>
        <p:blipFill>
          <a:blip r:embed="rId4" cstate="print"/>
          <a:srcRect t="9450"/>
          <a:stretch>
            <a:fillRect/>
          </a:stretch>
        </p:blipFill>
        <p:spPr bwMode="auto">
          <a:xfrm>
            <a:off x="4716016" y="2137420"/>
            <a:ext cx="4091448" cy="3024336"/>
          </a:xfrm>
          <a:prstGeom prst="rect">
            <a:avLst/>
          </a:prstGeom>
          <a:ln w="88900" cap="sq" cmpd="thickThin">
            <a:solidFill>
              <a:srgbClr val="6666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4034" name="Picture 2" descr="https://i.pinimg.com/originals/98/c6/7a/98c67ab78976c8a0916d374fdaa18a8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7780" y="2137420"/>
            <a:ext cx="4032449" cy="3024336"/>
          </a:xfrm>
          <a:prstGeom prst="rect">
            <a:avLst/>
          </a:prstGeom>
          <a:ln w="88900" cap="sq" cmpd="thickThin">
            <a:solidFill>
              <a:srgbClr val="6666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536" y="1129308"/>
            <a:ext cx="6120680" cy="37856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За самоотверженный труд в военное и мирное время А.М. Волков был награжден: </a:t>
            </a:r>
          </a:p>
          <a:p>
            <a:r>
              <a:rPr lang="ru-RU" sz="2400" b="1" dirty="0" smtClean="0">
                <a:latin typeface="Century Gothic" pitchFamily="34" charset="0"/>
              </a:rPr>
              <a:t>- орденом Трудового Красного Знамени (1953), </a:t>
            </a:r>
          </a:p>
          <a:p>
            <a:r>
              <a:rPr lang="ru-RU" sz="2400" b="1" dirty="0" smtClean="0">
                <a:latin typeface="Century Gothic" pitchFamily="34" charset="0"/>
              </a:rPr>
              <a:t>- медалями «За доблестный труд» в Великой </a:t>
            </a:r>
            <a:r>
              <a:rPr lang="ru-RU" sz="2400" b="1" dirty="0" smtClean="0">
                <a:latin typeface="Century Gothic" pitchFamily="34" charset="0"/>
              </a:rPr>
              <a:t>Отечественной </a:t>
            </a:r>
            <a:r>
              <a:rPr lang="ru-RU" sz="2400" b="1" dirty="0" smtClean="0">
                <a:latin typeface="Century Gothic" pitchFamily="34" charset="0"/>
              </a:rPr>
              <a:t>войне 1941-1945 гг.», </a:t>
            </a:r>
          </a:p>
          <a:p>
            <a:r>
              <a:rPr lang="ru-RU" sz="2400" b="1" dirty="0" smtClean="0">
                <a:latin typeface="Century Gothic" pitchFamily="34" charset="0"/>
              </a:rPr>
              <a:t>- а также профессиональными наградами.</a:t>
            </a:r>
            <a:endParaRPr lang="ru-RU" sz="2400" b="1" dirty="0">
              <a:latin typeface="Century Gothic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193204"/>
            <a:ext cx="3976356" cy="646331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НАГРАДЫ</a:t>
            </a:r>
            <a:endParaRPr lang="ru-RU" sz="36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00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026" name="Picture 2" descr="Order of the Red Banner of Labour OBVERSE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CF2F2"/>
              </a:clrFrom>
              <a:clrTo>
                <a:srgbClr val="ECF2F2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588224" y="553244"/>
            <a:ext cx="2016224" cy="4196266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99992" y="1417340"/>
            <a:ext cx="44644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entury Gothic" pitchFamily="34" charset="0"/>
              </a:rPr>
              <a:t>Умер Александр Мелентьевич Волков 3 июля </a:t>
            </a:r>
            <a:r>
              <a:rPr lang="ru-RU" sz="2000" b="1" dirty="0" smtClean="0">
                <a:latin typeface="Century Gothic" pitchFamily="34" charset="0"/>
              </a:rPr>
              <a:t>1977 </a:t>
            </a:r>
            <a:r>
              <a:rPr lang="ru-RU" sz="2000" b="1" dirty="0" smtClean="0">
                <a:latin typeface="Century Gothic" pitchFamily="34" charset="0"/>
              </a:rPr>
              <a:t>года. Похоронен на Кунцевском кладбище</a:t>
            </a:r>
            <a:r>
              <a:rPr lang="ru-RU" sz="2000" b="1" dirty="0" smtClean="0">
                <a:latin typeface="Century Gothic" pitchFamily="34" charset="0"/>
              </a:rPr>
              <a:t>.</a:t>
            </a:r>
          </a:p>
          <a:p>
            <a:pPr algn="ctr"/>
            <a:r>
              <a:rPr lang="ru-RU" sz="2000" b="1" dirty="0" smtClean="0">
                <a:latin typeface="Century Gothic" pitchFamily="34" charset="0"/>
              </a:rPr>
              <a:t>На </a:t>
            </a:r>
            <a:r>
              <a:rPr lang="ru-RU" sz="2000" b="1" dirty="0" smtClean="0">
                <a:latin typeface="Century Gothic" pitchFamily="34" charset="0"/>
              </a:rPr>
              <a:t>памятнике</a:t>
            </a:r>
            <a:r>
              <a:rPr lang="ru-RU" sz="2000" b="1" dirty="0" smtClean="0">
                <a:latin typeface="Century Gothic" pitchFamily="34" charset="0"/>
              </a:rPr>
              <a:t>, установленном на могиле </a:t>
            </a:r>
            <a:r>
              <a:rPr lang="ru-RU" sz="2000" b="1" dirty="0" smtClean="0">
                <a:latin typeface="Century Gothic" pitchFamily="34" charset="0"/>
              </a:rPr>
              <a:t>писателя </a:t>
            </a:r>
            <a:r>
              <a:rPr lang="ru-RU" sz="2000" b="1" dirty="0" smtClean="0">
                <a:latin typeface="Century Gothic" pitchFamily="34" charset="0"/>
              </a:rPr>
              <a:t>в 2008 году, </a:t>
            </a:r>
            <a:r>
              <a:rPr lang="ru-RU" sz="2000" b="1" dirty="0" smtClean="0">
                <a:latin typeface="Century Gothic" pitchFamily="34" charset="0"/>
              </a:rPr>
              <a:t>изображены герои </a:t>
            </a:r>
            <a:r>
              <a:rPr lang="ru-RU" sz="2000" b="1" dirty="0" smtClean="0">
                <a:latin typeface="Century Gothic" pitchFamily="34" charset="0"/>
              </a:rPr>
              <a:t>«Волшебника Изумрудного города».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2" name="Picture 2" descr="http://pomnipro.ru/resources/image/userphoto_14041_4657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04038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67544" y="121196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В </a:t>
            </a:r>
            <a:r>
              <a:rPr lang="ru-RU" sz="2400" b="1" dirty="0" smtClean="0">
                <a:latin typeface="Century Gothic" pitchFamily="34" charset="0"/>
              </a:rPr>
              <a:t>2002 году при Томском государственном педагогическом университете был открыт детский музей «Волшебная страна» им. А.М. Волкова. Это е</a:t>
            </a:r>
            <a:r>
              <a:rPr lang="ru-RU" sz="2400" b="1" dirty="0" smtClean="0">
                <a:latin typeface="Century Gothic" pitchFamily="34" charset="0"/>
              </a:rPr>
              <a:t>динственная </a:t>
            </a:r>
            <a:r>
              <a:rPr lang="ru-RU" sz="2400" b="1" dirty="0" smtClean="0">
                <a:latin typeface="Century Gothic" pitchFamily="34" charset="0"/>
              </a:rPr>
              <a:t>в России мемориальная коллекция </a:t>
            </a:r>
            <a:r>
              <a:rPr lang="ru-RU" sz="2400" b="1" dirty="0" smtClean="0">
                <a:latin typeface="Century Gothic" pitchFamily="34" charset="0"/>
              </a:rPr>
              <a:t>писателя, включающая личные вещи, документы, фотографии, книги и другие ценные экспонаты.</a:t>
            </a:r>
            <a:endParaRPr lang="ru-RU" sz="2400" b="1" dirty="0">
              <a:latin typeface="Century Gothic" pitchFamily="34" charset="0"/>
            </a:endParaRPr>
          </a:p>
        </p:txBody>
      </p:sp>
      <p:pic>
        <p:nvPicPr>
          <p:cNvPr id="1028" name="Picture 4" descr="https://www.tspu.edu.ru/images2/news/2020/09/s22/s22-3-1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t="14000"/>
          <a:stretch>
            <a:fillRect/>
          </a:stretch>
        </p:blipFill>
        <p:spPr bwMode="auto">
          <a:xfrm>
            <a:off x="2051720" y="2569468"/>
            <a:ext cx="4896544" cy="2807352"/>
          </a:xfrm>
          <a:prstGeom prst="rect">
            <a:avLst/>
          </a:prstGeom>
          <a:ln w="88900" cap="sq" cmpd="thickThin">
            <a:solidFill>
              <a:srgbClr val="6666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pic>
        <p:nvPicPr>
          <p:cNvPr id="5" name="Picture 6" descr="https://img-fotki.yandex.ru/get/52/11550642.1b/0_8df66_502f5e68_XXL.jpg"/>
          <p:cNvPicPr>
            <a:picLocks noChangeAspect="1" noChangeArrowheads="1"/>
          </p:cNvPicPr>
          <p:nvPr/>
        </p:nvPicPr>
        <p:blipFill>
          <a:blip r:embed="rId3" cstate="print"/>
          <a:srcRect l="18694" t="3191"/>
          <a:stretch>
            <a:fillRect/>
          </a:stretch>
        </p:blipFill>
        <p:spPr bwMode="auto">
          <a:xfrm>
            <a:off x="323528" y="1561356"/>
            <a:ext cx="3779912" cy="2997488"/>
          </a:xfrm>
          <a:prstGeom prst="rect">
            <a:avLst/>
          </a:prstGeom>
          <a:ln w="88900" cap="sq" cmpd="thickThin">
            <a:solidFill>
              <a:srgbClr val="6666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67544" y="4657700"/>
            <a:ext cx="23762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Century Gothic" pitchFamily="34" charset="0"/>
              </a:rPr>
              <a:t>Томск</a:t>
            </a:r>
            <a:endParaRPr lang="ru-RU" sz="2400" b="1" dirty="0">
              <a:latin typeface="Century Gothic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68144" y="3145532"/>
            <a:ext cx="30963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Century Gothic" pitchFamily="34" charset="0"/>
              </a:rPr>
              <a:t>Санкт-Петербург</a:t>
            </a:r>
            <a:endParaRPr lang="ru-RU" sz="2400" b="1" dirty="0">
              <a:latin typeface="Century Gothic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145003"/>
            <a:ext cx="5040560" cy="1200329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Памятники любимым героям</a:t>
            </a:r>
            <a:endParaRPr lang="ru-RU" sz="36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00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45060" name="Picture 4" descr="https://ic.pics.livejournal.com/el_magico/17218424/2406248/2406248_original.jpg"/>
          <p:cNvPicPr>
            <a:picLocks noChangeAspect="1" noChangeArrowheads="1"/>
          </p:cNvPicPr>
          <p:nvPr/>
        </p:nvPicPr>
        <p:blipFill>
          <a:blip r:embed="rId4" cstate="print"/>
          <a:srcRect l="19985" t="5097" r="15449"/>
          <a:stretch>
            <a:fillRect/>
          </a:stretch>
        </p:blipFill>
        <p:spPr bwMode="auto">
          <a:xfrm>
            <a:off x="2987824" y="2713484"/>
            <a:ext cx="2736304" cy="2681295"/>
          </a:xfrm>
          <a:prstGeom prst="rect">
            <a:avLst/>
          </a:prstGeom>
          <a:ln w="88900" cap="sq" cmpd="thickThin">
            <a:solidFill>
              <a:srgbClr val="6666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5058" name="Picture 2" descr="http://s2.fotokto.ru/photo/full/560/56034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265212"/>
            <a:ext cx="3147675" cy="27859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5868144" y="4297660"/>
            <a:ext cx="327585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Двор «Изумрудный город» в Санкт-Петербурге</a:t>
            </a:r>
            <a:endParaRPr lang="ru-RU" sz="2400" b="1" dirty="0">
              <a:latin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ground_book_jpg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39552" y="1129308"/>
            <a:ext cx="8352928" cy="37856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en-US" sz="2400" b="1" dirty="0" smtClean="0">
                <a:latin typeface="Century Gothic" pitchFamily="34" charset="0"/>
                <a:hlinkClick r:id="rId3"/>
              </a:rPr>
              <a:t>https://</a:t>
            </a:r>
            <a:r>
              <a:rPr lang="en-US" sz="2400" b="1" dirty="0" smtClean="0">
                <a:latin typeface="Century Gothic" pitchFamily="34" charset="0"/>
                <a:hlinkClick r:id="rId3"/>
              </a:rPr>
              <a:t>www.tspu.edu.ru/museum/volkov</a:t>
            </a:r>
            <a:endParaRPr lang="ru-RU" sz="2400" b="1" dirty="0" smtClean="0">
              <a:latin typeface="Century Gothic" pitchFamily="34" charset="0"/>
            </a:endParaRPr>
          </a:p>
          <a:p>
            <a:r>
              <a:rPr lang="en-US" sz="2400" b="1" dirty="0" smtClean="0">
                <a:latin typeface="Century Gothic" pitchFamily="34" charset="0"/>
                <a:hlinkClick r:id="rId4"/>
              </a:rPr>
              <a:t>https://</a:t>
            </a:r>
            <a:r>
              <a:rPr lang="en-US" sz="2400" b="1" dirty="0" smtClean="0">
                <a:latin typeface="Century Gothic" pitchFamily="34" charset="0"/>
                <a:hlinkClick r:id="rId4"/>
              </a:rPr>
              <a:t>m.fishki.net/3006800-aleksandr-volkov-pisately-i-perevodchik-segodnja-deny-ego-rozhdenija.html</a:t>
            </a:r>
            <a:endParaRPr lang="ru-RU" sz="2400" b="1" dirty="0" smtClean="0">
              <a:latin typeface="Century Gothic" pitchFamily="34" charset="0"/>
            </a:endParaRPr>
          </a:p>
          <a:p>
            <a:r>
              <a:rPr lang="en-US" sz="2400" b="1" dirty="0" smtClean="0">
                <a:latin typeface="Century Gothic" pitchFamily="34" charset="0"/>
                <a:hlinkClick r:id="rId5"/>
              </a:rPr>
              <a:t>https://yarwiki.ru/article/1438/volkov-aleksandr-melentevich</a:t>
            </a:r>
            <a:r>
              <a:rPr lang="en-US" sz="2400" b="1" dirty="0" smtClean="0">
                <a:latin typeface="Century Gothic" pitchFamily="34" charset="0"/>
                <a:hlinkClick r:id="rId5"/>
              </a:rPr>
              <a:t>#</a:t>
            </a:r>
            <a:endParaRPr lang="ru-RU" sz="2400" b="1" dirty="0" smtClean="0">
              <a:latin typeface="Century Gothic" pitchFamily="34" charset="0"/>
            </a:endParaRPr>
          </a:p>
          <a:p>
            <a:r>
              <a:rPr lang="en-US" sz="2400" b="1" dirty="0" smtClean="0">
                <a:latin typeface="Century Gothic" pitchFamily="34" charset="0"/>
                <a:hlinkClick r:id="rId6"/>
              </a:rPr>
              <a:t>https://</a:t>
            </a:r>
            <a:r>
              <a:rPr lang="en-US" sz="2400" b="1" dirty="0" smtClean="0">
                <a:latin typeface="Century Gothic" pitchFamily="34" charset="0"/>
                <a:hlinkClick r:id="rId6"/>
              </a:rPr>
              <a:t>chtoby-pomnili.livejournal.com/292698.html</a:t>
            </a:r>
            <a:endParaRPr lang="ru-RU" sz="2400" b="1" dirty="0" smtClean="0">
              <a:latin typeface="Century Gothic" pitchFamily="34" charset="0"/>
            </a:endParaRPr>
          </a:p>
          <a:p>
            <a:r>
              <a:rPr lang="en-US" sz="2400" b="1" dirty="0" smtClean="0">
                <a:latin typeface="Century Gothic" pitchFamily="34" charset="0"/>
                <a:hlinkClick r:id="rId7"/>
              </a:rPr>
              <a:t>https://</a:t>
            </a:r>
            <a:r>
              <a:rPr lang="en-US" sz="2400" b="1" dirty="0" smtClean="0">
                <a:latin typeface="Century Gothic" pitchFamily="34" charset="0"/>
                <a:hlinkClick r:id="rId7"/>
              </a:rPr>
              <a:t>libmir.com/i/43/305143/ii12_064.png</a:t>
            </a:r>
            <a:endParaRPr lang="ru-RU" sz="2400" b="1" dirty="0" smtClean="0">
              <a:latin typeface="Century Gothic" pitchFamily="34" charset="0"/>
            </a:endParaRPr>
          </a:p>
          <a:p>
            <a:r>
              <a:rPr lang="en-US" sz="2400" b="1" dirty="0" smtClean="0">
                <a:latin typeface="Century Gothic" pitchFamily="34" charset="0"/>
                <a:hlinkClick r:id="rId8"/>
              </a:rPr>
              <a:t>https://</a:t>
            </a:r>
            <a:r>
              <a:rPr lang="en-US" sz="2400" b="1" dirty="0" smtClean="0">
                <a:latin typeface="Century Gothic" pitchFamily="34" charset="0"/>
                <a:hlinkClick r:id="rId8"/>
              </a:rPr>
              <a:t>mel.fm/istorii/7590861-istoriya-pisatelya-volkova-pridumavshego-izumrudny-gorod-urfina-dzhyusa-i-totoshku</a:t>
            </a:r>
            <a:r>
              <a:rPr lang="ru-RU" sz="2400" b="1" dirty="0" smtClean="0">
                <a:latin typeface="Century Gothic" pitchFamily="34" charset="0"/>
              </a:rPr>
              <a:t>      </a:t>
            </a:r>
            <a:endParaRPr lang="ru-RU" sz="2400" b="1" dirty="0">
              <a:latin typeface="Century Gothic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337220"/>
            <a:ext cx="3976356" cy="646331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ИСТОЧНИКИ</a:t>
            </a:r>
            <a:endParaRPr lang="ru-RU" sz="36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00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804</Words>
  <Application>Microsoft Office PowerPoint</Application>
  <PresentationFormat>Экран (16:10)</PresentationFormat>
  <Paragraphs>77</Paragraphs>
  <Slides>24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60</cp:revision>
  <dcterms:created xsi:type="dcterms:W3CDTF">2015-01-26T17:46:42Z</dcterms:created>
  <dcterms:modified xsi:type="dcterms:W3CDTF">2021-06-14T09:08:30Z</dcterms:modified>
</cp:coreProperties>
</file>