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1" r:id="rId4"/>
    <p:sldId id="272" r:id="rId5"/>
    <p:sldId id="270" r:id="rId6"/>
    <p:sldId id="273" r:id="rId7"/>
    <p:sldId id="266" r:id="rId8"/>
    <p:sldId id="269" r:id="rId9"/>
    <p:sldId id="257" r:id="rId10"/>
    <p:sldId id="274" r:id="rId11"/>
    <p:sldId id="279" r:id="rId12"/>
    <p:sldId id="275" r:id="rId13"/>
    <p:sldId id="277" r:id="rId14"/>
    <p:sldId id="276" r:id="rId15"/>
    <p:sldId id="265" r:id="rId16"/>
    <p:sldId id="278" r:id="rId17"/>
    <p:sldId id="263" r:id="rId18"/>
    <p:sldId id="280" r:id="rId19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time_continue=141&amp;v=JNP36jqSQUA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photo-drive.ru/wordpress/u-vas-est-zavetnye-zhelaniya-togda-vam-v-joshkar-olu/" TargetMode="External"/><Relationship Id="rId13" Type="http://schemas.openxmlformats.org/officeDocument/2006/relationships/image" Target="../media/image26.jpeg"/><Relationship Id="rId3" Type="http://schemas.openxmlformats.org/officeDocument/2006/relationships/hyperlink" Target="http://www.marieltour.ru/kompleks-12-apostolov-v-yoshkar-ole" TargetMode="External"/><Relationship Id="rId7" Type="http://schemas.openxmlformats.org/officeDocument/2006/relationships/hyperlink" Target="https://evstratov-and.livejournal.com/127405.html" TargetMode="External"/><Relationship Id="rId12" Type="http://schemas.openxmlformats.org/officeDocument/2006/relationships/hyperlink" Target="https://www.youtube.com/watch?time_continue=141&amp;v=JNP36jqSQUA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lubov.kislyakova?w=wall9451823_5821" TargetMode="External"/><Relationship Id="rId11" Type="http://schemas.openxmlformats.org/officeDocument/2006/relationships/hyperlink" Target="https://bibmedved.wordpress.com/2017/04/09/&#1089;-&#1074;&#1077;&#1088;&#1073;&#1085;&#1099;&#1084;-&#1074;&#1086;&#1089;&#1082;&#1088;&#1077;&#1089;&#1077;&#1085;&#1100;&#1077;&#1084;/" TargetMode="External"/><Relationship Id="rId5" Type="http://schemas.openxmlformats.org/officeDocument/2006/relationships/hyperlink" Target="https://pikabu.ru/story/dvenadtsat_apostolov_v_yoshkarole_6154757" TargetMode="External"/><Relationship Id="rId10" Type="http://schemas.openxmlformats.org/officeDocument/2006/relationships/hyperlink" Target="https://www.pravmir.ru/vxod-gospoden-v-ierusalim-tolkovaniya-propovedi-ikony-video-audio-foto/" TargetMode="External"/><Relationship Id="rId4" Type="http://schemas.openxmlformats.org/officeDocument/2006/relationships/hyperlink" Target="http://www.mytravelbook.org/objects/kompleks_12_apostolov" TargetMode="External"/><Relationship Id="rId9" Type="http://schemas.openxmlformats.org/officeDocument/2006/relationships/hyperlink" Target="http://www.pravoslavie.ru/34649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s://lh3.googleusercontent.com/C2zkiYUNeDhw2YXwxZNz8tHpXpOfj3b9el9iJAzu4cDLkYi7OOBMJBUGk80EmY8SAgkLbtHuqFNbIiEMG8jvZ60KHOC80WC418TGS4S7Farzlb1hQHeGzI9Qf9_nsprIav5rENBpK10V2_T2QukW9tKPl08DT5klD8tAyj7r5ZrjqzOQC67OyqVUXDngCmH7AwDaIQ24xzTGVOs2BnUzx32qV5nHKsszRne68foqOm-H2bCUGxyFHEfy_bvF4AnfXYT-hmmaNcT1Xxs4EdVWvLNhijQqdpPywrQK8a6YXCcd-0oSAyJWg5WZNRFQ-PIVYMgIwH1zNUJwafdYf4o5f8XVOj2h8EuekgIIIGEAURn0qzo3hLc8111IIkYCW297bzVIVsgUHx0c1pj1PKzC6zedokVevVuXDSSppo6mSBUc237YR5PbgKAcz7uaMtBACPIwHTkEN1zHu8w5y3qcDK1MdRipOqw7ywHnxuK5u_RbPUm1oIdmruK96cVuJEhILKCV4qZgvK44xdkszG18jpBeIgQab_nKkjjcJm5vpnNWoNI3spW8AqufYUAbItkL1FF2GFsEgDDoHall8uI_OJjWimeCULLksJVbMpoxhx3TF8pjLUcDtlDe5nRhwrE2n0DhLhMNp9smseom0MyJ32ea9N7apE2iNkco=w1280-h851-no"/>
          <p:cNvPicPr>
            <a:picLocks noChangeAspect="1" noChangeArrowheads="1"/>
          </p:cNvPicPr>
          <p:nvPr/>
        </p:nvPicPr>
        <p:blipFill>
          <a:blip r:embed="rId2" cstate="print">
            <a:lum bright="20000" contrast="30000"/>
          </a:blip>
          <a:srcRect l="8929" b="5901"/>
          <a:stretch>
            <a:fillRect/>
          </a:stretch>
        </p:blipFill>
        <p:spPr bwMode="auto">
          <a:xfrm>
            <a:off x="0" y="0"/>
            <a:ext cx="9906000" cy="6840386"/>
          </a:xfrm>
          <a:prstGeom prst="rect">
            <a:avLst/>
          </a:prstGeom>
          <a:noFill/>
        </p:spPr>
      </p:pic>
      <p:pic>
        <p:nvPicPr>
          <p:cNvPr id="20490" name="Picture 10" descr="http://1.bp.blogspot.com/-d66z69f6hUs/U7S4CF1FYcI/AAAAAAAAAvs/OzSrXnKMJZk/s1600/B%C3%B4nus+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4608" y="0"/>
            <a:ext cx="6755904" cy="27809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2520" y="374799"/>
            <a:ext cx="8420100" cy="2118097"/>
          </a:xfrm>
        </p:spPr>
        <p:txBody>
          <a:bodyPr>
            <a:noAutofit/>
          </a:bodyPr>
          <a:lstStyle/>
          <a:p>
            <a:pPr>
              <a:tabLst>
                <a:tab pos="1431925" algn="l"/>
              </a:tabLst>
            </a:pP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Библейский сюжет </a:t>
            </a:r>
            <a:b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 современном облике </a:t>
            </a:r>
            <a:b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Йошкар-Олы</a:t>
            </a:r>
            <a:endParaRPr lang="ru-RU" sz="4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о работе Медведево\Новая папка\Йошкар-Ола\2018\8.04.2018 набережная\IMG_20180408_160328.jpg"/>
          <p:cNvPicPr>
            <a:picLocks noChangeAspect="1" noChangeArrowheads="1"/>
          </p:cNvPicPr>
          <p:nvPr/>
        </p:nvPicPr>
        <p:blipFill>
          <a:blip r:embed="rId2" cstate="print"/>
          <a:srcRect t="4782" b="2911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6776" y="116632"/>
            <a:ext cx="6696744" cy="260568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Скульптурная композиция 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 часами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«12 апостолов»</a:t>
            </a: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- 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одна из главных достопримечательностей 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Йошкар-Олы и Марий Эл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2photo-paint.com/wp-content/uploads/2015/05/1pink-4.jpg"/>
          <p:cNvPicPr>
            <a:picLocks noChangeAspect="1" noChangeArrowheads="1"/>
          </p:cNvPicPr>
          <p:nvPr/>
        </p:nvPicPr>
        <p:blipFill>
          <a:blip r:embed="rId2" cstate="print"/>
          <a:srcRect l="2427" r="933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28675" name="Picture 3" descr="D:\по работе Медведево\Новая папка\Йошкар-Ола\2016-06-26 14-04-03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368491" y="1772816"/>
            <a:ext cx="4368485" cy="32763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880992" y="476672"/>
            <a:ext cx="4824536" cy="58655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Открытие – </a:t>
            </a:r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4 ноября 2011 года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Инициатор идеи – </a:t>
            </a:r>
            <a:endParaRPr lang="ru-RU" b="1" dirty="0" smtClean="0">
              <a:latin typeface="Candara" pitchFamily="34" charset="0"/>
            </a:endParaRPr>
          </a:p>
          <a:p>
            <a:pPr indent="17463">
              <a:buNone/>
            </a:pPr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Л.И</a:t>
            </a:r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. Маркелов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Исполнитель проекта – лаборатория </a:t>
            </a:r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«Мехатронные системы»</a:t>
            </a:r>
            <a:r>
              <a:rPr lang="ru-RU" b="1" dirty="0" smtClean="0">
                <a:latin typeface="Candara" pitchFamily="34" charset="0"/>
              </a:rPr>
              <a:t> ПГТУ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Автор скульптур – народный художник РФ </a:t>
            </a:r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Андрей Ковальчук</a:t>
            </a:r>
          </a:p>
          <a:p>
            <a:pPr>
              <a:buFont typeface="Wingdings" pitchFamily="2" charset="2"/>
              <a:buChar char="Ø"/>
            </a:pPr>
            <a:endParaRPr lang="ru-RU" dirty="0">
              <a:latin typeface="Candara" pitchFamily="34" charset="0"/>
            </a:endParaRPr>
          </a:p>
        </p:txBody>
      </p:sp>
      <p:pic>
        <p:nvPicPr>
          <p:cNvPr id="28676" name="Picture 4" descr="C:\Users\ТЕХПРОМ\Pictures\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464" y="0"/>
            <a:ext cx="4846637" cy="1103313"/>
          </a:xfrm>
          <a:prstGeom prst="rect">
            <a:avLst/>
          </a:prstGeom>
          <a:noFill/>
        </p:spPr>
      </p:pic>
      <p:sp>
        <p:nvSpPr>
          <p:cNvPr id="8" name="Содержимое 4"/>
          <p:cNvSpPr txBox="1">
            <a:spLocks/>
          </p:cNvSpPr>
          <p:nvPr/>
        </p:nvSpPr>
        <p:spPr>
          <a:xfrm>
            <a:off x="128464" y="5157192"/>
            <a:ext cx="4824536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Архитектурный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комплекс расположен на Патриаршей площади Йошкар-Олы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2photo-paint.com/wp-content/uploads/2015/05/1pink-4.jpg"/>
          <p:cNvPicPr>
            <a:picLocks noChangeAspect="1" noChangeArrowheads="1"/>
          </p:cNvPicPr>
          <p:nvPr/>
        </p:nvPicPr>
        <p:blipFill>
          <a:blip r:embed="rId2" cstate="print"/>
          <a:srcRect l="2427" r="933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98072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Скульптурная композиция</a:t>
            </a:r>
            <a:endParaRPr lang="ru-RU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04528" y="836713"/>
            <a:ext cx="8712968" cy="2592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Каждые 3 часа (с 9.00 до 21.00) на балконе архитектурного комплекса с башенными часами под церковное песнопение открываются левые ворота и появляется Иисус Христос на ослике, а следом – его ученики-апостолы. Последний – Иуда Искариот.</a:t>
            </a:r>
          </a:p>
          <a:p>
            <a:pPr>
              <a:buNone/>
            </a:pPr>
            <a:endParaRPr lang="ru-RU" sz="2800" b="1" dirty="0">
              <a:latin typeface="Candara" pitchFamily="34" charset="0"/>
            </a:endParaRPr>
          </a:p>
        </p:txBody>
      </p:sp>
      <p:pic>
        <p:nvPicPr>
          <p:cNvPr id="7" name="Picture 2" descr="https://pp.userapi.com/c849328/v849328632/a35ce/NV87gsTOFs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3356992"/>
            <a:ext cx="4239716" cy="3179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698" name="Picture 2" descr="http://www.mytravelbook.org/object_foto/2016/02/Kompleks_12_apostolov_6.jpg"/>
          <p:cNvPicPr>
            <a:picLocks noChangeAspect="1" noChangeArrowheads="1"/>
          </p:cNvPicPr>
          <p:nvPr/>
        </p:nvPicPr>
        <p:blipFill>
          <a:blip r:embed="rId4" cstate="print"/>
          <a:srcRect t="1389"/>
          <a:stretch>
            <a:fillRect/>
          </a:stretch>
        </p:blipFill>
        <p:spPr bwMode="auto">
          <a:xfrm>
            <a:off x="5097016" y="3356992"/>
            <a:ext cx="4283968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2photo-paint.com/wp-content/uploads/2015/05/1pink-4.jpg"/>
          <p:cNvPicPr>
            <a:picLocks noChangeAspect="1" noChangeArrowheads="1"/>
          </p:cNvPicPr>
          <p:nvPr/>
        </p:nvPicPr>
        <p:blipFill>
          <a:blip r:embed="rId2" cstate="print"/>
          <a:srcRect l="2427" r="933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90872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Уникальный проект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136576" y="836712"/>
            <a:ext cx="8280920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Впервые в России в скульптурах использованы подвижные элементы, переданы движения рук,  ног, головы. Если смотреть с площади, то апостолы выглядят как живые. </a:t>
            </a:r>
          </a:p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 процессе работы были объединены усилия скульпторов, художников, инженеров-механиков, дизайнеров, литейщиков, архитекторов, проектировщиков и электронщиков. </a:t>
            </a:r>
          </a:p>
        </p:txBody>
      </p:sp>
      <p:pic>
        <p:nvPicPr>
          <p:cNvPr id="8" name="Picture 2" descr="http://www.marieltour.ru/sites/default/files/yola-dost19.jpg"/>
          <p:cNvPicPr>
            <a:picLocks noChangeAspect="1" noChangeArrowheads="1"/>
          </p:cNvPicPr>
          <p:nvPr/>
        </p:nvPicPr>
        <p:blipFill>
          <a:blip r:embed="rId3" cstate="print"/>
          <a:srcRect t="37892" b="14744"/>
          <a:stretch>
            <a:fillRect/>
          </a:stretch>
        </p:blipFill>
        <p:spPr bwMode="auto">
          <a:xfrm>
            <a:off x="1685138" y="4581128"/>
            <a:ext cx="6629400" cy="208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2photo-paint.com/wp-content/uploads/2015/05/1pink-4.jpg"/>
          <p:cNvPicPr>
            <a:picLocks noChangeAspect="1" noChangeArrowheads="1"/>
          </p:cNvPicPr>
          <p:nvPr/>
        </p:nvPicPr>
        <p:blipFill>
          <a:blip r:embed="rId2" cstate="print"/>
          <a:srcRect l="2427" r="933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7" name="Содержимое 5"/>
          <p:cNvSpPr txBox="1">
            <a:spLocks/>
          </p:cNvSpPr>
          <p:nvPr/>
        </p:nvSpPr>
        <p:spPr>
          <a:xfrm>
            <a:off x="416496" y="4293096"/>
            <a:ext cx="9489504" cy="244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buFontTx/>
              <a:buChar char="-"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Вес каждой фигуры – 200 кг. </a:t>
            </a:r>
            <a:b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- Один круг пути занимает 8,5 мин. </a:t>
            </a:r>
          </a:p>
          <a:p>
            <a:pPr lvl="0">
              <a:spcBef>
                <a:spcPct val="20000"/>
              </a:spcBef>
              <a:buFontTx/>
              <a:buChar char="-"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За год апостолы «проходят» 80 км. </a:t>
            </a:r>
          </a:p>
          <a:p>
            <a:pPr lvl="0">
              <a:spcBef>
                <a:spcPct val="20000"/>
              </a:spcBef>
              <a:buFontTx/>
              <a:buChar char="-"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Общий вес скульптурной композиции – около 3000 кг.</a:t>
            </a:r>
          </a:p>
          <a:p>
            <a:pPr lvl="0">
              <a:spcBef>
                <a:spcPct val="20000"/>
              </a:spcBef>
              <a:buFontTx/>
              <a:buChar char="-"/>
            </a:pPr>
            <a:r>
              <a:rPr lang="ru-RU" sz="2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Механизм конструкции рассчитан на 30 лет работы. </a:t>
            </a:r>
            <a:endParaRPr lang="ru-RU" sz="2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10" name="Заголовок 4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76470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«12 апостолов» в цифрах</a:t>
            </a:r>
          </a:p>
        </p:txBody>
      </p:sp>
      <p:pic>
        <p:nvPicPr>
          <p:cNvPr id="11" name="Picture 2" descr="https://pp.userapi.com/c844723/v844723792/8d191/Wu9nhReSDG4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16496" y="764704"/>
            <a:ext cx="5021635" cy="33480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2" name="Picture 2" descr="https://lh3.googleusercontent.com/u2Frmy3bavlm9P_JRNIkpXobuWwcn6lCXSFyVRXVKg-H8dEEx3ohSkVGw7Ws7QcLCNvtay7WST2qoDspFz-uJxzq1xdhi5qI772jinwtrG8ZBQ4Nd4IMsO6hTyY2S93PwqeavnI8FeUWd0SnOc9QYphO0xzqOaqJp5DaekUQqEagW3yTRM7hDJy3OycVClGVlhzqjcpurPyoiYS4VU5WxL0aF0CXF7fHpzpjct-K-263N7ha0XpRpkRc_SiQRht0Iu2vw1csG1QnwBbSVUUNg2KpV2U5WE1kx5MfCzqtQTwTeyVXv5Oirw3pOb9Up_O_7TQSrIEvGixcBF1IHxx5vdQbkUvsKNl6EqRufgHYhUb8HIVBYNmmhS2rIgfXaS_JHTxrirZo0MO-Odu9V_skvJhkQ3Zo2yDJnOwj0NeNiQaMJvpgn_-hcXQvXTnzg86M48nVB0TJDS1inmY-_i_52SCRdhNMTtyVo2QLMrJnZHRPwxruacI7fBNtBPXwBTCSjEDlaQauJtjCzUNyqdGZ_mDCtqyyeIVEWO12VOEKpn1rg3gifbz6NRwosZZZXWF0wWJ6qPY0vJla3wVjBOxPJlmsGDSILfvZ2PhcEGkXrx2bhI3TMt8dFs7zbid-g2yBS12s_7W71m5aoxOggg6Ai020mbPesBbJMx0-=w1280-h851-no"/>
          <p:cNvPicPr>
            <a:picLocks noChangeAspect="1" noChangeArrowheads="1"/>
          </p:cNvPicPr>
          <p:nvPr/>
        </p:nvPicPr>
        <p:blipFill>
          <a:blip r:embed="rId4" cstate="print">
            <a:lum bright="20000" contrast="30000"/>
          </a:blip>
          <a:srcRect l="26525" t="7018" r="20395" b="7622"/>
          <a:stretch>
            <a:fillRect/>
          </a:stretch>
        </p:blipFill>
        <p:spPr bwMode="auto">
          <a:xfrm>
            <a:off x="5745088" y="764704"/>
            <a:ext cx="3775998" cy="4032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2photo-paint.com/wp-content/uploads/2015/05/1pink-4.jpg"/>
          <p:cNvPicPr>
            <a:picLocks noChangeAspect="1" noChangeArrowheads="1"/>
          </p:cNvPicPr>
          <p:nvPr/>
        </p:nvPicPr>
        <p:blipFill>
          <a:blip r:embed="rId2" cstate="print"/>
          <a:srcRect l="2427" r="933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90872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«Апостолы» раскрывают тайны</a:t>
            </a:r>
            <a:endParaRPr lang="ru-RU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8544" y="908720"/>
            <a:ext cx="8424936" cy="26642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 2018 году открылась презентационная площадка «12 апостолов». У жителей и гостей марийской столицы появилась возможность подняться наверх и узнать историю создания и секреты знаменитой динамической скульптурной композиции.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11266" name="Picture 2" descr="ÐÐ¾ÑÐºÐ°Ñ-ÐÐ»Ð°, 12 ÐÐ¿Ð¾ÑÑÐ¾Ð»Ð¾Ð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3429000"/>
            <a:ext cx="4608512" cy="30761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268" name="Picture 4" descr="https://pp.userapi.com/c831408/v831408271/14310a/S1kjOuGFFN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5048" y="3429000"/>
            <a:ext cx="4032448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img-fotki.yandex.ru/get/5413/102699435.475/0_75efd_a9b1f4b9_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16496" y="0"/>
            <a:ext cx="8915400" cy="105273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Сюжет композиции</a:t>
            </a: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1584176" y="836712"/>
            <a:ext cx="6681192" cy="22322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000" b="1" dirty="0" smtClean="0">
                <a:latin typeface="Candara" pitchFamily="34" charset="0"/>
              </a:rPr>
              <a:t>В основу сюжета положена иллюстрация евангельского события </a:t>
            </a:r>
            <a:r>
              <a:rPr lang="ru-RU" sz="3000" b="1" dirty="0" smtClean="0">
                <a:solidFill>
                  <a:srgbClr val="C00000"/>
                </a:solidFill>
                <a:latin typeface="Candara" pitchFamily="34" charset="0"/>
              </a:rPr>
              <a:t>Входа Господня в Иерусалим</a:t>
            </a:r>
            <a:r>
              <a:rPr lang="ru-RU" sz="3000" b="1" dirty="0" smtClean="0">
                <a:latin typeface="Candara" pitchFamily="34" charset="0"/>
              </a:rPr>
              <a:t>.</a:t>
            </a:r>
          </a:p>
        </p:txBody>
      </p:sp>
      <p:pic>
        <p:nvPicPr>
          <p:cNvPr id="2054" name="Picture 6" descr="https://1.404content.com/1/0F/7E/428563430310938506/fullsize.jpg"/>
          <p:cNvPicPr>
            <a:picLocks noChangeAspect="1" noChangeArrowheads="1"/>
          </p:cNvPicPr>
          <p:nvPr/>
        </p:nvPicPr>
        <p:blipFill>
          <a:blip r:embed="rId3" cstate="print"/>
          <a:srcRect t="23625"/>
          <a:stretch>
            <a:fillRect/>
          </a:stretch>
        </p:blipFill>
        <p:spPr bwMode="auto">
          <a:xfrm>
            <a:off x="992560" y="2492895"/>
            <a:ext cx="7992888" cy="40697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g-fotki.yandex.ru/get/5413/102699435.475/0_75efd_a9b1f4b9_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144016"/>
            <a:ext cx="8915400" cy="119675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Вход Господень в Иерусалим</a:t>
            </a:r>
            <a:b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(Вербное воскресенье)</a:t>
            </a:r>
            <a:endParaRPr lang="ru-RU" sz="36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7170" name="AutoShape 2" descr="https://img-fotki.yandex.ru/get/177902/45472272.9b/0_f79d8_8022ee3b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://allday1.com/uploads/posts/2015-03/1425371311_spring-flowers-2-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4928" y="1127913"/>
            <a:ext cx="5554588" cy="5532369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72480" y="1412776"/>
            <a:ext cx="7992888" cy="52894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tabLst>
                <a:tab pos="3408363" algn="l"/>
              </a:tabLst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Христианский праздник, посвященный торжественному въезду в Иерусалим Иисуса Христа</a:t>
            </a:r>
            <a:endParaRPr lang="ru-RU" sz="3000" b="1" dirty="0" smtClean="0">
              <a:solidFill>
                <a:srgbClr val="C0000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Входит в число двунадесятых праздников (важнейших православных праздников)</a:t>
            </a:r>
            <a:endParaRPr lang="ru-RU" sz="3000" b="1" dirty="0" smtClean="0">
              <a:solidFill>
                <a:srgbClr val="C0000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Отмечается в последнее воскресенье  перед Пасхой</a:t>
            </a:r>
          </a:p>
          <a:p>
            <a:pPr>
              <a:buFont typeface="Wingdings" pitchFamily="2" charset="2"/>
              <a:buChar char="Ø"/>
            </a:pPr>
            <a:r>
              <a:rPr lang="ru-RU" sz="3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Другие названия – Неделя ваий, Пальмовое воскресенье</a:t>
            </a:r>
            <a:endParaRPr lang="ru-RU" sz="3000" b="1" dirty="0" smtClean="0">
              <a:solidFill>
                <a:srgbClr val="C00000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3000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g-fotki.yandex.ru/get/5413/102699435.475/0_75efd_a9b1f4b9_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90872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Лазарева суббота и Вербное воскресенье</a:t>
            </a:r>
            <a:endParaRPr lang="ru-RU" sz="36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88504" y="764704"/>
            <a:ext cx="9073008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Накануне этого дня, в субботу, Иисус совершил чудо воскресения праведного Лазаря, брата сестер Марфы и Марии, которые жили близ Иерусалима в селении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Вифания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Лазарь умер за четыре дня до прихода Господа в </a:t>
            </a:r>
            <a:r>
              <a:rPr lang="ru-RU" sz="24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Вифанию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Поэтому субботний день, предшествующий Вербному воскресенью, называют Лазаревой субботой.</a:t>
            </a: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4088904" y="3068960"/>
            <a:ext cx="5256584" cy="3645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На следующий день Христос въехал в Иерусалим на молодом ослике. Его приветствовало множество людей, узнавших о чуде воскрешения Лазаря. Народ устилал путь Спасителя своими одеждами и пальмовыми ветвями. Так в древние времена у евреев было принято встречать царей и победителей.</a:t>
            </a:r>
          </a:p>
        </p:txBody>
      </p:sp>
      <p:pic>
        <p:nvPicPr>
          <p:cNvPr id="3" name="Picture 2" descr="https://lh3.googleusercontent.com/cTfcYqFt9nWyZHEVPQxGQpcaFSejlCe98GSNp9s162z-tU7WZ8sE46KMfr7SSHHgrq4wacj346drxWtpAGvCC_4Uko-cBq4hBg8u390T5F4EhaIvbKRlqDPVk6CgHVGu9ilHI4lFuggCpJOpBxGrz9F5V4VbIP1O3ECoNdU6Jd6hktkskqT-K1bIVY5b3KnClBVUKUeI5b2sAM3LtaOpPYBlWTo8RpwHH95ORLmEDSFsUxSbqJ5LEzVJZVWbwbfI-Hw5D9KqLUwlFNYfepE_xOtwcdF36SKyFpx6zRAL4l5s5a1d66CdEBbyCCBmUFVZDooQBOa5bixBZVjU4nCEx7Ie_A9MlZ-tiqF6yiypbZbPt6kL_YMxxN4_xLLXI8lm_dz2cRcr3T1TfbfouS8xXfHCb-ivxsUdMoJqOTNzxItj9fkYzsKSlornpDoS8BWkwuvZxm2AWQyuw-Ok6o5ZLKj-B8cWGKiRvNUcU3vuByGonrVlsGDZ5IJ6OkG36yIc9-cXW7lDeWQEP8XSrY77z2RIsInLK3IAwyXjQ3LAv1CDDoVc44Ic7qDqqvsQs45XWRrQ8gwd2i1iffLjXqgzI-c4Nod7-g_tV_a67sD9uxTPxl9XcHYKuxnxbHLNZeQXGHtFTMTbJGnDnlQWg-ffaClvhn5i4zvlAxmP=w1280-h851-no"/>
          <p:cNvPicPr>
            <a:picLocks noChangeAspect="1" noChangeArrowheads="1"/>
          </p:cNvPicPr>
          <p:nvPr/>
        </p:nvPicPr>
        <p:blipFill>
          <a:blip r:embed="rId3" cstate="print">
            <a:lum bright="20000" contrast="30000"/>
          </a:blip>
          <a:srcRect l="24517" t="12349" r="20877"/>
          <a:stretch>
            <a:fillRect/>
          </a:stretch>
        </p:blipFill>
        <p:spPr bwMode="auto">
          <a:xfrm>
            <a:off x="632520" y="3140968"/>
            <a:ext cx="3096344" cy="33004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g-fotki.yandex.ru/get/5413/102699435.475/0_75efd_a9b1f4b9_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764704"/>
          </a:xfrm>
        </p:spPr>
        <p:txBody>
          <a:bodyPr>
            <a:normAutofit/>
          </a:bodyPr>
          <a:lstStyle/>
          <a:p>
            <a:pPr>
              <a:tabLst>
                <a:tab pos="1252538" algn="l"/>
              </a:tabLst>
            </a:pPr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Символизм праздника</a:t>
            </a:r>
            <a:endParaRPr lang="ru-RU" sz="36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16496" y="620688"/>
            <a:ext cx="9001000" cy="3600400"/>
          </a:xfrm>
        </p:spPr>
        <p:txBody>
          <a:bodyPr>
            <a:no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Праздник символизирует, с одной стороны, признание Христа Спасителем,     а с другой — прообраз входа Сына Человеческого в рай.</a:t>
            </a:r>
          </a:p>
          <a:p>
            <a:pPr marL="0" indent="0">
              <a:lnSpc>
                <a:spcPts val="25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Иисус въезжает в Иерусалим на ослёнке, показывая, что он входит в город с желанием мира, а не войны (на Востоке въезжать в город на осле — символ мира, верхом на коне — символ войны).</a:t>
            </a:r>
            <a:endParaRPr lang="en-US" sz="2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Пальмовые ветви, которыми устилали дорогу, использовались для приготовления елея – средства, способного залечивать раны и исцелять тело. Финиковые ветви символизировали ход жизни с вознесением бессмертной души в конце пути. Таким образом, использование ветвей символизирует, что народ относится к Христу как к целителю и спасителю душ людских. </a:t>
            </a:r>
          </a:p>
        </p:txBody>
      </p:sp>
      <p:pic>
        <p:nvPicPr>
          <p:cNvPr id="33794" name="Picture 2" descr="ÐÑÐ¾Ð´ ÐÐ¾ÑÐ¿Ð¾Ð´ÐµÐ½Ñ Ð² ÐÐµÑÑÑÐ°Ð»Ð¸Ð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385" y="4149080"/>
            <a:ext cx="4474647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796" name="Picture 4" descr="ÐÑÐ¾Ð´ ÐÐ¾ÑÐ¿Ð¾Ð´ÐµÐ½Ñ Ð² ÐÐµÑÑÑÐ°Ð»Ð¸Ð¼. ÐÐ°ÑÐ¸Ð»Ð¸Ð¹ ÐÐµÑÑÐµÑÐµÐ½ÐºÐ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9078" y="4149080"/>
            <a:ext cx="3480386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g-fotki.yandex.ru/get/5413/102699435.475/0_75efd_a9b1f4b9_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69269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Значение праздника</a:t>
            </a:r>
            <a:endParaRPr lang="ru-RU" sz="36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16496" y="620688"/>
            <a:ext cx="9073008" cy="3816424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2157413" algn="l"/>
              </a:tabLst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Евангельское событие Входа Господня в Иерусалим предшествует пыткам, названным Страстями Христовыми, распятию Христа и последующему Воскресению. Христос знал, чем окончится его путь в Иерусалиме, но              не отказался от своего пути. Праздник означает смирение перед необходимостью самопожертвования во имя общего спасения. </a:t>
            </a:r>
          </a:p>
          <a:p>
            <a:pPr marL="0" indent="0">
              <a:buNone/>
              <a:tabLst>
                <a:tab pos="2157413" algn="l"/>
              </a:tabLst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Этот праздник в православии прочно ассоциируется с прощением, умением отпускать горести и затаенные обиды. Он символизирует очищение духа, что особенно важно перед самой строгой неделей Великого поста.</a:t>
            </a:r>
          </a:p>
          <a:p>
            <a:pPr marL="0" indent="0"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Также праздник символизирует победу света над тьмой, олицетворяет собой приход Царя Небесного, дарующего спасение встречающим его людям. </a:t>
            </a:r>
          </a:p>
        </p:txBody>
      </p:sp>
      <p:pic>
        <p:nvPicPr>
          <p:cNvPr id="31746" name="Picture 2" descr="ÐÑÐ¾Ð´ ÐÐ¾ÑÐ¿Ð¾Ð´ÐµÐ½Ñ Ð² ÐÐµÑÑÑÐ°Ð»Ð¸Ð¼. Ð ÑÑÑÐºÐ°Ñ Ð¸ÐºÐ¾Ð½Ð°, ÐºÐ¾Ð½ÐµÑ 17 Ð²ÐµÐºÐ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lum bright="10000" contrast="20000"/>
          </a:blip>
          <a:srcRect/>
          <a:stretch>
            <a:fillRect/>
          </a:stretch>
        </p:blipFill>
        <p:spPr bwMode="auto">
          <a:xfrm>
            <a:off x="4304928" y="3839446"/>
            <a:ext cx="4536504" cy="294872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60512" y="5877272"/>
            <a:ext cx="3728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Вход Господень в Иерусалим. Русская икона, конец </a:t>
            </a:r>
            <a:r>
              <a:rPr lang="en-US" sz="2000" b="1" dirty="0" smtClean="0">
                <a:latin typeface="Candara" pitchFamily="34" charset="0"/>
              </a:rPr>
              <a:t>XVII </a:t>
            </a:r>
            <a:r>
              <a:rPr lang="ru-RU" sz="2000" b="1" dirty="0" smtClean="0">
                <a:latin typeface="Candara" pitchFamily="34" charset="0"/>
              </a:rPr>
              <a:t>века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g-fotki.yandex.ru/get/5413/102699435.475/0_75efd_a9b1f4b9_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83671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«Шествие на осляти»</a:t>
            </a:r>
            <a:endParaRPr lang="ru-RU" sz="36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04528" y="736105"/>
            <a:ext cx="8712968" cy="2260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XVII веке в России в Вербное воскресенье совершался красочный обряд «Шествия на осляти». Особенным великолепием он отличался во времена патриарха Никона (1652–1658) и царя Алексея Михайловича. При Петре </a:t>
            </a:r>
            <a:r>
              <a:rPr lang="en-US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I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обряд был отменен.</a:t>
            </a:r>
          </a:p>
        </p:txBody>
      </p:sp>
      <p:pic>
        <p:nvPicPr>
          <p:cNvPr id="29698" name="Picture 2" descr="File:Wjatscheslaw Grigorjewitsch Schwarz 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0632" y="2780928"/>
            <a:ext cx="6565997" cy="31680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136576" y="602128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Шварц В.Г. Вербное воскресенье в Москве при царе Алексее Михайловиче. Шествие патриарха на осляти (1865)</a:t>
            </a:r>
            <a:endParaRPr lang="ru-RU" dirty="0"/>
          </a:p>
        </p:txBody>
      </p:sp>
    </p:spTree>
  </p:cSld>
  <p:clrMapOvr>
    <a:masterClrMapping/>
  </p:clrMapOvr>
  <p:transition spd="med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g-fotki.yandex.ru/get/5413/102699435.475/0_75efd_a9b1f4b9_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90872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Божья верба</a:t>
            </a:r>
            <a:endParaRPr lang="ru-RU" sz="36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16496" y="2636912"/>
            <a:ext cx="9073008" cy="4104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Теперь по церковной традиции накануне Вербного воскресенья православные христиане на вечернем богослужении стоят с веточками вербы и зажженными свечами в 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руках. </a:t>
            </a: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У нас верба заменяет собой пальмовые ветви, которые держали в руках жители Иерусалима, приветствуя Господа.</a:t>
            </a:r>
          </a:p>
          <a:p>
            <a:pPr marL="0" indent="0">
              <a:buNone/>
            </a:pPr>
            <a:r>
              <a:rPr lang="ru-RU" sz="24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народе получили распространение различные «вербные» обычаи и обряды: хранить освященную в церкви вербу в течение года, украшать ею домашние иконы и ставить на подоконники, приносить на могилы родственников, окроплять веткой вербы, смоченной в святой воде, домашний скот.</a:t>
            </a:r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416496" y="908720"/>
            <a:ext cx="6177136" cy="1628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«И тех же верб сквозные прутья,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И тех же белых почек вздутья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И на окне, и на распутье,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На улице и в мастерской...» (Б. Пастернак)</a:t>
            </a:r>
          </a:p>
        </p:txBody>
      </p:sp>
      <p:pic>
        <p:nvPicPr>
          <p:cNvPr id="30722" name="Picture 2" descr="http://www.playcast.ru/uploads/2016/02/27/17535020.png"/>
          <p:cNvPicPr>
            <a:picLocks noChangeAspect="1" noChangeArrowheads="1"/>
          </p:cNvPicPr>
          <p:nvPr/>
        </p:nvPicPr>
        <p:blipFill>
          <a:blip r:embed="rId3" cstate="print"/>
          <a:srcRect r="3445"/>
          <a:stretch>
            <a:fillRect/>
          </a:stretch>
        </p:blipFill>
        <p:spPr bwMode="auto">
          <a:xfrm>
            <a:off x="5457056" y="116632"/>
            <a:ext cx="4448944" cy="18718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g-fotki.yandex.ru/get/5413/102699435.475/0_75efd_a9b1f4b9_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69269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Из рассказа «Божья верба» (Ишимов А.)</a:t>
            </a:r>
            <a:endParaRPr lang="ru-RU" sz="36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480" y="620688"/>
            <a:ext cx="9433048" cy="129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«- А почему, няня, ты вербу Божиим деревом назвала?</a:t>
            </a:r>
            <a:br>
              <a:rPr lang="ru-RU" sz="1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1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— Христова печальница она, — оттого и почёт ей такой, что в церкви Божией с ней стоят… Это в народе так сказывают. </a:t>
            </a:r>
            <a:r>
              <a:rPr lang="ru-RU" sz="1800" b="1" i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Первее</a:t>
            </a:r>
            <a:r>
              <a:rPr lang="ru-RU" sz="18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всех она зацветает – своих ягняток на свет Божий выпускает…</a:t>
            </a:r>
            <a:endParaRPr lang="ru-RU" sz="1800" b="1" i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152800" y="4509120"/>
            <a:ext cx="6552728" cy="2016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А увидал Христос, что верба завяла и иссохла вся, — поднял Он ее, Милостивец, — и зацвела верба краше прежнего.</a:t>
            </a:r>
            <a:b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«Ну, — говорит Господь, — за твою любовь великую и скорбь – будь же ты вестницею Моего Воскресения. Зацветай раньше всех на земле, еще листвой не </a:t>
            </a:r>
            <a:r>
              <a:rPr kumimoji="0" lang="ru-RU" sz="18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одеваючись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!..»</a:t>
            </a:r>
            <a:b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Так и стало, матушка моя,  — и почёт ей, вербе, поныне на свете больше других дерев!..»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6" name="Picture 2" descr="https://mishka-knizhka.ru/wp-content/uploads/2018/08/vesna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44488" y="4470760"/>
            <a:ext cx="2664296" cy="2126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272480" y="1844824"/>
            <a:ext cx="9361040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tabLst>
                <a:tab pos="804863" algn="l"/>
              </a:tabLst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— Расскажи, няня, про Божие дерево, —  просит Таня.</a:t>
            </a:r>
            <a:b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</a:b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— Да что, матушка моя, — начинает няня, — так у нас на деревне сказывают… что как распяли Христа на кресте, — пошел трус по земле (землетрясение), </a:t>
            </a:r>
            <a:r>
              <a:rPr kumimoji="0" lang="ru-RU" sz="18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отемнело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 небо, гром ударил, вся трава к земле приникла; а кипарис весь </a:t>
            </a:r>
            <a:r>
              <a:rPr kumimoji="0" lang="ru-RU" sz="18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тёмный-растёмный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 стал; ива на берегу к самой воде ветви опустила, будто плачет-стоит… А верба и не вынесла скорби – к земле склонилась </a:t>
            </a:r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 увяла…Три дня, три ночи прошли – воскрес Господь, Батюшка наш Милосердный. И шел Он тем путем, смотрит – кипарис от горя отемнел, ива плачет-стоит. Одна осина прежняя осталась; завидела его, задрожала всеми листочками, да с той поры так и дрожит до днесь, и зовут ее в народе осиной горькою… 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g-fotki.yandex.ru/get/5413/102699435.475/0_75efd_a9b1f4b9_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69269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Стихи, посвященные Вербному воскресенью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2348880"/>
            <a:ext cx="4248472" cy="424847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Вербная неделя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(Е. Оленина)</a:t>
            </a:r>
          </a:p>
          <a:p>
            <a:pPr>
              <a:buNone/>
            </a:pPr>
            <a:endParaRPr lang="ru-RU" sz="2900" b="1" i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Вербная неделя –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Светел лик апреля,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Обращенный с голубых небес.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Вербная неделя –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Птицы прилетели,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 разбуженный вздыхает лес.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Вербная неделя –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Вербы зашумели,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Распушились в строгих днях поста.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Вербная неделя –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Их сорвать успели,</a:t>
            </a:r>
          </a:p>
          <a:p>
            <a:pPr>
              <a:buNone/>
            </a:pPr>
            <a:r>
              <a:rPr lang="ru-RU" sz="2900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Чтобы встретить радостно Христа.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28864" y="836712"/>
            <a:ext cx="32403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Вербочки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(А. Блок)</a:t>
            </a:r>
          </a:p>
          <a:p>
            <a:endParaRPr lang="ru-RU" b="1" i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Мальчики да девочки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Свечечки да </a:t>
            </a:r>
            <a:r>
              <a:rPr lang="ru-RU" b="1" i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вербочки</a:t>
            </a:r>
            <a:endParaRPr lang="ru-RU" b="1" i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Понесли домой.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Огонечки теплятся,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Прохожие крестятся,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 пахнет весной.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Ветерок удаленький,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Дождик, дождик маленький,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Не задуй огня!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воскресенье Вербное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Завтра встану первая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Для светлого дня.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12768" y="764704"/>
            <a:ext cx="300878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воскресенье Вербное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(Т. Ларина)</a:t>
            </a:r>
          </a:p>
          <a:p>
            <a:endParaRPr lang="ru-RU" b="1" i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воскресенье Вербное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Верба расцвела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От луча весеннего,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Первого тепла.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Прокатился грохотом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Ледоход речной,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Отозвался колоколом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Праздник над землей.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 слезами капает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Парафин свечей,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От огня священного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Солнце горячей.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Бледными листочками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Верба прорастет,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Лопнувшею почкою</a:t>
            </a:r>
          </a:p>
          <a:p>
            <a:r>
              <a:rPr lang="ru-RU" b="1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Сердце оживет!</a:t>
            </a:r>
          </a:p>
        </p:txBody>
      </p:sp>
      <p:pic>
        <p:nvPicPr>
          <p:cNvPr id="32770" name="Picture 2" descr="http://www.playcast.ru/uploads/2016/04/23/183808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493" y="332656"/>
            <a:ext cx="2976331" cy="22322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g-fotki.yandex.ru/get/5413/102699435.475/0_75efd_a9b1f4b9_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4568" y="980728"/>
            <a:ext cx="7848872" cy="792088"/>
          </a:xfrm>
        </p:spPr>
        <p:txBody>
          <a:bodyPr>
            <a:noAutofit/>
          </a:bodyPr>
          <a:lstStyle/>
          <a:p>
            <a:pPr marL="179388" indent="-179388" algn="ctr">
              <a:buNone/>
              <a:tabLst>
                <a:tab pos="715963" algn="l"/>
              </a:tabLst>
            </a:pP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Для просмотра видео перейдите по ссылке</a:t>
            </a:r>
            <a:endParaRPr lang="ru-RU" sz="18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  <a:hlinkClick r:id="rId3"/>
            </a:endParaRPr>
          </a:p>
          <a:p>
            <a:pPr marL="179388" indent="-179388" algn="ctr">
              <a:buNone/>
              <a:tabLst>
                <a:tab pos="715963" algn="l"/>
              </a:tabLst>
            </a:pPr>
            <a:r>
              <a:rPr lang="en-US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3"/>
              </a:rPr>
              <a:t>https://www.youtube.com/watch?time_continue=141&amp;v=JNP36jqSQUA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  <a:endParaRPr lang="ru-RU" sz="1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72480" y="116632"/>
            <a:ext cx="9361040" cy="69269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Видеоролик «Часы «12 апостолов», Йошкар-Ола»</a:t>
            </a:r>
            <a:endParaRPr lang="ru-RU" sz="36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pic>
        <p:nvPicPr>
          <p:cNvPr id="1026" name="Picture 2" descr="E:\Йошка\Гулямба ноябрь\IMG_20181105_143626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 t="7895"/>
          <a:stretch>
            <a:fillRect/>
          </a:stretch>
        </p:blipFill>
        <p:spPr bwMode="auto">
          <a:xfrm>
            <a:off x="1856656" y="2132856"/>
            <a:ext cx="6360707" cy="4393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g-fotki.yandex.ru/get/5413/102699435.475/0_75efd_a9b1f4b9_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4728" y="1052736"/>
            <a:ext cx="7329264" cy="5472608"/>
          </a:xfrm>
        </p:spPr>
        <p:txBody>
          <a:bodyPr>
            <a:noAutofit/>
          </a:bodyPr>
          <a:lstStyle/>
          <a:p>
            <a:pPr marL="179388" indent="-179388">
              <a:tabLst>
                <a:tab pos="715963" algn="l"/>
              </a:tabLst>
            </a:pP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Будур Н.В. Дорога к Храму. Основы православной культуры / Н.В. Будур. – М. : Дрофа-Плюс, 2008. – 224 с. : ил.</a:t>
            </a:r>
          </a:p>
          <a:p>
            <a:pPr marL="179388" indent="-179388">
              <a:tabLst>
                <a:tab pos="715963" algn="l"/>
              </a:tabLst>
            </a:pP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Детям о Пасхе Христовой : сборник / сост. Н.Г. Куцаева. – 2-е изд. – Минск : Белорусская Православная Церковь, 2013. – 63 с. : ил.</a:t>
            </a:r>
            <a:endParaRPr lang="ru-RU" sz="18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  <a:hlinkClick r:id="rId3"/>
            </a:endParaRPr>
          </a:p>
          <a:p>
            <a:pPr marL="179388" indent="-179388">
              <a:tabLst>
                <a:tab pos="715963" algn="l"/>
              </a:tabLst>
            </a:pPr>
            <a:r>
              <a:rPr lang="en-US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3"/>
              </a:rPr>
              <a:t>http://www.marieltour.ru/kompleks-12-apostolov-v-yoshkar-ole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</a:p>
          <a:p>
            <a:pPr marL="179388" indent="-179388">
              <a:tabLst>
                <a:tab pos="715963" algn="l"/>
              </a:tabLst>
            </a:pPr>
            <a:r>
              <a:rPr lang="en-US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4"/>
              </a:rPr>
              <a:t>http://www.mytravelbook.org/objects/kompleks_12_apostolov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</a:p>
          <a:p>
            <a:pPr marL="179388" indent="-179388">
              <a:tabLst>
                <a:tab pos="715963" algn="l"/>
              </a:tabLst>
            </a:pPr>
            <a:r>
              <a:rPr lang="en-US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5"/>
              </a:rPr>
              <a:t>https://pikabu.ru/story/dvenadtsat_apostolov_v_yoshkarole_6154757</a:t>
            </a:r>
            <a:endParaRPr lang="ru-RU" sz="18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179388" indent="-179388">
              <a:tabLst>
                <a:tab pos="715963" algn="l"/>
              </a:tabLst>
            </a:pPr>
            <a:r>
              <a:rPr lang="en-US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6"/>
              </a:rPr>
              <a:t>https://vk.com/lubov.kislyakova?w=wall9451823_5821</a:t>
            </a:r>
            <a:endParaRPr lang="ru-RU" sz="18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179388" indent="-179388">
              <a:tabLst>
                <a:tab pos="715963" algn="l"/>
              </a:tabLst>
            </a:pPr>
            <a:r>
              <a:rPr lang="en-US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7"/>
              </a:rPr>
              <a:t>https://evstratov-and.livejournal.com/127405.html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 </a:t>
            </a:r>
          </a:p>
          <a:p>
            <a:pPr marL="179388" indent="-179388">
              <a:tabLst>
                <a:tab pos="715963" algn="l"/>
              </a:tabLst>
            </a:pPr>
            <a:r>
              <a:rPr lang="en-US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8"/>
              </a:rPr>
              <a:t>http://photo-drive.ru/wordpress/u-vas-est-zavetnye-zhelaniya-togda-vam-v-joshkar-olu/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 </a:t>
            </a:r>
          </a:p>
          <a:p>
            <a:pPr marL="179388" indent="-179388">
              <a:tabLst>
                <a:tab pos="715963" algn="l"/>
              </a:tabLst>
            </a:pPr>
            <a:r>
              <a:rPr lang="en-US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9"/>
              </a:rPr>
              <a:t>http://www.pravoslavie.ru/34649.html</a:t>
            </a:r>
            <a:endParaRPr lang="ru-RU" sz="18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marL="179388" indent="-179388">
              <a:tabLst>
                <a:tab pos="715963" algn="l"/>
              </a:tabLst>
            </a:pPr>
            <a:r>
              <a:rPr lang="en-US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10"/>
              </a:rPr>
              <a:t>https://www.pravmir.ru/vxod-gospoden-v-ierusalim-tolkovaniya-propovedi-ikony-video-audio-foto/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 </a:t>
            </a:r>
          </a:p>
          <a:p>
            <a:pPr marL="179388" indent="-179388">
              <a:tabLst>
                <a:tab pos="715963" algn="l"/>
              </a:tabLst>
            </a:pPr>
            <a:r>
              <a:rPr lang="en-US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11"/>
              </a:rPr>
              <a:t>https://bibmedved.wordpress.com/2017/04/09/</a:t>
            </a:r>
            <a:r>
              <a:rPr lang="ru-RU" sz="1800" b="1" dirty="0" err="1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11"/>
              </a:rPr>
              <a:t>с-вербным-воскресеньем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11"/>
              </a:rPr>
              <a:t>/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</a:p>
          <a:p>
            <a:pPr marL="179388" indent="-179388">
              <a:tabLst>
                <a:tab pos="715963" algn="l"/>
              </a:tabLst>
            </a:pPr>
            <a:r>
              <a:rPr lang="en-US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  <a:hlinkClick r:id="rId12"/>
              </a:rPr>
              <a:t>https://www.youtube.com/watch?time_continue=141&amp;v=JNP36jqSQUA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  <a:endParaRPr lang="ru-RU" sz="18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64768" y="116632"/>
            <a:ext cx="7041232" cy="69269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Использованные источники</a:t>
            </a:r>
            <a:endParaRPr lang="ru-RU" sz="36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pic>
        <p:nvPicPr>
          <p:cNvPr id="6" name="Picture 4" descr="http://www.fotokonkurs.ru/uploads/photos/contests/2011/04/25/6/70f20e1d53b4c5831ec0672ad8912371/1024.jpg"/>
          <p:cNvPicPr>
            <a:picLocks noChangeAspect="1" noChangeArrowheads="1"/>
          </p:cNvPicPr>
          <p:nvPr/>
        </p:nvPicPr>
        <p:blipFill>
          <a:blip r:embed="rId13" cstate="print"/>
          <a:srcRect l="35446" r="8197"/>
          <a:stretch>
            <a:fillRect/>
          </a:stretch>
        </p:blipFill>
        <p:spPr bwMode="auto">
          <a:xfrm>
            <a:off x="-87560" y="0"/>
            <a:ext cx="2633192" cy="685800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 spd="med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956</Words>
  <Application>Microsoft Office PowerPoint</Application>
  <PresentationFormat>Лист A4 (210x297 мм)</PresentationFormat>
  <Paragraphs>116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Библейский сюжет  в современном облике  Йошкар-Олы</vt:lpstr>
      <vt:lpstr>Скульптурная композиция  с часами «12 апостолов» -  одна из главных достопримечательностей  Йошкар-Олы и Марий Эл</vt:lpstr>
      <vt:lpstr>Слайд 3</vt:lpstr>
      <vt:lpstr>Скульптурная композиция</vt:lpstr>
      <vt:lpstr>Уникальный проект</vt:lpstr>
      <vt:lpstr>«12 апостолов» в цифрах</vt:lpstr>
      <vt:lpstr>«Апостолы» раскрывают тайны</vt:lpstr>
      <vt:lpstr>Сюжет композиции</vt:lpstr>
      <vt:lpstr>Вход Господень в Иерусалим (Вербное воскресенье)</vt:lpstr>
      <vt:lpstr>Лазарева суббота и Вербное воскресенье</vt:lpstr>
      <vt:lpstr>Символизм праздника</vt:lpstr>
      <vt:lpstr>Значение праздника</vt:lpstr>
      <vt:lpstr>«Шествие на осляти»</vt:lpstr>
      <vt:lpstr>Божья верба</vt:lpstr>
      <vt:lpstr>Из рассказа «Божья верба» (Ишимов А.)</vt:lpstr>
      <vt:lpstr>Стихи, посвященные Вербному воскресенью</vt:lpstr>
      <vt:lpstr>Видеоролик «Часы «12 апостолов», Йошкар-Ола»</vt:lpstr>
      <vt:lpstr>Использованные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ТЕХПРОМ</cp:lastModifiedBy>
  <cp:revision>132</cp:revision>
  <dcterms:created xsi:type="dcterms:W3CDTF">2018-11-14T13:29:14Z</dcterms:created>
  <dcterms:modified xsi:type="dcterms:W3CDTF">2021-04-25T10:34:40Z</dcterms:modified>
</cp:coreProperties>
</file>