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2" r:id="rId7"/>
    <p:sldId id="267" r:id="rId8"/>
    <p:sldId id="269" r:id="rId9"/>
    <p:sldId id="271" r:id="rId10"/>
    <p:sldId id="268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9" r:id="rId25"/>
    <p:sldId id="286" r:id="rId26"/>
    <p:sldId id="287" r:id="rId27"/>
    <p:sldId id="296" r:id="rId28"/>
    <p:sldId id="288" r:id="rId29"/>
    <p:sldId id="285" r:id="rId30"/>
    <p:sldId id="291" r:id="rId31"/>
    <p:sldId id="290" r:id="rId32"/>
    <p:sldId id="293" r:id="rId33"/>
    <p:sldId id="294" r:id="rId34"/>
    <p:sldId id="295" r:id="rId35"/>
    <p:sldId id="270" r:id="rId36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28" y="-17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ulture.ru/institutes/36491/carevokokshaiskii-kreml" TargetMode="External"/><Relationship Id="rId3" Type="http://schemas.openxmlformats.org/officeDocument/2006/relationships/hyperlink" Target="https://www.marimedia.ru/news/society/item/24229/" TargetMode="External"/><Relationship Id="rId7" Type="http://schemas.openxmlformats.org/officeDocument/2006/relationships/hyperlink" Target="https://www.marpravda.ru/news/chtenie/desyat-krupneyshikh-zhemchuzhin-v-ozernom-ozherele-mariy-e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rpravda.ru/news/zhizn-v-mariy-el/glavnye-derevya-mariy-el-bereza-i-sosna/" TargetMode="External"/><Relationship Id="rId5" Type="http://schemas.openxmlformats.org/officeDocument/2006/relationships/hyperlink" Target="http://www.cruiseinform.ru/cruisepedia/sudostroenie/zavod-imeni-butyakova/" TargetMode="External"/><Relationship Id="rId10" Type="http://schemas.openxmlformats.org/officeDocument/2006/relationships/hyperlink" Target="https://potokmedia.ru/kraj/53690/tam-gde-zhili-giganty/" TargetMode="External"/><Relationship Id="rId4" Type="http://schemas.openxmlformats.org/officeDocument/2006/relationships/hyperlink" Target="http://butjk.yachtsworld.ru/" TargetMode="External"/><Relationship Id="rId9" Type="http://schemas.openxmlformats.org/officeDocument/2006/relationships/hyperlink" Target="https://ru.wikipedia.org/wiki/&#1052;&#1072;&#1088;&#1080;&#1081;&#1089;&#1082;&#1080;&#1077;_&#1089;&#1074;&#1103;&#1097;&#1077;&#1085;&#1085;&#1099;&#1077;_&#1088;&#1086;&#1097;&#1080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30426"/>
            <a:ext cx="9906000" cy="252271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Республика моя</a:t>
            </a:r>
            <a:b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</a:b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от А до Я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6576" y="4916760"/>
            <a:ext cx="8064896" cy="1752600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Республике Марий Эл – 100 лет</a:t>
            </a:r>
          </a:p>
          <a:p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(1920 - 2020)</a:t>
            </a:r>
            <a:endParaRPr lang="ru-RU" sz="4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9218" name="Picture 2" descr="https://i.ytimg.com/vi/Q2lfd5zOPfU/maxresdefaul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458" t="11903" r="5484" b="15956"/>
          <a:stretch>
            <a:fillRect/>
          </a:stretch>
        </p:blipFill>
        <p:spPr bwMode="auto">
          <a:xfrm>
            <a:off x="5457056" y="116632"/>
            <a:ext cx="4176464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9675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А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втономия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600201"/>
            <a:ext cx="8496944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4 ноября 1920 года </a:t>
            </a:r>
            <a:r>
              <a:rPr lang="ru-RU" dirty="0" smtClean="0">
                <a:latin typeface="Candara" pitchFamily="34" charset="0"/>
              </a:rPr>
              <a:t>декретом ВЦИК и СНК РСФСР была образована </a:t>
            </a:r>
            <a:r>
              <a:rPr lang="ru-RU" b="1" dirty="0" smtClean="0">
                <a:latin typeface="Candara" pitchFamily="34" charset="0"/>
              </a:rPr>
              <a:t>Марийская автономная область</a:t>
            </a:r>
            <a:r>
              <a:rPr lang="ru-RU" dirty="0" smtClean="0"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5 декабря 1936 года</a:t>
            </a:r>
            <a:r>
              <a:rPr lang="ru-RU" dirty="0" smtClean="0">
                <a:latin typeface="Candara" pitchFamily="34" charset="0"/>
              </a:rPr>
              <a:t> в соответствии с конституцией СССР автономная область была преобразована в </a:t>
            </a:r>
            <a:r>
              <a:rPr lang="ru-RU" b="1" dirty="0" smtClean="0">
                <a:latin typeface="Candara" pitchFamily="34" charset="0"/>
              </a:rPr>
              <a:t>Марийскую Автономную Советскую Социалистическую Республику</a:t>
            </a:r>
            <a:r>
              <a:rPr lang="ru-RU" dirty="0" smtClean="0"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8 июля 1992 года</a:t>
            </a:r>
            <a:r>
              <a:rPr lang="ru-RU" dirty="0" smtClean="0">
                <a:latin typeface="Candara" pitchFamily="34" charset="0"/>
              </a:rPr>
              <a:t> республика официально стала называться </a:t>
            </a:r>
            <a:r>
              <a:rPr lang="ru-RU" b="1" dirty="0" smtClean="0">
                <a:latin typeface="Candara" pitchFamily="34" charset="0"/>
              </a:rPr>
              <a:t>Республика Марий Эл</a:t>
            </a:r>
            <a:r>
              <a:rPr lang="ru-RU" dirty="0" smtClean="0"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9675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Б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ольшая Кокшага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124744"/>
            <a:ext cx="8496944" cy="3196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Река в Кировской области и Марий Эл, левый приток Волги. На территории Марий Эл протекает через Государственный природный заповедник «Большая Кокшага» (основан        в 1993 году).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24578" name="Picture 2" descr="https://b-kokshaga.ru/upload/iblock/e9b/%D1%8D%D0%BC%D0%B1%D0%BB-%D1%86%D0%B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2599" y="3717032"/>
            <a:ext cx="3083387" cy="3055310"/>
          </a:xfrm>
          <a:prstGeom prst="rect">
            <a:avLst/>
          </a:prstGeom>
          <a:noFill/>
        </p:spPr>
      </p:pic>
      <p:pic>
        <p:nvPicPr>
          <p:cNvPr id="24579" name="Picture 3" descr="D:\Фото\2020\Старожильск\IMG_20200712_1707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5428" y="3284984"/>
            <a:ext cx="4384036" cy="32880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-1" y="-45678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В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олжск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980728"/>
            <a:ext cx="8136904" cy="2736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Второй по величине город Марий Эл. Находится на левом берегу реки Волги. 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В 1940 году рабочий поселок </a:t>
            </a:r>
            <a:r>
              <a:rPr lang="ru-RU" dirty="0" err="1" smtClean="0">
                <a:latin typeface="Candara" pitchFamily="34" charset="0"/>
              </a:rPr>
              <a:t>Лопатино</a:t>
            </a:r>
            <a:r>
              <a:rPr lang="ru-RU" dirty="0" smtClean="0">
                <a:latin typeface="Candara" pitchFamily="34" charset="0"/>
              </a:rPr>
              <a:t>, построенный при </a:t>
            </a:r>
            <a:r>
              <a:rPr lang="ru-RU" dirty="0" err="1" smtClean="0">
                <a:latin typeface="Candara" pitchFamily="34" charset="0"/>
              </a:rPr>
              <a:t>Марбумкомбинате</a:t>
            </a:r>
            <a:r>
              <a:rPr lang="ru-RU" dirty="0" smtClean="0">
                <a:latin typeface="Candara" pitchFamily="34" charset="0"/>
              </a:rPr>
              <a:t>, получил статус города и название Волжск.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23554" name="Picture 2" descr="https://visit-mariel.ru/upload/iblock/9cf/9cfd13ac40efd5493dfec2618b048a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4968" y="3717032"/>
            <a:ext cx="4320480" cy="29193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556" name="Picture 4" descr="https://sun9-29.userapi.com/c5434/u79685106/148795244/z_5308d9d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68624" y="3717032"/>
            <a:ext cx="2479439" cy="2924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0" name="Picture 2" descr="Герб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93360" y="1124744"/>
            <a:ext cx="1406119" cy="1728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0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528" y="0"/>
            <a:ext cx="9201472" cy="119675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3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Г</a:t>
            </a:r>
            <a:r>
              <a:rPr lang="ru-RU" sz="4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ерои – уроженцы Марий Эл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4568" y="1412776"/>
            <a:ext cx="8568952" cy="18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Гордость Республики Марий Эл - это 56 Героев Советского Союза, 5 Героев России, 16 полных кавалеров ордена Славы.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22529" name="Picture 1" descr="D:\по работе Медведево\Новая папка\Йошкар-Ола\2020\Парк Победы\уменьшенные\IMG_20200323_152342.jpg"/>
          <p:cNvPicPr>
            <a:picLocks noChangeAspect="1" noChangeArrowheads="1"/>
          </p:cNvPicPr>
          <p:nvPr/>
        </p:nvPicPr>
        <p:blipFill>
          <a:blip r:embed="rId3" cstate="print"/>
          <a:srcRect l="2563" t="25073" b="3886"/>
          <a:stretch>
            <a:fillRect/>
          </a:stretch>
        </p:blipFill>
        <p:spPr bwMode="auto">
          <a:xfrm>
            <a:off x="1208584" y="3339685"/>
            <a:ext cx="8356803" cy="28575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40310" y="6341258"/>
            <a:ext cx="360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Аллея Героев в Парке Победы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0"/>
            <a:ext cx="9906001" cy="6903678"/>
          </a:xfrm>
          <a:prstGeom prst="rect">
            <a:avLst/>
          </a:prstGeom>
          <a:noFill/>
        </p:spPr>
      </p:pic>
      <p:pic>
        <p:nvPicPr>
          <p:cNvPr id="3" name="Picture 2" descr="D:\по работе Медведево\Новая папка\Йошкар-Ола\2019\Герои\IMG_20190422_1749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539386" y="-214168"/>
            <a:ext cx="3960438" cy="50540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4" name="Picture 2" descr="https://bibmedved.files.wordpress.com/2017/08/evtuhin-mark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5898" t="23019" r="10796"/>
          <a:stretch>
            <a:fillRect/>
          </a:stretch>
        </p:blipFill>
        <p:spPr bwMode="auto">
          <a:xfrm>
            <a:off x="5313040" y="2925889"/>
            <a:ext cx="4104456" cy="37434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105128" y="1340768"/>
            <a:ext cx="38365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Аллея Героев в Парке культуры </a:t>
            </a:r>
          </a:p>
          <a:p>
            <a:r>
              <a:rPr lang="ru-RU" sz="2000" b="1" dirty="0" smtClean="0">
                <a:latin typeface="Candara" pitchFamily="34" charset="0"/>
              </a:rPr>
              <a:t>и отдыха, Йошкар-Ола</a:t>
            </a:r>
            <a:endParaRPr lang="ru-RU" sz="2000" b="1" dirty="0"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925" y="5517232"/>
            <a:ext cx="3405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Памятник Героя России </a:t>
            </a:r>
          </a:p>
          <a:p>
            <a:pPr algn="r"/>
            <a:r>
              <a:rPr lang="ru-RU" sz="2000" b="1" dirty="0" smtClean="0">
                <a:latin typeface="Candara" pitchFamily="34" charset="0"/>
              </a:rPr>
              <a:t>М.Н. </a:t>
            </a:r>
            <a:r>
              <a:rPr lang="ru-RU" sz="2000" b="1" dirty="0" err="1" smtClean="0">
                <a:latin typeface="Candara" pitchFamily="34" charset="0"/>
              </a:rPr>
              <a:t>Евтюхина</a:t>
            </a:r>
            <a:r>
              <a:rPr lang="ru-RU" sz="2000" b="1" dirty="0" smtClean="0">
                <a:latin typeface="Candara" pitchFamily="34" charset="0"/>
              </a:rPr>
              <a:t>, Йошкар-Ола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Д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уб Пугачева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76936" y="1196752"/>
            <a:ext cx="5457056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Памятник живой природы возрастом более 400 лет. Растет   в национальном парке «Марий Чодра»  в Волжском районе. </a:t>
            </a:r>
          </a:p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Согласно легенде, в 1774 г. Емельян Пугачев перед наступлением на Казань остановился под дубом на ночлег со своим отрядом. С его вершины предводитель крестьянского восстания разглядывал дорогу на Казань.</a:t>
            </a:r>
          </a:p>
          <a:p>
            <a:endParaRPr lang="ru-RU" sz="2800" dirty="0">
              <a:latin typeface="Candara" pitchFamily="34" charset="0"/>
            </a:endParaRPr>
          </a:p>
        </p:txBody>
      </p:sp>
      <p:pic>
        <p:nvPicPr>
          <p:cNvPr id="4098" name="Picture 2" descr="https://visit-mariel.ru/images/about/photos/04.jpg"/>
          <p:cNvPicPr>
            <a:picLocks noChangeAspect="1" noChangeArrowheads="1"/>
          </p:cNvPicPr>
          <p:nvPr/>
        </p:nvPicPr>
        <p:blipFill>
          <a:blip r:embed="rId3" cstate="print"/>
          <a:srcRect l="4348"/>
          <a:stretch>
            <a:fillRect/>
          </a:stretch>
        </p:blipFill>
        <p:spPr bwMode="auto">
          <a:xfrm>
            <a:off x="992560" y="1340768"/>
            <a:ext cx="3240359" cy="50814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Е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встифеев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2376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Александр Александрович Евстифеев - Глава Республики Марий Эл с 2017 года, высшее должностное лицо в системе исполнительной власти.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3074" name="Picture 2" descr="https://potokmedia.ru/wp-content/uploads/2019/03/DEN_41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6776" y="2780928"/>
            <a:ext cx="5760640" cy="3840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Ж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ивотный мир</a:t>
            </a:r>
          </a:p>
        </p:txBody>
      </p:sp>
      <p:pic>
        <p:nvPicPr>
          <p:cNvPr id="28674" name="Picture 2" descr="https://upload.wikimedia.org/wikipedia/commons/thumb/3/3a/Coat_of_Arms_of_Mari_El.svg/1200px-Coat_of_Arms_of_Mari_E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9304" y="188640"/>
            <a:ext cx="1856810" cy="2952328"/>
          </a:xfrm>
          <a:prstGeom prst="rect">
            <a:avLst/>
          </a:prstGeom>
          <a:noFill/>
        </p:spPr>
      </p:pic>
      <p:pic>
        <p:nvPicPr>
          <p:cNvPr id="28676" name="Picture 4" descr="http://redak-dobroe.ru/wp-content/uploads/2018/10/los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6576" y="1196752"/>
            <a:ext cx="3333463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678" name="Picture 6" descr="https://animallist.ru/assets/i/ai/4/7/3/i/3242359.jpg"/>
          <p:cNvPicPr>
            <a:picLocks noChangeAspect="1" noChangeArrowheads="1"/>
          </p:cNvPicPr>
          <p:nvPr/>
        </p:nvPicPr>
        <p:blipFill>
          <a:blip r:embed="rId5" cstate="print"/>
          <a:srcRect l="3859" r="18953"/>
          <a:stretch>
            <a:fillRect/>
          </a:stretch>
        </p:blipFill>
        <p:spPr bwMode="auto">
          <a:xfrm>
            <a:off x="4664968" y="1196752"/>
            <a:ext cx="2664296" cy="2299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680" name="Picture 8" descr="http://rshn-tver.ru/uploaded-files/news/9084/%D0%BB%D0%B8%D1%81%D0%B0%2016%20%D0%BC%D0%B0%D1%8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6576" y="3861048"/>
            <a:ext cx="4248472" cy="2570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682" name="Picture 10" descr="https://images.wallpaperscraft.com/image/ducks_lake_swimming_family_52468_2560x1440.jpg"/>
          <p:cNvPicPr>
            <a:picLocks noChangeAspect="1" noChangeArrowheads="1"/>
          </p:cNvPicPr>
          <p:nvPr/>
        </p:nvPicPr>
        <p:blipFill>
          <a:blip r:embed="rId7" cstate="print"/>
          <a:srcRect l="6941" r="4562"/>
          <a:stretch>
            <a:fillRect/>
          </a:stretch>
        </p:blipFill>
        <p:spPr bwMode="auto">
          <a:xfrm>
            <a:off x="5601072" y="3861047"/>
            <a:ext cx="4032448" cy="2563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0"/>
            <a:ext cx="4896544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З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венигово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0552" y="1340768"/>
            <a:ext cx="5832648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Город РМЭ (с 1974 г.), центр Звениговского района. Находится на левом берегу реки Волги (Куйбышевское водохранилище). </a:t>
            </a:r>
          </a:p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Крупнейшим предприятием города является Судостроительный судоремонтный завод имени  </a:t>
            </a:r>
            <a:r>
              <a:rPr lang="ru-RU" sz="2800" dirty="0" err="1" smtClean="0">
                <a:latin typeface="Candara" pitchFamily="34" charset="0"/>
              </a:rPr>
              <a:t>Бутякова</a:t>
            </a:r>
            <a:r>
              <a:rPr lang="ru-RU" sz="2800" dirty="0" smtClean="0">
                <a:latin typeface="Candara" pitchFamily="34" charset="0"/>
              </a:rPr>
              <a:t> С.Н. - старейшее промышленное предприятие республики, которому в 2020      году исполняется 160 лет.</a:t>
            </a:r>
          </a:p>
          <a:p>
            <a:endParaRPr lang="ru-RU" sz="2800" dirty="0">
              <a:latin typeface="Candara" pitchFamily="34" charset="0"/>
            </a:endParaRPr>
          </a:p>
        </p:txBody>
      </p:sp>
      <p:pic>
        <p:nvPicPr>
          <p:cNvPr id="2050" name="Picture 2" descr="https://cloclo17.datacloudmail.ru/weblink/thumb/xw1/CBQf/8CTvKrDvj/91194663.jpg"/>
          <p:cNvPicPr>
            <a:picLocks noChangeAspect="1" noChangeArrowheads="1"/>
          </p:cNvPicPr>
          <p:nvPr/>
        </p:nvPicPr>
        <p:blipFill>
          <a:blip r:embed="rId3" cstate="print"/>
          <a:srcRect t="8340"/>
          <a:stretch>
            <a:fillRect/>
          </a:stretch>
        </p:blipFill>
        <p:spPr bwMode="auto">
          <a:xfrm>
            <a:off x="6969224" y="500983"/>
            <a:ext cx="2513676" cy="30720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2" name="Picture 4" descr="Судостроительно-судоремонтный завод имени Бутякова С. Н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0852" y="3789040"/>
            <a:ext cx="3748134" cy="2493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4" name="Picture 6" descr="Герб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1072" y="153716"/>
            <a:ext cx="1152128" cy="1710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8984" y="0"/>
            <a:ext cx="4601716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И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скусство</a:t>
            </a:r>
          </a:p>
        </p:txBody>
      </p:sp>
      <p:pic>
        <p:nvPicPr>
          <p:cNvPr id="25602" name="Picture 2" descr="https://www.marimedia.ru/media/news/92486/276d2807afb85740a53d3516288c68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2560" y="3284984"/>
            <a:ext cx="5372825" cy="30294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496616" y="6341258"/>
            <a:ext cx="4178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Традиционная марийская вышивка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25604" name="Picture 4" descr="https://www.culture.ru/storage/images/5729c9a98c02f4c9141399bf27d01baf/1be9de7b2cae6686e024f8a1ce9577fa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7016" y="1412776"/>
            <a:ext cx="4527662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393160" y="4509120"/>
            <a:ext cx="3386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Республиканский музей изобразительных искусств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25606" name="Picture 6" descr="http://v2018.kamwa.ru/images/2015/%D0%A7%D0%B8%D0%BD%D1%87%D1%8B%D0%B2%D0%B8%D0%B9%2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2560" y="206642"/>
            <a:ext cx="3816424" cy="28623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6768752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Й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ошкар-Ола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560" y="1196752"/>
            <a:ext cx="6912768" cy="2160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Столица Республики Марий Эл. Город основан в 1584 году, до 1919 года назывался Царевококшайск. Расположен на реке Малой Кокшаге. 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23554" name="Picture 2" descr="Гер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1312" y="504056"/>
            <a:ext cx="1593923" cy="2492896"/>
          </a:xfrm>
          <a:prstGeom prst="rect">
            <a:avLst/>
          </a:prstGeom>
          <a:noFill/>
        </p:spPr>
      </p:pic>
      <p:pic>
        <p:nvPicPr>
          <p:cNvPr id="23556" name="Picture 4" descr="https://ic.pics.livejournal.com/zdorovs/16627846/1482455/1482455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8984" y="3452842"/>
            <a:ext cx="4824536" cy="2712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558" name="Picture 6" descr="https://pastvu.com/_p/a/r/r/f/rrfq38y5h3fbc4m30g.jpg"/>
          <p:cNvPicPr>
            <a:picLocks noChangeAspect="1" noChangeArrowheads="1"/>
          </p:cNvPicPr>
          <p:nvPr/>
        </p:nvPicPr>
        <p:blipFill>
          <a:blip r:embed="rId5" cstate="print"/>
          <a:srcRect b="4950"/>
          <a:stretch>
            <a:fillRect/>
          </a:stretch>
        </p:blipFill>
        <p:spPr bwMode="auto">
          <a:xfrm>
            <a:off x="272480" y="3429000"/>
            <a:ext cx="4320480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926519" y="6237312"/>
            <a:ext cx="67329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Йошкар-Ола – в переводе с марийского «красный город»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6768752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К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озьмодемьянск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124744"/>
            <a:ext cx="6624736" cy="24482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Город расположен на высоком правом берегу реки Волги. Является главным культурным центром горных марийцев. Основан как крепость в 1583 г., статус города получил в 1731 г.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76936" y="6341258"/>
            <a:ext cx="5408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Этнографический музей под открытым небом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26626" name="Picture 2" descr="Гер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9304" y="476672"/>
            <a:ext cx="1728192" cy="1978780"/>
          </a:xfrm>
          <a:prstGeom prst="rect">
            <a:avLst/>
          </a:prstGeom>
          <a:noFill/>
        </p:spPr>
      </p:pic>
      <p:pic>
        <p:nvPicPr>
          <p:cNvPr id="26628" name="Picture 4" descr="http://148.r.photoshare.ru/01484/00e2860f99d948b67202ebef870a6b5bd9f95f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60" y="3676962"/>
            <a:ext cx="3528392" cy="26465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630" name="Picture 6" descr="https://prigorod.info/images/places/mariy-el/muzei-vystavochnye-kompleksy/mariyskiy-etnograficheskiy-muzey-pod-otkrytym-nebom/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6976" y="3676962"/>
            <a:ext cx="4736528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Л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ес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2376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Леса — главное природное богатство Марий Эл. Они занимают свыше половины всей территории республики. Самые распространенные породы деревьев: береза, сосна, ель, липа, осина.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27650" name="Picture 2" descr="D:\Фото\2020\Люпины в Крутом\IMG_20200623_140551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6897216" y="3096343"/>
            <a:ext cx="2664296" cy="355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651" name="Picture 3" descr="D:\Фото\2020\Клюква\IMG_20200905_133630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1136576" y="3096344"/>
            <a:ext cx="2679762" cy="3573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652" name="Picture 4" descr="D:\Фото\2020\Черное озеро\IMG_20200711_135155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4016896" y="3096344"/>
            <a:ext cx="2664296" cy="355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М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арийцы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980728"/>
            <a:ext cx="8496944" cy="23762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Финно-угорский народ, проживающий в основном, в Республике Марий Эл (более 40% жителей). Дореволюционное название – черемисы. В республике проживают горные и луговые марийцы.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21506" name="Picture 2" descr="https://mariuver.files.wordpress.com/2019/06/ur70rcstew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6736" y="3212976"/>
            <a:ext cx="5085856" cy="35084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48478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Н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ациональный музей 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им. Т.Е. Евсеева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0552" y="1484784"/>
            <a:ext cx="8913440" cy="2376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Один из старейших музеев РМЭ, открытый в 1920 г.</a:t>
            </a:r>
          </a:p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Назван в честь одного из основателей, директора, учёного-этнографа, фольклориста, краеведа, педагога Тимофея Евсеева.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21506" name="Picture 2" descr="https://potokmedia.ru/wp-content/uploads/2019/02/muz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2783" y="3645024"/>
            <a:ext cx="4074393" cy="29143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8" name="Picture 4" descr="Тимофей Евсеевич Евсее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464" y="3645024"/>
            <a:ext cx="2232248" cy="2907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10" name="Picture 6" descr="https://img.tourister.ru/files/2/4/0/0/7/9/2/8/original.jpg"/>
          <p:cNvPicPr>
            <a:picLocks noChangeAspect="1" noChangeArrowheads="1"/>
          </p:cNvPicPr>
          <p:nvPr/>
        </p:nvPicPr>
        <p:blipFill>
          <a:blip r:embed="rId5" cstate="print"/>
          <a:srcRect l="14946" r="13645"/>
          <a:stretch>
            <a:fillRect/>
          </a:stretch>
        </p:blipFill>
        <p:spPr bwMode="auto">
          <a:xfrm>
            <a:off x="6681192" y="3645024"/>
            <a:ext cx="3096344" cy="2890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-27384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О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зёра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23762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В Марий Эл насчитывается 689 озёр, общая площадь которых превышает 2,5 тысячи гектаров. Самое крупное озеро – </a:t>
            </a:r>
            <a:r>
              <a:rPr lang="ru-RU" sz="3000" b="1" dirty="0" err="1" smtClean="0">
                <a:latin typeface="Candara" pitchFamily="34" charset="0"/>
              </a:rPr>
              <a:t>Яльчик</a:t>
            </a:r>
            <a:r>
              <a:rPr lang="ru-RU" sz="3000" dirty="0" smtClean="0">
                <a:latin typeface="Candara" pitchFamily="34" charset="0"/>
              </a:rPr>
              <a:t> (182 гектара). Самое глубокое озеро – </a:t>
            </a:r>
            <a:r>
              <a:rPr lang="ru-RU" sz="3000" b="1" dirty="0" err="1" smtClean="0">
                <a:latin typeface="Candara" pitchFamily="34" charset="0"/>
              </a:rPr>
              <a:t>Табашинское</a:t>
            </a:r>
            <a:r>
              <a:rPr lang="ru-RU" sz="3000" dirty="0" smtClean="0">
                <a:latin typeface="Candara" pitchFamily="34" charset="0"/>
              </a:rPr>
              <a:t> (</a:t>
            </a:r>
            <a:r>
              <a:rPr lang="ru-RU" sz="3000" dirty="0" err="1" smtClean="0">
                <a:latin typeface="Candara" pitchFamily="34" charset="0"/>
              </a:rPr>
              <a:t>Зрыв</a:t>
            </a:r>
            <a:r>
              <a:rPr lang="ru-RU" sz="3000" dirty="0" smtClean="0">
                <a:latin typeface="Candara" pitchFamily="34" charset="0"/>
              </a:rPr>
              <a:t>, глубина средней части около 50 м.).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46081" name="Picture 1" descr="D:\Фото\2020\Черное озеро\IMG_20200711_1234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7056" y="3316922"/>
            <a:ext cx="4090254" cy="3067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082" name="Picture 2" descr="D:\Фото\2020\Красный и Паленое\IMG_20200705_161337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/>
          <a:stretch>
            <a:fillRect/>
          </a:stretch>
        </p:blipFill>
        <p:spPr bwMode="auto">
          <a:xfrm>
            <a:off x="1064568" y="3316922"/>
            <a:ext cx="4104456" cy="30783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176201" y="6413266"/>
            <a:ext cx="1912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Озеро Палёное</a:t>
            </a:r>
            <a:endParaRPr lang="ru-RU" sz="2000" b="1" dirty="0">
              <a:latin typeface="Candar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2172" y="6413266"/>
            <a:ext cx="1757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Чёрное озеро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П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еледыш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пайрем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124744"/>
            <a:ext cx="8496944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Национальный марийский праздник («</a:t>
            </a:r>
            <a:r>
              <a:rPr lang="ru-RU" sz="3000" dirty="0" err="1" smtClean="0">
                <a:latin typeface="Candara" pitchFamily="34" charset="0"/>
              </a:rPr>
              <a:t>праздник</a:t>
            </a:r>
            <a:r>
              <a:rPr lang="ru-RU" sz="3000" dirty="0" smtClean="0">
                <a:latin typeface="Candara" pitchFamily="34" charset="0"/>
              </a:rPr>
              <a:t> цветов»). Проводится в начале лета в честь окончания весенне-полевых работ.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18434" name="Picture 2" descr="https://mariuver.files.wordpress.com/2019/06/bkafpumedb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4688" y="2636912"/>
            <a:ext cx="5936715" cy="39585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Р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еки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23762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Речная сеть Марий Эл включает 179 рек. Реки Марий Эл считаются одними из самых чистых в Европейской части России, вода из них используется в хозяйственных и рекреационных целях.</a:t>
            </a:r>
          </a:p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Самая главная река в Марий Эл - это Волга. Все реки Марий Эл относятся к волжскому речному бассейну.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17409" name="Picture 1" descr="C:\Users\e.vaseneva\Downloads\IMG_20200704_175125.jpg"/>
          <p:cNvPicPr>
            <a:picLocks noChangeAspect="1" noChangeArrowheads="1"/>
          </p:cNvPicPr>
          <p:nvPr/>
        </p:nvPicPr>
        <p:blipFill>
          <a:blip r:embed="rId3" cstate="print"/>
          <a:srcRect b="3337"/>
          <a:stretch>
            <a:fillRect/>
          </a:stretch>
        </p:blipFill>
        <p:spPr bwMode="auto">
          <a:xfrm>
            <a:off x="1784648" y="3429000"/>
            <a:ext cx="6942796" cy="3149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С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ельское хозяйство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124745"/>
            <a:ext cx="8496944" cy="23762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Ведущая отрасль сельского хозяйства — животноводство (молочное и </a:t>
            </a:r>
            <a:r>
              <a:rPr lang="ru-RU" sz="3000" dirty="0" err="1" smtClean="0">
                <a:latin typeface="Candara" pitchFamily="34" charset="0"/>
              </a:rPr>
              <a:t>мясо-молочное</a:t>
            </a:r>
            <a:r>
              <a:rPr lang="ru-RU" sz="3000" dirty="0" smtClean="0">
                <a:latin typeface="Candara" pitchFamily="34" charset="0"/>
              </a:rPr>
              <a:t> скотоводство, свиноводство, овцеводство, птицеводство, козоводство). </a:t>
            </a:r>
          </a:p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Выращивают зерновые (ячмень, овёс, рожь, пшеница) и кормовые культуры, овощи, картофель.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16386" name="Picture 2" descr="https://i2.wp.com/xn--12-glci9b.xn--p1ai/atlas/wp-content/uploads/2018/06/IMG_33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2640" y="3429000"/>
            <a:ext cx="7200800" cy="3262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Т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еатры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124745"/>
            <a:ext cx="8496944" cy="23762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Старейший театр Марий Эл в 2019 году отметил 100-летний юбилей. Это Марийский национальный театр драмы имени М. </a:t>
            </a:r>
            <a:r>
              <a:rPr lang="ru-RU" sz="3000" dirty="0" err="1" smtClean="0">
                <a:latin typeface="Candara" pitchFamily="34" charset="0"/>
              </a:rPr>
              <a:t>Шкетана</a:t>
            </a:r>
            <a:r>
              <a:rPr lang="ru-RU" sz="3000" dirty="0" smtClean="0">
                <a:latin typeface="Candara" pitchFamily="34" charset="0"/>
              </a:rPr>
              <a:t>. Кроме него в Йошкар-Оле действуют Русский драматический театр, Театр оперы и балета, Театр кукол и ТЮЗ. Свой драматический театр есть в Козьмодемьянске.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5" name="Picture 2" descr="http://forum.nashtransport.ru/uploads/1308950302/gallery_2996_1607_486178.jpg"/>
          <p:cNvPicPr>
            <a:picLocks noChangeAspect="1" noChangeArrowheads="1"/>
          </p:cNvPicPr>
          <p:nvPr/>
        </p:nvPicPr>
        <p:blipFill>
          <a:blip r:embed="rId3" cstate="print"/>
          <a:srcRect t="5405"/>
          <a:stretch>
            <a:fillRect/>
          </a:stretch>
        </p:blipFill>
        <p:spPr bwMode="auto">
          <a:xfrm>
            <a:off x="344488" y="3429000"/>
            <a:ext cx="4401403" cy="31226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http://www.trip2rus.ru/sites/default/files/images/events/mariy_el_teat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429000"/>
            <a:ext cx="4608512" cy="31083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У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ниверситеты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27363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В республике расположено три высших учебных заведения: Поволжский государственный технологический университет (ПГТУ), Марийский государственный университет (</a:t>
            </a:r>
            <a:r>
              <a:rPr lang="ru-RU" sz="3000" dirty="0" err="1" smtClean="0">
                <a:latin typeface="Candara" pitchFamily="34" charset="0"/>
              </a:rPr>
              <a:t>МарГУ</a:t>
            </a:r>
            <a:r>
              <a:rPr lang="ru-RU" sz="3000" dirty="0" smtClean="0">
                <a:latin typeface="Candara" pitchFamily="34" charset="0"/>
              </a:rPr>
              <a:t>), Межрегиональный открытый социальный университет (МОСИ).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15362" name="Picture 2" descr="http://molpred12.ru/files/editor_files/%D0%BF%D0%B3%D1%82%D1%83.jpg"/>
          <p:cNvPicPr>
            <a:picLocks noChangeAspect="1" noChangeArrowheads="1"/>
          </p:cNvPicPr>
          <p:nvPr/>
        </p:nvPicPr>
        <p:blipFill>
          <a:blip r:embed="rId3" cstate="print"/>
          <a:srcRect l="5405"/>
          <a:stretch>
            <a:fillRect/>
          </a:stretch>
        </p:blipFill>
        <p:spPr bwMode="auto">
          <a:xfrm>
            <a:off x="920552" y="3717033"/>
            <a:ext cx="4536504" cy="27039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4" name="Picture 4" descr="https://12alliance.ru/wp-content/uploads/2014/09/DSC_6723-1024x6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1072" y="3717031"/>
            <a:ext cx="4104456" cy="27256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Ф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ёдор</a:t>
            </a:r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Иоаннович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3240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В 1584 году </a:t>
            </a:r>
            <a:r>
              <a:rPr lang="ru-RU" sz="2800" b="1" dirty="0" smtClean="0">
                <a:latin typeface="Candara" pitchFamily="34" charset="0"/>
              </a:rPr>
              <a:t>царь Федор Иоаннович </a:t>
            </a:r>
            <a:r>
              <a:rPr lang="ru-RU" sz="2800" dirty="0" smtClean="0">
                <a:latin typeface="Candara" pitchFamily="34" charset="0"/>
              </a:rPr>
              <a:t>издал указ об основании военного укрепления «Царева града на Кокшаге». Первоначально в крепости жили только солдаты, затем в ней стали селиться торговцы, ремесленники, крестьяне. Так образовался город </a:t>
            </a:r>
            <a:r>
              <a:rPr lang="ru-RU" sz="2800" dirty="0" err="1" smtClean="0">
                <a:latin typeface="Candara" pitchFamily="34" charset="0"/>
              </a:rPr>
              <a:t>Царевококшайск</a:t>
            </a:r>
            <a:r>
              <a:rPr lang="ru-RU" sz="2800" dirty="0" smtClean="0">
                <a:latin typeface="Candara" pitchFamily="34" charset="0"/>
              </a:rPr>
              <a:t> — современная Йошкар-Ола.</a:t>
            </a:r>
          </a:p>
          <a:p>
            <a:pPr marL="0" indent="0">
              <a:buNone/>
            </a:pPr>
            <a:endParaRPr lang="ru-RU" sz="2800" dirty="0" smtClean="0">
              <a:latin typeface="Candara" pitchFamily="34" charset="0"/>
            </a:endParaRPr>
          </a:p>
          <a:p>
            <a:endParaRPr lang="ru-RU" sz="2800" dirty="0">
              <a:latin typeface="Candara" pitchFamily="34" charset="0"/>
            </a:endParaRPr>
          </a:p>
        </p:txBody>
      </p:sp>
      <p:pic>
        <p:nvPicPr>
          <p:cNvPr id="13314" name="Picture 2" descr="Памятник царю Фёдору Иоаннович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6616" y="3789040"/>
            <a:ext cx="2232248" cy="29772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00872" y="6105490"/>
            <a:ext cx="45159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Памятник царю Фёдору </a:t>
            </a:r>
            <a:r>
              <a:rPr lang="en-US" sz="2000" b="1" dirty="0" smtClean="0">
                <a:latin typeface="Candara" pitchFamily="34" charset="0"/>
              </a:rPr>
              <a:t>I</a:t>
            </a:r>
            <a:r>
              <a:rPr lang="ru-RU" sz="2000" b="1" dirty="0" smtClean="0">
                <a:latin typeface="Candara" pitchFamily="34" charset="0"/>
              </a:rPr>
              <a:t> Иоанновичу </a:t>
            </a:r>
          </a:p>
          <a:p>
            <a:r>
              <a:rPr lang="ru-RU" sz="2000" b="1" dirty="0" smtClean="0">
                <a:latin typeface="Candara" pitchFamily="34" charset="0"/>
              </a:rPr>
              <a:t>на набережной в Йошкар-Оле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3316" name="Picture 4" descr="https://i.pinimg.com/736x/61/63/1e/61631ed9d94d8689fc7fcc64c3a717d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1072" y="3573016"/>
            <a:ext cx="2232248" cy="2665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Х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ор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23762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В 2018 году состоялось выступление </a:t>
            </a:r>
            <a:r>
              <a:rPr lang="ru-RU" sz="3000" dirty="0" err="1" smtClean="0">
                <a:latin typeface="Candara" pitchFamily="34" charset="0"/>
              </a:rPr>
              <a:t>Всемарийского</a:t>
            </a:r>
            <a:r>
              <a:rPr lang="ru-RU" sz="3000" dirty="0" smtClean="0">
                <a:latin typeface="Candara" pitchFamily="34" charset="0"/>
              </a:rPr>
              <a:t> детского хора, созданного по инициативе министра культуры и по делам национальностей Марий Эл Константина Иванова.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8194" name="Picture 2" descr="https://www.marpravda.ru/upload/iblock/b12/DSC_63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4808" y="2852936"/>
            <a:ext cx="5715000" cy="381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-99392"/>
            <a:ext cx="8568952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Ц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аревококшайский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 кремль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980728"/>
            <a:ext cx="8496944" cy="33123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Одна из достопримечательностей Йошкар-Олы построена на месте, где ранее находился деревянный кремль. Он не сохранился до наших дней. В XIX веке на этом месте находилась городская базарная площадь, в советское время переименованная в площадь Революции. В 2009 году здесь построили </a:t>
            </a:r>
            <a:r>
              <a:rPr lang="ru-RU" sz="3000" dirty="0" err="1" smtClean="0">
                <a:latin typeface="Candara" pitchFamily="34" charset="0"/>
              </a:rPr>
              <a:t>Царевококшайский</a:t>
            </a:r>
            <a:r>
              <a:rPr lang="ru-RU" sz="3000" dirty="0" smtClean="0">
                <a:latin typeface="Candara" pitchFamily="34" charset="0"/>
              </a:rPr>
              <a:t> кремль. Очертаниями он напоминает древнюю крепость: Кремль состоит из четырех башен, соединенных крепостными стенами из красного кирпича. В Кремле оформлены музейные экспозиции, проводятся праздничные гуляния, культурные акции и ярмарки.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11266" name="Picture 2" descr="http://erc-mariel.ru/img/yo1.jpg"/>
          <p:cNvPicPr>
            <a:picLocks noChangeAspect="1" noChangeArrowheads="1"/>
          </p:cNvPicPr>
          <p:nvPr/>
        </p:nvPicPr>
        <p:blipFill>
          <a:blip r:embed="rId3" cstate="print"/>
          <a:srcRect l="968" b="7110"/>
          <a:stretch>
            <a:fillRect/>
          </a:stretch>
        </p:blipFill>
        <p:spPr bwMode="auto">
          <a:xfrm>
            <a:off x="1759569" y="3933056"/>
            <a:ext cx="7081863" cy="2767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568952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Ч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авайн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23762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Сергей Григорьевич Чавайн </a:t>
            </a:r>
            <a:r>
              <a:rPr lang="ru-RU" sz="3000" dirty="0" smtClean="0">
                <a:latin typeface="Candara" pitchFamily="34" charset="0"/>
              </a:rPr>
              <a:t>(1888 - 1937) – марийский поэт, драматург, переводчик, редактор. Автор стихов, рассказов, повестей, пьес, многочисленных переводов из русской классики. Основоположник и классик марийской литературы.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10242" name="Picture 2" descr="http://mari-lab.ru/images/5/5f/%D0%A7%D0%B0%D0%B2%D0%B0%D0%B9%D0%B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3356992"/>
            <a:ext cx="2395982" cy="32994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4" name="Picture 4" descr="https://avatars.mds.yandex.net/get-zen_doc/153162/pub_5c35ca014bb55f00aa45d2d0_5c35cbd38655d100a95f8ef4/scale_1200"/>
          <p:cNvPicPr>
            <a:picLocks noChangeAspect="1" noChangeArrowheads="1"/>
          </p:cNvPicPr>
          <p:nvPr/>
        </p:nvPicPr>
        <p:blipFill>
          <a:blip r:embed="rId4" cstate="print"/>
          <a:srcRect l="3461" r="22124"/>
          <a:stretch>
            <a:fillRect/>
          </a:stretch>
        </p:blipFill>
        <p:spPr bwMode="auto">
          <a:xfrm>
            <a:off x="2792760" y="3356992"/>
            <a:ext cx="4108167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6" name="Picture 6" descr="https://bibmedved.files.wordpress.com/2018/10/img_20181006_15.jpg"/>
          <p:cNvPicPr>
            <a:picLocks noChangeAspect="1" noChangeArrowheads="1"/>
          </p:cNvPicPr>
          <p:nvPr/>
        </p:nvPicPr>
        <p:blipFill>
          <a:blip r:embed="rId5" cstate="print"/>
          <a:srcRect t="2143"/>
          <a:stretch>
            <a:fillRect/>
          </a:stretch>
        </p:blipFill>
        <p:spPr bwMode="auto">
          <a:xfrm>
            <a:off x="7113240" y="3356992"/>
            <a:ext cx="2520280" cy="32883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pic>
        <p:nvPicPr>
          <p:cNvPr id="49154" name="Picture 2" descr="https://bibmedved.files.wordpress.com/2016/11/d187d0b0d0b2d0b0d0b9d0bd.jpg?w=1000&amp;h="/>
          <p:cNvPicPr>
            <a:picLocks noChangeAspect="1" noChangeArrowheads="1"/>
          </p:cNvPicPr>
          <p:nvPr/>
        </p:nvPicPr>
        <p:blipFill>
          <a:blip r:embed="rId3" cstate="print"/>
          <a:srcRect b="3750"/>
          <a:stretch>
            <a:fillRect/>
          </a:stretch>
        </p:blipFill>
        <p:spPr bwMode="auto">
          <a:xfrm>
            <a:off x="1136576" y="1052736"/>
            <a:ext cx="8324624" cy="55446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992560" y="77723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ndara" pitchFamily="34" charset="0"/>
              </a:rPr>
              <a:t>«Ото» (русс. «Роща») (1905), стихотворение — </a:t>
            </a:r>
          </a:p>
          <a:p>
            <a:pPr algn="ctr"/>
            <a:r>
              <a:rPr lang="ru-RU" sz="2400" b="1" dirty="0" smtClean="0">
                <a:latin typeface="Candara" pitchFamily="34" charset="0"/>
              </a:rPr>
              <a:t>первое марийское письменное поэтическое произведение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5976664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Ш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кетан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560" y="980728"/>
            <a:ext cx="5904656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Яков Павлович </a:t>
            </a:r>
            <a:r>
              <a:rPr lang="ru-RU" sz="2400" b="1" dirty="0" err="1" smtClean="0">
                <a:latin typeface="Candara" pitchFamily="34" charset="0"/>
              </a:rPr>
              <a:t>Шкетан</a:t>
            </a:r>
            <a:r>
              <a:rPr lang="ru-RU" sz="2400" b="1" dirty="0" smtClean="0">
                <a:latin typeface="Candara" pitchFamily="34" charset="0"/>
              </a:rPr>
              <a:t> </a:t>
            </a:r>
            <a:r>
              <a:rPr lang="ru-RU" sz="2400" dirty="0" smtClean="0">
                <a:latin typeface="Candara" pitchFamily="34" charset="0"/>
              </a:rPr>
              <a:t>(Я.П. Майоров) (1898 – 1937) - марийский писатель, общественный деятель, основоположник марийской драматургии. Его имя носит Марийский национальный театр драмы.</a:t>
            </a:r>
          </a:p>
          <a:p>
            <a:pPr marL="0" indent="0">
              <a:buNone/>
            </a:pPr>
            <a:r>
              <a:rPr lang="ru-RU" sz="2400" dirty="0" smtClean="0">
                <a:latin typeface="Candara" pitchFamily="34" charset="0"/>
              </a:rPr>
              <a:t>М. </a:t>
            </a:r>
            <a:r>
              <a:rPr lang="ru-RU" sz="2400" dirty="0" err="1" smtClean="0">
                <a:latin typeface="Candara" pitchFamily="34" charset="0"/>
              </a:rPr>
              <a:t>Шкетан</a:t>
            </a:r>
            <a:r>
              <a:rPr lang="ru-RU" sz="2400" dirty="0" smtClean="0">
                <a:latin typeface="Candara" pitchFamily="34" charset="0"/>
              </a:rPr>
              <a:t> занимался литературным творчеством с 1919 года. При жизни было опубликовано 7 книг рассказов и 5 пьес.</a:t>
            </a:r>
          </a:p>
          <a:p>
            <a:pPr marL="0" indent="0">
              <a:buNone/>
            </a:pPr>
            <a:endParaRPr lang="ru-RU" sz="2400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sz="2400" dirty="0" smtClean="0">
              <a:latin typeface="Candara" pitchFamily="34" charset="0"/>
            </a:endParaRPr>
          </a:p>
          <a:p>
            <a:endParaRPr lang="ru-RU" sz="2400" dirty="0">
              <a:latin typeface="Candara" pitchFamily="34" charset="0"/>
            </a:endParaRPr>
          </a:p>
        </p:txBody>
      </p:sp>
      <p:pic>
        <p:nvPicPr>
          <p:cNvPr id="5" name="Picture 6" descr="Shketan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36577" y="4157348"/>
            <a:ext cx="1800200" cy="2584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4" descr="http://parlament.mari.ru/2015/03/DSC_0661.jpg"/>
          <p:cNvPicPr>
            <a:picLocks noChangeAspect="1" noChangeArrowheads="1"/>
          </p:cNvPicPr>
          <p:nvPr/>
        </p:nvPicPr>
        <p:blipFill>
          <a:blip r:embed="rId4" cstate="print"/>
          <a:srcRect l="13123" r="25767"/>
          <a:stretch>
            <a:fillRect/>
          </a:stretch>
        </p:blipFill>
        <p:spPr bwMode="auto">
          <a:xfrm>
            <a:off x="6825208" y="360674"/>
            <a:ext cx="2736304" cy="6380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8" name="Picture 2" descr="http://mari.mincult12.ru/sites/default/files/teatr3_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2800" y="4176464"/>
            <a:ext cx="3419871" cy="25649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Щ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учье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0632" y="1052736"/>
            <a:ext cx="7992888" cy="2376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Озеро в Медведевском районе. Оно постоянно подпитывается болотными ручьями и родничками, что придает озеру особый красноватый оттенок.</a:t>
            </a: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8196" name="Picture 4" descr="https://sun9-64.userapi.com/ip496kf3LiZGVVlSxtc1e9jSnh_eQUhaLqMoTw/7rEtw93BXy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568" y="3140968"/>
            <a:ext cx="27432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8" name="Picture 6" descr="https://sun9-64.userapi.com/R9iAgU7vUVhIXOCr6-cGfPfS0b9wx9O4ishB6Q/RipLdV8iiD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88904" y="3140968"/>
            <a:ext cx="5366792" cy="2683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944888" y="5981218"/>
            <a:ext cx="4413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Фото А. Романовой, И. Стародубцева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568952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Йыван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Кырла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23762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vi-VN" sz="3000" b="1" dirty="0" smtClean="0">
                <a:latin typeface="Candara" pitchFamily="34" charset="0"/>
              </a:rPr>
              <a:t>Йыван Кырла</a:t>
            </a:r>
            <a:r>
              <a:rPr lang="vi-VN" sz="3000" dirty="0" smtClean="0">
                <a:latin typeface="Candara" pitchFamily="34" charset="0"/>
              </a:rPr>
              <a:t> (настоящее имя</a:t>
            </a:r>
            <a:r>
              <a:rPr lang="ru-RU" sz="3000" dirty="0" smtClean="0">
                <a:latin typeface="Candara" pitchFamily="34" charset="0"/>
              </a:rPr>
              <a:t> – Кирилл Иванович Иванов) (1909 - 1943) – марийский поэт и киноактер. Сыграл роль беспризорника Мустафы в первом советском звуковом художественном фильме «Путевка в жизнь» (1931).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6146" name="Picture 2" descr="http://mari-lab.ru/images/7/73/%D0%9A%D1%8B%D1%80%D0%BB%D0%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4648" y="3284984"/>
            <a:ext cx="2376264" cy="33730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8" name="Picture 4" descr="https://avatars.mds.yandex.net/get-zen_doc/118779/pub_5cb2e1a4fdd26a00b335d86e_5cb2f320e962a300b42533b1/scale_1200"/>
          <p:cNvPicPr>
            <a:picLocks noChangeAspect="1" noChangeArrowheads="1"/>
          </p:cNvPicPr>
          <p:nvPr/>
        </p:nvPicPr>
        <p:blipFill>
          <a:blip r:embed="rId4" cstate="print"/>
          <a:srcRect t="4648"/>
          <a:stretch>
            <a:fillRect/>
          </a:stretch>
        </p:blipFill>
        <p:spPr bwMode="auto">
          <a:xfrm>
            <a:off x="4736976" y="3284984"/>
            <a:ext cx="4176464" cy="28662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97016" y="6165304"/>
            <a:ext cx="34708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Памятник на привокзальной 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площади в Йошкар-Оле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41814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М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арьер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23762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Поистине уникальны озера </a:t>
            </a:r>
            <a:r>
              <a:rPr lang="ru-RU" sz="3000" b="1" dirty="0" smtClean="0">
                <a:latin typeface="Candara" pitchFamily="34" charset="0"/>
              </a:rPr>
              <a:t>Большой и Малый </a:t>
            </a:r>
            <a:r>
              <a:rPr lang="ru-RU" sz="3000" b="1" dirty="0" err="1" smtClean="0">
                <a:latin typeface="Candara" pitchFamily="34" charset="0"/>
              </a:rPr>
              <a:t>Марьер</a:t>
            </a:r>
            <a:r>
              <a:rPr lang="ru-RU" sz="3000" dirty="0" smtClean="0">
                <a:latin typeface="Candara" pitchFamily="34" charset="0"/>
              </a:rPr>
              <a:t> </a:t>
            </a:r>
            <a:r>
              <a:rPr lang="ru-RU" sz="3000" dirty="0" err="1" smtClean="0">
                <a:latin typeface="Candara" pitchFamily="34" charset="0"/>
              </a:rPr>
              <a:t>Звениговского</a:t>
            </a:r>
            <a:r>
              <a:rPr lang="ru-RU" sz="3000" dirty="0" smtClean="0">
                <a:latin typeface="Candara" pitchFamily="34" charset="0"/>
              </a:rPr>
              <a:t> района. Это единственные в республике места обитания исчезающего вида — водяного ореха, или чилима.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7170" name="Picture 2" descr="https://www.thebeatnews.org/BeatTeam/Issues/Invasives/Waterchestnut/Waterchestnut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6706" y="3356992"/>
            <a:ext cx="4014326" cy="30107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2" name="Picture 4" descr="https://akwin.ru/wp-content/uploads/2018/11/chilim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3080" y="2996952"/>
            <a:ext cx="3619573" cy="36084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648072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Э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шпай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0552" y="1052736"/>
            <a:ext cx="6480720" cy="2376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Яков Андреевич </a:t>
            </a:r>
            <a:r>
              <a:rPr lang="ru-RU" sz="2800" b="1" dirty="0" err="1" smtClean="0">
                <a:latin typeface="Candara" pitchFamily="34" charset="0"/>
              </a:rPr>
              <a:t>Эшпай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dirty="0" smtClean="0">
                <a:latin typeface="Candara" pitchFamily="34" charset="0"/>
              </a:rPr>
              <a:t>(1890 - 1963) - музыковед-фольклорист, композитор и педагог. Кандидат искусствоведения. Один из основоположников марийской профессиональной музыки.</a:t>
            </a:r>
          </a:p>
          <a:p>
            <a:pPr marL="0" indent="0">
              <a:buNone/>
            </a:pPr>
            <a:endParaRPr lang="ru-RU" sz="2800" dirty="0" smtClean="0">
              <a:latin typeface="Candara" pitchFamily="34" charset="0"/>
            </a:endParaRPr>
          </a:p>
          <a:p>
            <a:endParaRPr lang="ru-RU" sz="2800" dirty="0">
              <a:latin typeface="Candara" pitchFamily="34" charset="0"/>
            </a:endParaRPr>
          </a:p>
        </p:txBody>
      </p:sp>
      <p:pic>
        <p:nvPicPr>
          <p:cNvPr id="30722" name="Picture 2" descr="Yakov Eshpay.jpg"/>
          <p:cNvPicPr>
            <a:picLocks noChangeAspect="1" noChangeArrowheads="1"/>
          </p:cNvPicPr>
          <p:nvPr/>
        </p:nvPicPr>
        <p:blipFill>
          <a:blip r:embed="rId3" cstate="print"/>
          <a:srcRect b="7857"/>
          <a:stretch>
            <a:fillRect/>
          </a:stretch>
        </p:blipFill>
        <p:spPr bwMode="auto">
          <a:xfrm>
            <a:off x="7401272" y="476672"/>
            <a:ext cx="2016224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368824" y="3645024"/>
            <a:ext cx="6537176" cy="3240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Андрей Яковлевич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Эшпай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(1925 - 2015) - композитор, пианист, педагог, общественный деятель. Народный артист СССР. </a:t>
            </a:r>
            <a:r>
              <a:rPr lang="ru-RU" sz="2800" dirty="0" smtClean="0">
                <a:latin typeface="Candara" pitchFamily="34" charset="0"/>
              </a:rPr>
              <a:t>Создал прекрасные музыкальные произведения в академических жанрах, писал музыку для кино и спектаклей, романсы и песни.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30724" name="Picture 4" descr="https://upload.wikimedia.org/wikipedia/commons/0/09/%D0%9A%D0%BE%D0%BC%D0%BF%D0%BE%D0%B7%D0%B8%D1%82%D0%BE%D1%80_%D0%90%D0%BD%D0%B4%D1%80%D0%B5%D0%B9_%D0%AF%D0%BA%D0%BE%D0%B2%D0%BB%D0%B5%D0%B2%D0%B8%D1%87_%D0%AD%D1%88%D0%BF%D0%B0%D0%B9.jpg"/>
          <p:cNvPicPr>
            <a:picLocks noChangeAspect="1" noChangeArrowheads="1"/>
          </p:cNvPicPr>
          <p:nvPr/>
        </p:nvPicPr>
        <p:blipFill>
          <a:blip r:embed="rId4" cstate="print"/>
          <a:srcRect t="4348"/>
          <a:stretch>
            <a:fillRect/>
          </a:stretch>
        </p:blipFill>
        <p:spPr bwMode="auto">
          <a:xfrm>
            <a:off x="1097197" y="3501008"/>
            <a:ext cx="2199619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568952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Ю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рино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560" y="1052736"/>
            <a:ext cx="8913440" cy="2664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Поселок (с 1927 г., первое упоминание о поселении – 1227 г.), административный центр </a:t>
            </a:r>
            <a:r>
              <a:rPr lang="ru-RU" sz="2800" dirty="0" err="1" smtClean="0">
                <a:latin typeface="Candara" pitchFamily="34" charset="0"/>
              </a:rPr>
              <a:t>Юринского</a:t>
            </a:r>
            <a:r>
              <a:rPr lang="ru-RU" sz="2800" dirty="0" smtClean="0">
                <a:latin typeface="Candara" pitchFamily="34" charset="0"/>
              </a:rPr>
              <a:t> района. Расположен на левом берегу Волги в устье Ветлуги.</a:t>
            </a:r>
          </a:p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Главная достопримечательность – дворцово-парковый ансамбль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Candara" pitchFamily="34" charset="0"/>
              </a:rPr>
              <a:t>замок Шереметева.</a:t>
            </a:r>
          </a:p>
          <a:p>
            <a:pPr marL="0" indent="0">
              <a:buNone/>
            </a:pPr>
            <a:endParaRPr lang="ru-RU" sz="2800" dirty="0" smtClean="0">
              <a:latin typeface="Candara" pitchFamily="34" charset="0"/>
            </a:endParaRPr>
          </a:p>
          <a:p>
            <a:endParaRPr lang="ru-RU" sz="2800" dirty="0">
              <a:latin typeface="Candara" pitchFamily="34" charset="0"/>
            </a:endParaRPr>
          </a:p>
        </p:txBody>
      </p:sp>
      <p:pic>
        <p:nvPicPr>
          <p:cNvPr id="3076" name="Picture 4" descr="http://s2.fotokto.ru/photo/full/440/4409435.jpg"/>
          <p:cNvPicPr>
            <a:picLocks noChangeAspect="1" noChangeArrowheads="1"/>
          </p:cNvPicPr>
          <p:nvPr/>
        </p:nvPicPr>
        <p:blipFill>
          <a:blip r:embed="rId3" cstate="print"/>
          <a:srcRect t="19048" b="12698"/>
          <a:stretch>
            <a:fillRect/>
          </a:stretch>
        </p:blipFill>
        <p:spPr bwMode="auto">
          <a:xfrm>
            <a:off x="1712640" y="3429000"/>
            <a:ext cx="7128792" cy="32437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568952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Я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зычество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052736"/>
            <a:ext cx="8496944" cy="28803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Марийская традиционная религия </a:t>
            </a:r>
            <a:r>
              <a:rPr lang="ru-RU" sz="3100" dirty="0" smtClean="0">
                <a:latin typeface="Candara" pitchFamily="34" charset="0"/>
              </a:rPr>
              <a:t>основывается на вере в силы природы, которую человек должен почитать и уважать.</a:t>
            </a:r>
          </a:p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Последователи марийской традиционной религии осуществляют религиозные ритуалы, массовые моления, проводят благотворительные, культурно-просветительские мероприятия.</a:t>
            </a:r>
            <a:endParaRPr lang="ru-RU" dirty="0" smtClean="0">
              <a:latin typeface="Candara" pitchFamily="34" charset="0"/>
            </a:endParaRPr>
          </a:p>
          <a:p>
            <a:pPr marL="0" indent="0">
              <a:buNone/>
            </a:pPr>
            <a:endParaRPr lang="ru-RU" dirty="0" smtClean="0">
              <a:latin typeface="Candara" pitchFamily="34" charset="0"/>
            </a:endParaRPr>
          </a:p>
          <a:p>
            <a:endParaRPr lang="ru-RU" dirty="0">
              <a:latin typeface="Candara" pitchFamily="34" charset="0"/>
            </a:endParaRPr>
          </a:p>
        </p:txBody>
      </p:sp>
      <p:pic>
        <p:nvPicPr>
          <p:cNvPr id="2050" name="Picture 2" descr="https://www.maavald.ee/images/gallery/originals/kuvavoistlused_48/hiite_kuvavoistlus_2015_54/dscf1366-20151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5008" y="3717033"/>
            <a:ext cx="4354963" cy="2598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4" name="Picture 6" descr="https://kartarf.ru/images/heritage/1080/8/826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0592" y="3717032"/>
            <a:ext cx="3456384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712640" y="6341258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Моления проводятся в священных рощах (к</a:t>
            </a:r>
            <a:r>
              <a:rPr lang="en-US" sz="2000" b="1" dirty="0" smtClean="0">
                <a:latin typeface="Candara" pitchFamily="34" charset="0"/>
              </a:rPr>
              <a:t>ÿ</a:t>
            </a:r>
            <a:r>
              <a:rPr lang="ru-RU" sz="2000" b="1" dirty="0" err="1" smtClean="0">
                <a:latin typeface="Candara" pitchFamily="34" charset="0"/>
              </a:rPr>
              <a:t>сото</a:t>
            </a:r>
            <a:r>
              <a:rPr lang="ru-RU" sz="2000" b="1" dirty="0" smtClean="0">
                <a:latin typeface="Candara" pitchFamily="34" charset="0"/>
              </a:rPr>
              <a:t>)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Pictures\фоны для презентаций\мари.png"/>
          <p:cNvPicPr>
            <a:picLocks noChangeAspect="1" noChangeArrowheads="1"/>
          </p:cNvPicPr>
          <p:nvPr/>
        </p:nvPicPr>
        <p:blipFill>
          <a:blip r:embed="rId2" cstate="print"/>
          <a:srcRect l="4323"/>
          <a:stretch>
            <a:fillRect/>
          </a:stretch>
        </p:blipFill>
        <p:spPr bwMode="auto">
          <a:xfrm>
            <a:off x="0" y="-1"/>
            <a:ext cx="9906001" cy="690367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560" y="1196753"/>
            <a:ext cx="8568952" cy="492941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hlinkClick r:id="rId3"/>
              </a:rPr>
              <a:t>https://www.marimedia.ru/news/society/item/24229/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http://butjk.yachtsworld.ru/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http://www.cruiseinform.ru/cruisepedia/sudostroenie/zavod-imeni-butyakova/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https://www.marpravda.ru/news/zhizn-v-mariy-el/glavnye-derevya-mariy-el-bereza-i-sosna/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https://www.marpravda.ru/news/chtenie/desyat-krupneyshikh-zhemchuzhin-v-ozernom-ozherele-mariy-el/</a:t>
            </a:r>
            <a:endParaRPr lang="ru-RU" dirty="0" smtClean="0"/>
          </a:p>
          <a:p>
            <a:r>
              <a:rPr lang="en-US" dirty="0" smtClean="0">
                <a:hlinkClick r:id="rId8"/>
              </a:rPr>
              <a:t>https://www.culture.ru/institutes/36491/carevokokshaiskii-kreml</a:t>
            </a:r>
            <a:endParaRPr lang="ru-RU" dirty="0" smtClean="0"/>
          </a:p>
          <a:p>
            <a:r>
              <a:rPr lang="en-US" dirty="0" smtClean="0">
                <a:hlinkClick r:id="rId9"/>
              </a:rPr>
              <a:t>https://ru.wikipedia.org/wiki/</a:t>
            </a:r>
            <a:r>
              <a:rPr lang="ru-RU" dirty="0" err="1" smtClean="0">
                <a:hlinkClick r:id="rId9"/>
              </a:rPr>
              <a:t>Марийские_священные_рощи</a:t>
            </a:r>
            <a:endParaRPr lang="ru-RU" dirty="0" smtClean="0"/>
          </a:p>
          <a:p>
            <a:r>
              <a:rPr lang="en-US" dirty="0" smtClean="0">
                <a:hlinkClick r:id="rId10"/>
              </a:rPr>
              <a:t>https://potokmedia.ru/kraj/53690/tam-gde-zhili-giganty/</a:t>
            </a:r>
            <a:r>
              <a:rPr lang="ru-RU" dirty="0" smtClean="0"/>
              <a:t>        </a:t>
            </a: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92560" y="0"/>
            <a:ext cx="8568952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Источники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1054</Words>
  <Application>Microsoft Office PowerPoint</Application>
  <PresentationFormat>Лист A4 (210x297 мм)</PresentationFormat>
  <Paragraphs>104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Республика моя от А до Я</vt:lpstr>
      <vt:lpstr>Автономия</vt:lpstr>
      <vt:lpstr>Большая Кокшага</vt:lpstr>
      <vt:lpstr>Волжск</vt:lpstr>
      <vt:lpstr>Герои – уроженцы Марий Эл</vt:lpstr>
      <vt:lpstr>Слайд 6</vt:lpstr>
      <vt:lpstr>Дуб Пугачева</vt:lpstr>
      <vt:lpstr>Евстифеев</vt:lpstr>
      <vt:lpstr>Животный мир</vt:lpstr>
      <vt:lpstr>Звенигово</vt:lpstr>
      <vt:lpstr>Искусство</vt:lpstr>
      <vt:lpstr>Йошкар-Ола</vt:lpstr>
      <vt:lpstr>Козьмодемьянск</vt:lpstr>
      <vt:lpstr>Лес</vt:lpstr>
      <vt:lpstr>Марийцы</vt:lpstr>
      <vt:lpstr>Национальный музей  им. Т.Е. Евсеева</vt:lpstr>
      <vt:lpstr>Озёра</vt:lpstr>
      <vt:lpstr>Пеледыш пайрем</vt:lpstr>
      <vt:lpstr>Реки</vt:lpstr>
      <vt:lpstr>Сельское хозяйство</vt:lpstr>
      <vt:lpstr>Театры</vt:lpstr>
      <vt:lpstr>Университеты</vt:lpstr>
      <vt:lpstr>Фёдор Иоаннович</vt:lpstr>
      <vt:lpstr>Хор</vt:lpstr>
      <vt:lpstr>Царевококшайский кремль</vt:lpstr>
      <vt:lpstr>Чавайн</vt:lpstr>
      <vt:lpstr>Слайд 27</vt:lpstr>
      <vt:lpstr>Шкетан</vt:lpstr>
      <vt:lpstr>Щучье</vt:lpstr>
      <vt:lpstr>Йыван Кырла</vt:lpstr>
      <vt:lpstr>Марьер</vt:lpstr>
      <vt:lpstr>Эшпай</vt:lpstr>
      <vt:lpstr>Юрино</vt:lpstr>
      <vt:lpstr>Язычество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143</cp:revision>
  <dcterms:created xsi:type="dcterms:W3CDTF">2020-11-01T06:33:02Z</dcterms:created>
  <dcterms:modified xsi:type="dcterms:W3CDTF">2020-11-04T07:43:58Z</dcterms:modified>
</cp:coreProperties>
</file>