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0" r:id="rId4"/>
    <p:sldId id="263" r:id="rId5"/>
    <p:sldId id="264" r:id="rId6"/>
    <p:sldId id="271" r:id="rId7"/>
    <p:sldId id="257" r:id="rId8"/>
    <p:sldId id="265" r:id="rId9"/>
    <p:sldId id="266" r:id="rId10"/>
    <p:sldId id="276" r:id="rId11"/>
    <p:sldId id="267" r:id="rId12"/>
    <p:sldId id="272" r:id="rId13"/>
    <p:sldId id="273" r:id="rId14"/>
    <p:sldId id="274" r:id="rId15"/>
    <p:sldId id="261" r:id="rId16"/>
    <p:sldId id="270" r:id="rId17"/>
    <p:sldId id="277" r:id="rId18"/>
    <p:sldId id="275" r:id="rId19"/>
    <p:sldId id="269" r:id="rId20"/>
    <p:sldId id="258" r:id="rId21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autotravel.ru/phalbum/91660/141.jpg" TargetMode="External"/><Relationship Id="rId3" Type="http://schemas.openxmlformats.org/officeDocument/2006/relationships/hyperlink" Target="https://histrf.ru/read/articles/liedovoie-poboishchie-event" TargetMode="External"/><Relationship Id="rId7" Type="http://schemas.openxmlformats.org/officeDocument/2006/relationships/hyperlink" Target="https://www.izocenter.ru/blog/ledovoe-poboishhe-v-kartinah-hudozhnikov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risekin.ru/" TargetMode="External"/><Relationship Id="rId5" Type="http://schemas.openxmlformats.org/officeDocument/2006/relationships/hyperlink" Target="https://&#1080;&#1089;&#1090;&#1086;&#1088;&#1080;&#1082;.&#1088;&#1092;/journal/28/ledovoe-poboische-37.html" TargetMode="External"/><Relationship Id="rId4" Type="http://schemas.openxmlformats.org/officeDocument/2006/relationships/hyperlink" Target="http://www.a-nevsky.ru/" TargetMode="External"/><Relationship Id="rId9" Type="http://schemas.openxmlformats.org/officeDocument/2006/relationships/hyperlink" Target="http://www.bibliotekar.ru/rus/79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32656"/>
            <a:ext cx="9906000" cy="18002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ts val="6600"/>
              </a:lnSpc>
            </a:pP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«Переломный момент </a:t>
            </a:r>
            <a:b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</a:b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в русской истории»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8504" y="6021288"/>
            <a:ext cx="9073008" cy="79208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780 лет назад произошла битва на Чудском озере (1242)</a:t>
            </a:r>
            <a:endParaRPr lang="ru-RU" sz="28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8434" name="AutoShape 2" descr="https://www.izocenter.ru/assets/images/content/articles/398/img-izocenter-maslov-aleksandr-nevskij.jpg?v=2019-08-3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2" name="Picture 2" descr="https://www.culture.ru/storage/images/e9428890-e7da-5e69-9862-8f254731f88c"/>
          <p:cNvPicPr>
            <a:picLocks noChangeAspect="1" noChangeArrowheads="1"/>
          </p:cNvPicPr>
          <p:nvPr/>
        </p:nvPicPr>
        <p:blipFill>
          <a:blip r:embed="rId3" cstate="print"/>
          <a:srcRect t="3855"/>
          <a:stretch>
            <a:fillRect/>
          </a:stretch>
        </p:blipFill>
        <p:spPr bwMode="auto">
          <a:xfrm>
            <a:off x="2016224" y="2276872"/>
            <a:ext cx="5817096" cy="35917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1484785"/>
            <a:ext cx="8915400" cy="11521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День победы русских воинов князя Александра Невского над немецкими рыцарями на Чудском озере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95300" y="-27384"/>
            <a:ext cx="8915400" cy="142617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  <a:cs typeface="+mn-cs"/>
              </a:rPr>
              <a:t>18 апреля</a:t>
            </a:r>
            <a:b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  <a:cs typeface="+mn-cs"/>
              </a:rPr>
              <a:t>День воинской славы России</a:t>
            </a:r>
          </a:p>
        </p:txBody>
      </p:sp>
      <p:pic>
        <p:nvPicPr>
          <p:cNvPr id="7" name="Picture 2" descr="https://museum.slavgorod.ru/wp-content/uploads/2021/10/maxresdeult.jpg"/>
          <p:cNvPicPr>
            <a:picLocks noChangeAspect="1" noChangeArrowheads="1"/>
          </p:cNvPicPr>
          <p:nvPr/>
        </p:nvPicPr>
        <p:blipFill>
          <a:blip r:embed="rId3" cstate="print"/>
          <a:srcRect l="2651"/>
          <a:stretch>
            <a:fillRect/>
          </a:stretch>
        </p:blipFill>
        <p:spPr bwMode="auto">
          <a:xfrm>
            <a:off x="272480" y="2780929"/>
            <a:ext cx="5288277" cy="3456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601072" y="3342471"/>
            <a:ext cx="41920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andara" pitchFamily="34" charset="0"/>
              </a:rPr>
              <a:t>Установлен Федеральным законом «О днях воинской славы (победных днях) России» от 13.03.1995 </a:t>
            </a:r>
            <a:r>
              <a:rPr lang="en-US" sz="2800" b="1" dirty="0" smtClean="0">
                <a:latin typeface="Candara" pitchFamily="34" charset="0"/>
              </a:rPr>
              <a:t>N 32-</a:t>
            </a:r>
            <a:r>
              <a:rPr lang="ru-RU" sz="2800" b="1" dirty="0" smtClean="0">
                <a:latin typeface="Candara" pitchFamily="34" charset="0"/>
              </a:rPr>
              <a:t>ФЗ.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-27384"/>
            <a:ext cx="8915400" cy="142617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  <a:cs typeface="+mn-cs"/>
              </a:rPr>
              <a:t>Ледовое побоище</a:t>
            </a:r>
            <a:b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  <a:cs typeface="+mn-cs"/>
              </a:rPr>
              <a:t>5 апреля 1242 года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4528" y="1268760"/>
            <a:ext cx="8640960" cy="16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Битва, произошедшая на льду Чудского озера между русским войском и войсками Ливонского ордена.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8504" y="6381328"/>
            <a:ext cx="8922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Кто к нам с мечом придет, от меча и погибнет! Художник С.Н. Присекин. 1983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11266" name="Picture 2" descr="http://www.prisekin.ru/uploadzg/p1b23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208584" y="2348880"/>
            <a:ext cx="7434196" cy="39556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464496" y="980728"/>
            <a:ext cx="5169024" cy="5472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ru-RU" sz="2800" b="1" dirty="0" smtClean="0">
                <a:latin typeface="Candara" pitchFamily="34" charset="0"/>
              </a:rPr>
              <a:t>Отношения князя Александра Ярославича с новгородским вече в ноябре 1240 года сильно обострились, несмотря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на победу над шведами в Невской битве.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Дело дошло до разрыва. </a:t>
            </a:r>
            <a:r>
              <a:rPr lang="ru-RU" sz="2800" b="1" dirty="0" smtClean="0">
                <a:latin typeface="Candara" pitchFamily="34" charset="0"/>
              </a:rPr>
              <a:t>Александр уехал в город </a:t>
            </a:r>
            <a:r>
              <a:rPr lang="ru-RU" sz="2800" b="1" dirty="0" err="1" smtClean="0">
                <a:latin typeface="Candara" pitchFamily="34" charset="0"/>
              </a:rPr>
              <a:t>Переяславль-Залесский</a:t>
            </a:r>
            <a:r>
              <a:rPr lang="ru-RU" sz="2800" b="1" dirty="0" smtClean="0">
                <a:latin typeface="Candara" pitchFamily="34" charset="0"/>
              </a:rPr>
              <a:t>               с супругой, детьми, матерью и всем своим двором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.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17412" name="Picture 4" descr="https://www.neizvestniy-geniy.ru/images/works/photo/1/5786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620688"/>
            <a:ext cx="3888432" cy="56272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404664"/>
            <a:ext cx="9289032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Тевтонский орден, как и Швеция, стремился расширить свои территории на западе Прибалтики за счет новгородской земли. В сентябре 1240 года рыцари захватили русскую крепость Изборск, а затем Псков.</a:t>
            </a:r>
          </a:p>
        </p:txBody>
      </p:sp>
      <p:pic>
        <p:nvPicPr>
          <p:cNvPr id="14337" name="Picture 1" descr="C:\Users\e.vaseneva\Pictures\тевтонцы.jpg"/>
          <p:cNvPicPr>
            <a:picLocks noChangeAspect="1" noChangeArrowheads="1"/>
          </p:cNvPicPr>
          <p:nvPr/>
        </p:nvPicPr>
        <p:blipFill>
          <a:blip r:embed="rId3" cstate="print"/>
          <a:srcRect b="9112"/>
          <a:stretch>
            <a:fillRect/>
          </a:stretch>
        </p:blipFill>
        <p:spPr bwMode="auto">
          <a:xfrm>
            <a:off x="3872880" y="2348879"/>
            <a:ext cx="3190819" cy="41044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339" name="Picture 3" descr="https://topwar.ru/uploads/posts/2019-01/1547810672_rycar-ordena-mechenoscev.jpg"/>
          <p:cNvPicPr>
            <a:picLocks noChangeAspect="1" noChangeArrowheads="1"/>
          </p:cNvPicPr>
          <p:nvPr/>
        </p:nvPicPr>
        <p:blipFill>
          <a:blip r:embed="rId4" cstate="print"/>
          <a:srcRect l="1570" r="1102"/>
          <a:stretch>
            <a:fillRect/>
          </a:stretch>
        </p:blipFill>
        <p:spPr bwMode="auto">
          <a:xfrm>
            <a:off x="488504" y="2348880"/>
            <a:ext cx="2903453" cy="41044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154144" y="5517232"/>
            <a:ext cx="2751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Воины Тевтонского ордена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520952" y="908720"/>
            <a:ext cx="5385048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0" algn="l"/>
              </a:tabLst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Потом они взяли городок Тесов, овладели</a:t>
            </a:r>
            <a:r>
              <a:rPr kumimoji="0" lang="ru-RU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ru-RU" sz="2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Водской</a:t>
            </a:r>
            <a:r>
              <a:rPr kumimoji="0" lang="ru-RU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пятиной –  одной из новгородских земель.   На побережье Финского залива возвели мощную крепость Копорье. Новгороду угрожала смертельная опасность, и вече отправило послов к великому князю Ярославу с просьбой дать им в князья Александра Невского. Пришлось герою отечества сменить гнев на милость.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pic>
        <p:nvPicPr>
          <p:cNvPr id="15362" name="Picture 2" descr="За что Александра Невского изгнали из Новгород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504" y="836712"/>
            <a:ext cx="3889812" cy="51125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32520" y="608489"/>
            <a:ext cx="9001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andara" pitchFamily="34" charset="0"/>
              </a:rPr>
              <a:t>После переговоров в 1241 году Александр вернулся     на княжение в Новгород. Не забыв обиды, он жестоко наказал старых врагов. Затем </a:t>
            </a:r>
            <a:r>
              <a:rPr lang="ru-RU" sz="2800" b="1" dirty="0" smtClean="0">
                <a:latin typeface="Candara" pitchFamily="34" charset="0"/>
              </a:rPr>
              <a:t>Александр осадил Копорье и взял крепость. </a:t>
            </a:r>
            <a:r>
              <a:rPr lang="ru-RU" sz="2800" b="1" dirty="0" smtClean="0">
                <a:latin typeface="Candara" pitchFamily="34" charset="0"/>
              </a:rPr>
              <a:t>Она </a:t>
            </a:r>
            <a:r>
              <a:rPr lang="ru-RU" sz="2800" b="1" dirty="0" smtClean="0">
                <a:latin typeface="Candara" pitchFamily="34" charset="0"/>
              </a:rPr>
              <a:t>была срыта до основания. От дальнейших действий против рыцарей Александр воздержался до прибытия сильной владимирской дружины во главе с братом Андреем. 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14340" name="Picture 4" descr="https://sun9-66.userapi.com/c836429/v836429276/91be/SREW1xiodC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5626" r="4076"/>
          <a:stretch>
            <a:fillRect/>
          </a:stretch>
        </p:blipFill>
        <p:spPr bwMode="auto">
          <a:xfrm>
            <a:off x="0" y="3861048"/>
            <a:ext cx="9911700" cy="27614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04728" y="764704"/>
            <a:ext cx="7200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andara" pitchFamily="34" charset="0"/>
              </a:rPr>
              <a:t>В начале 1242 года объединенные силы князей Александра и Андрея Ярославичей взяли Псков. Оттуда русские двинулись      во владения Ливонского ордена на Дерпт,      но их передовой отряд попал в засаду и  был разбит. Получив известие о гибели своего авангарда, Александр прекратил наступление и встал на берегу Чудского озера близ урочища </a:t>
            </a:r>
            <a:r>
              <a:rPr lang="ru-RU" sz="2800" b="1" dirty="0" err="1" smtClean="0">
                <a:latin typeface="Candara" pitchFamily="34" charset="0"/>
              </a:rPr>
              <a:t>Узмень</a:t>
            </a:r>
            <a:r>
              <a:rPr lang="ru-RU" sz="2800" b="1" dirty="0" smtClean="0">
                <a:latin typeface="Candara" pitchFamily="34" charset="0"/>
              </a:rPr>
              <a:t>, готовясь             к большому сражению.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7170" name="Picture 2" descr="https://xn--h1aagokeh.xn--p1ai/uploads/0/2019/09/24/GBoftCdH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169914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288704" y="5589240"/>
            <a:ext cx="3888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Александр Невский. Центральная часть триптиха.</a:t>
            </a:r>
          </a:p>
          <a:p>
            <a:r>
              <a:rPr lang="ru-RU" sz="2000" b="1" dirty="0" smtClean="0">
                <a:latin typeface="Candara" pitchFamily="34" charset="0"/>
              </a:rPr>
              <a:t>Художник П.Д. </a:t>
            </a:r>
            <a:r>
              <a:rPr lang="ru-RU" sz="2000" b="1" dirty="0" err="1" smtClean="0">
                <a:latin typeface="Candara" pitchFamily="34" charset="0"/>
              </a:rPr>
              <a:t>Корин</a:t>
            </a:r>
            <a:r>
              <a:rPr lang="ru-RU" sz="2000" b="1" dirty="0" smtClean="0">
                <a:latin typeface="Candara" pitchFamily="34" charset="0"/>
              </a:rPr>
              <a:t>. 1942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48544" y="116632"/>
            <a:ext cx="9001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andara" pitchFamily="34" charset="0"/>
              </a:rPr>
              <a:t>На рассвете 5 апреля 1242 года немецкое войско построилось клином, или «свиньей», как тогда называли, и пошло в атаку. Во главе его двигалась тяжеловооруженная рыцарская конница в броне. Вражеское «чело» разорвало русские ряды, однако Александр Невский взял противника «в клещи».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10242" name="AutoShape 2" descr="https://www.izocenter.ru/assets/images/content/articles/398/img-izocenter-viktor-matorin-ledovoe-poboishhe.jpg?v=2019-08-3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AutoShape 4" descr="https://www.izocenter.ru/assets/images/content/articles/398/img-izocenter-viktor-matorin-ledovoe-poboishhe.jpg?v=2019-08-3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/>
          <a:srcRect l="7629" t="14391" r="4929" b="6250"/>
          <a:stretch>
            <a:fillRect/>
          </a:stretch>
        </p:blipFill>
        <p:spPr bwMode="auto">
          <a:xfrm>
            <a:off x="1712640" y="2924944"/>
            <a:ext cx="6552728" cy="33435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928664" y="6341258"/>
            <a:ext cx="604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Ледовое побоище. Художник Виктор Маторин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10242" name="AutoShape 2" descr="https://www.izocenter.ru/assets/images/content/articles/398/img-izocenter-viktor-matorin-ledovoe-poboishhe.jpg?v=2019-08-3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AutoShape 4" descr="https://www.izocenter.ru/assets/images/content/articles/398/img-izocenter-viktor-matorin-ledovoe-poboishhe.jpg?v=2019-08-3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48" name="Picture 4" descr="https://otvet.imgsmail.ru/download/239307644_40ac14894875ad4eec6578fbb1d287ee_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1196752"/>
            <a:ext cx="5568618" cy="41764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746" name="Picture 2" descr="https://cde.osu.ru/demoversion/course47/images/t4_3_3_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61112" y="1916832"/>
            <a:ext cx="3744416" cy="28441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76536" y="404664"/>
            <a:ext cx="56886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andara" pitchFamily="34" charset="0"/>
              </a:rPr>
              <a:t>В княжеской дружине сражались лучшие ратники – «кованые воины». Немаловажное значение для исхода боя имела и отвага князя Андрея Ярославича, который возглавлял суздальско-владимирские полки.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20482" name="Picture 2" descr="https://aria-art.ru/0/K/Korin%20P.%20Aleksandr%20Nevskij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3200" y="332655"/>
            <a:ext cx="2160240" cy="42145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471237" y="4653136"/>
            <a:ext cx="27302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Александр Ярославич.</a:t>
            </a:r>
          </a:p>
          <a:p>
            <a:pPr algn="ctr"/>
            <a:r>
              <a:rPr lang="ru-RU" sz="2000" b="1" dirty="0" smtClean="0">
                <a:latin typeface="Candara" pitchFamily="34" charset="0"/>
              </a:rPr>
              <a:t>Художник П.Д. </a:t>
            </a:r>
            <a:r>
              <a:rPr lang="ru-RU" sz="2000" b="1" dirty="0" err="1" smtClean="0">
                <a:latin typeface="Candara" pitchFamily="34" charset="0"/>
              </a:rPr>
              <a:t>Корин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9218" name="Picture 2" descr="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12840" y="3645024"/>
            <a:ext cx="2088232" cy="29138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996186" y="5661248"/>
            <a:ext cx="2300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b="1" dirty="0" smtClean="0">
                <a:latin typeface="Candara" pitchFamily="34" charset="0"/>
              </a:rPr>
              <a:t>Великий князь</a:t>
            </a:r>
          </a:p>
          <a:p>
            <a:pPr algn="r"/>
            <a:r>
              <a:rPr lang="ru-RU" sz="2000" b="1" dirty="0" smtClean="0">
                <a:latin typeface="Candara" pitchFamily="34" charset="0"/>
              </a:rPr>
              <a:t>Андрей Ярославич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16496" y="116632"/>
            <a:ext cx="921702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latin typeface="Candara" pitchFamily="34" charset="0"/>
              </a:rPr>
              <a:t>В «Житии Александра Невского» битва на Чудском озере описана так: </a:t>
            </a:r>
            <a:r>
              <a:rPr lang="ru-RU" sz="2600" b="1" i="1" dirty="0" smtClean="0">
                <a:latin typeface="Candara" pitchFamily="34" charset="0"/>
              </a:rPr>
              <a:t>«Была же тогда суббота, и когда взошло солнце, сошлись противники. И была сеча жестокая, и стоял треск от ломающихся копий и звон от ударов мечей, и казалось, что двинулось замерзшее озеро, и не было видно льда, ибо покрылось оно кровью»</a:t>
            </a:r>
            <a:r>
              <a:rPr lang="ru-RU" sz="2600" b="1" dirty="0" smtClean="0">
                <a:latin typeface="Candara" pitchFamily="34" charset="0"/>
              </a:rPr>
              <a:t>.</a:t>
            </a:r>
            <a:endParaRPr lang="ru-RU" sz="2600" b="1" dirty="0">
              <a:latin typeface="Candar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6379" y="5733256"/>
            <a:ext cx="3440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atin typeface="Candara" pitchFamily="34" charset="0"/>
              </a:rPr>
              <a:t>Ледовое побоище.</a:t>
            </a:r>
          </a:p>
          <a:p>
            <a:pPr algn="r"/>
            <a:r>
              <a:rPr lang="ru-RU" sz="2000" b="1" dirty="0" smtClean="0">
                <a:latin typeface="Candara" pitchFamily="34" charset="0"/>
              </a:rPr>
              <a:t>Художник В.А. Серов. 1942 г.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28674" name="Picture 2" descr="https://xn--h1aagokeh.xn--p1ai/uploads/0/2019/09/24/o4eef40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6779" y="2673478"/>
            <a:ext cx="4374693" cy="39440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8" name="Picture 2" descr="https://www.xn--b1azcy.xn--p1ai/wp-content/uploads/2021/06/6944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6496" y="2564904"/>
            <a:ext cx="2736304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60512" y="260648"/>
            <a:ext cx="88569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andara" pitchFamily="34" charset="0"/>
              </a:rPr>
              <a:t>Крестоносцы отступили на лед Чудского озера. Многие из них оказались в студеной воде и утонули. Новгородская летопись сообщает, что в сражении погибли 400 рыцарей, а 50 человек были взяты в плен.</a:t>
            </a:r>
          </a:p>
        </p:txBody>
      </p:sp>
      <p:pic>
        <p:nvPicPr>
          <p:cNvPr id="27650" name="Picture 2" descr="http://sko-perelyub.srt.muzkult.ru/media/2020/04/20/1252611743/b030dbecba0366def368a60d69cd8952.jpeg"/>
          <p:cNvPicPr>
            <a:picLocks noChangeAspect="1" noChangeArrowheads="1"/>
          </p:cNvPicPr>
          <p:nvPr/>
        </p:nvPicPr>
        <p:blipFill>
          <a:blip r:embed="rId3" cstate="print"/>
          <a:srcRect b="2541"/>
          <a:stretch>
            <a:fillRect/>
          </a:stretch>
        </p:blipFill>
        <p:spPr bwMode="auto">
          <a:xfrm>
            <a:off x="2000672" y="2276872"/>
            <a:ext cx="5910805" cy="4320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04528" y="260648"/>
            <a:ext cx="84969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andara" pitchFamily="34" charset="0"/>
              </a:rPr>
              <a:t>Поражение в Ледовом побоище вынудило Тевтонский орден заключить с князем Александром мир, по которому крестоносцы отказались от притязаний на новгородские земли.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8544" y="6033482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Въезд Александра Невского в Псков после Ледового побоища.</a:t>
            </a:r>
          </a:p>
          <a:p>
            <a:pPr algn="ctr"/>
            <a:r>
              <a:rPr lang="ru-RU" sz="2000" b="1" dirty="0" smtClean="0">
                <a:latin typeface="Candara" pitchFamily="34" charset="0"/>
              </a:rPr>
              <a:t>Художник В.А. Серов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26626" name="Picture 2" descr="https://cdn.profile.ru/wp-content/uploads/2021/04/n3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2640" y="2186922"/>
            <a:ext cx="6552728" cy="3762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160912" y="1124744"/>
            <a:ext cx="54726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Во время правления великого князя Александра Ярославича Русь отстояла свою независимость от католического Запада. Если на этом направлении Александр Невский действовал как воин, то в отношениях с Востоком он был дипломатом, сумел сохранить Русскую землю в условиях татаро-монгольского нашествия. </a:t>
            </a:r>
          </a:p>
          <a:p>
            <a:r>
              <a:rPr lang="ru-RU" sz="2400" b="1" dirty="0" smtClean="0">
                <a:latin typeface="Candara" pitchFamily="34" charset="0"/>
              </a:rPr>
              <a:t>В</a:t>
            </a:r>
            <a:r>
              <a:rPr lang="en-US" sz="2400" b="1" dirty="0" smtClean="0">
                <a:latin typeface="Candara" pitchFamily="34" charset="0"/>
              </a:rPr>
              <a:t> 1547 </a:t>
            </a:r>
            <a:r>
              <a:rPr lang="ru-RU" sz="2400" b="1" dirty="0" smtClean="0">
                <a:latin typeface="Candara" pitchFamily="34" charset="0"/>
              </a:rPr>
              <a:t>году Александр Невский канонизирован Русской Православной Церковью как святой.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17410" name="Picture 2" descr="https://upload.wikimedia.org/wikipedia/commons/1/13/AlexanderNevskyTitu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980729"/>
            <a:ext cx="3686808" cy="48965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736976" y="692696"/>
            <a:ext cx="50970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Мемориальный комплекс «Александр Невский с </a:t>
            </a:r>
            <a:r>
              <a:rPr lang="ru-RU" sz="2400" b="1" dirty="0" smtClean="0">
                <a:latin typeface="Candara" pitchFamily="34" charset="0"/>
              </a:rPr>
              <a:t>дружиной» на </a:t>
            </a:r>
            <a:r>
              <a:rPr lang="ru-RU" sz="2400" b="1" dirty="0" smtClean="0">
                <a:latin typeface="Candara" pitchFamily="34" charset="0"/>
              </a:rPr>
              <a:t>берегу Чудского озера у </a:t>
            </a:r>
            <a:r>
              <a:rPr lang="ru-RU" sz="2400" b="1" dirty="0" smtClean="0">
                <a:latin typeface="Candara" pitchFamily="34" charset="0"/>
              </a:rPr>
              <a:t>деревни </a:t>
            </a:r>
            <a:r>
              <a:rPr lang="ru-RU" sz="2400" b="1" dirty="0" smtClean="0">
                <a:latin typeface="Candara" pitchFamily="34" charset="0"/>
              </a:rPr>
              <a:t>Самолва Псковской </a:t>
            </a:r>
            <a:r>
              <a:rPr lang="ru-RU" sz="2400" b="1" dirty="0" smtClean="0">
                <a:latin typeface="Candara" pitchFamily="34" charset="0"/>
              </a:rPr>
              <a:t>области.</a:t>
            </a:r>
          </a:p>
          <a:p>
            <a:r>
              <a:rPr lang="ru-RU" sz="2400" b="1" dirty="0" smtClean="0">
                <a:latin typeface="Candara" pitchFamily="34" charset="0"/>
              </a:rPr>
              <a:t>Создан в 2021 году на месте Ледового побоища. </a:t>
            </a:r>
            <a:r>
              <a:rPr lang="ru-RU" sz="2400" b="1" dirty="0" smtClean="0">
                <a:latin typeface="Candara" pitchFamily="34" charset="0"/>
              </a:rPr>
              <a:t>15-метровый </a:t>
            </a:r>
            <a:r>
              <a:rPr lang="ru-RU" sz="2400" b="1" dirty="0" smtClean="0">
                <a:latin typeface="Candara" pitchFamily="34" charset="0"/>
              </a:rPr>
              <a:t>монумент увековечивает </a:t>
            </a:r>
            <a:r>
              <a:rPr lang="ru-RU" sz="2400" b="1" dirty="0" smtClean="0">
                <a:latin typeface="Candara" pitchFamily="34" charset="0"/>
              </a:rPr>
              <a:t>момент возвращения Александра Невского с дружиной из победного </a:t>
            </a:r>
            <a:r>
              <a:rPr lang="ru-RU" sz="2400" b="1" dirty="0" smtClean="0">
                <a:latin typeface="Candara" pitchFamily="34" charset="0"/>
              </a:rPr>
              <a:t>боя.</a:t>
            </a:r>
            <a:endParaRPr lang="ru-RU" sz="2400" b="1" dirty="0" smtClean="0">
              <a:latin typeface="Candara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95300" y="44624"/>
            <a:ext cx="8915400" cy="7060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Память о Ледовом побоище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1026" name="AutoShape 2" descr="https://autotravel.ru/phalbum/91660/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autotravel.ru/phalbum/91660/141.jpg"/>
          <p:cNvPicPr>
            <a:picLocks noChangeAspect="1" noChangeArrowheads="1"/>
          </p:cNvPicPr>
          <p:nvPr/>
        </p:nvPicPr>
        <p:blipFill>
          <a:blip r:embed="rId3" cstate="print"/>
          <a:srcRect b="5620"/>
          <a:stretch>
            <a:fillRect/>
          </a:stretch>
        </p:blipFill>
        <p:spPr bwMode="auto">
          <a:xfrm>
            <a:off x="386924" y="836712"/>
            <a:ext cx="4177218" cy="52565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2" name="Picture 2" descr="https://pln-pskov.ru/prptfiles/2021/09/12/big/16314016391.jpg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</a:blip>
          <a:srcRect l="7950" r="5589" b="3104"/>
          <a:stretch>
            <a:fillRect/>
          </a:stretch>
        </p:blipFill>
        <p:spPr bwMode="auto">
          <a:xfrm>
            <a:off x="5313040" y="4149079"/>
            <a:ext cx="3384376" cy="2528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16496" y="548680"/>
            <a:ext cx="55290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andara" pitchFamily="34" charset="0"/>
              </a:rPr>
              <a:t>Фильм «Александр Невский» (1938 г.) Сергея Эйзенштейна – один из классических советских исторических фильмов 1930-х гг.</a:t>
            </a:r>
          </a:p>
        </p:txBody>
      </p:sp>
      <p:sp>
        <p:nvSpPr>
          <p:cNvPr id="1026" name="AutoShape 2" descr="https://autotravel.ru/phalbum/91660/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0" name="Picture 2" descr="https://upload.wikimedia.org/wikipedia/ru/1/1f/Alexandr_Nevski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0912" y="2996952"/>
            <a:ext cx="5112568" cy="35447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772" name="Picture 4" descr="https://upload.wikimedia.org/wikipedia/commons/thumb/a/a8/Sergei_Eisenstein_02.jpg/800px-Sergei_Eisenstein_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8544" y="2976790"/>
            <a:ext cx="2776808" cy="35543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774" name="Picture 6" descr="https://www.mechi-sabli.ru/upload/iblock/5aa/5aacce1961b2378c9ae1795decf65ca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45088" y="332656"/>
            <a:ext cx="3512840" cy="2441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280592" y="764704"/>
            <a:ext cx="51845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«И, отступая перед князем,</a:t>
            </a:r>
            <a:br>
              <a:rPr lang="ru-RU" sz="2400" b="1" dirty="0" smtClean="0">
                <a:latin typeface="Candara" pitchFamily="34" charset="0"/>
              </a:rPr>
            </a:br>
            <a:r>
              <a:rPr lang="ru-RU" sz="2400" b="1" dirty="0" smtClean="0">
                <a:latin typeface="Candara" pitchFamily="34" charset="0"/>
              </a:rPr>
              <a:t>Бросая копья и щиты,</a:t>
            </a:r>
            <a:br>
              <a:rPr lang="ru-RU" sz="2400" b="1" dirty="0" smtClean="0">
                <a:latin typeface="Candara" pitchFamily="34" charset="0"/>
              </a:rPr>
            </a:br>
            <a:r>
              <a:rPr lang="ru-RU" sz="2400" b="1" dirty="0" smtClean="0">
                <a:latin typeface="Candara" pitchFamily="34" charset="0"/>
              </a:rPr>
              <a:t>С коней валились немцы наземь,</a:t>
            </a:r>
            <a:br>
              <a:rPr lang="ru-RU" sz="2400" b="1" dirty="0" smtClean="0">
                <a:latin typeface="Candara" pitchFamily="34" charset="0"/>
              </a:rPr>
            </a:br>
            <a:r>
              <a:rPr lang="ru-RU" sz="2400" b="1" dirty="0" smtClean="0">
                <a:latin typeface="Candara" pitchFamily="34" charset="0"/>
              </a:rPr>
              <a:t>Воздев железные персты».</a:t>
            </a:r>
            <a:br>
              <a:rPr lang="ru-RU" sz="2400" b="1" dirty="0" smtClean="0">
                <a:latin typeface="Candara" pitchFamily="34" charset="0"/>
              </a:rPr>
            </a:br>
            <a:endParaRPr lang="ru-RU" sz="2400" b="1" dirty="0" smtClean="0">
              <a:latin typeface="Candara" pitchFamily="34" charset="0"/>
            </a:endParaRPr>
          </a:p>
          <a:p>
            <a:r>
              <a:rPr lang="ru-RU" sz="2400" b="1" dirty="0" smtClean="0">
                <a:latin typeface="Candara" pitchFamily="34" charset="0"/>
              </a:rPr>
              <a:t>(Поэма «Ледовое побоище»</a:t>
            </a:r>
          </a:p>
          <a:p>
            <a:r>
              <a:rPr lang="ru-RU" sz="2400" b="1" dirty="0" smtClean="0">
                <a:latin typeface="Candara" pitchFamily="34" charset="0"/>
              </a:rPr>
              <a:t>К. Симонов)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95300" y="44624"/>
            <a:ext cx="8915400" cy="7060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Память о Ледовом побоище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1026" name="AutoShape 2" descr="https://autotravel.ru/phalbum/91660/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2" name="AutoShape 2" descr="Книга &quot;Ледовое побоище&quot; Симонов Константин Михайлович – купить книгу с  быстрой доставкой в интернет-магазине OZ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4" name="AutoShape 4" descr="Книга &quot;Ледовое побоище&quot; Симонов Константин Михайлович – купить книгу с  быстрой доставкой в интернет-магазине OZ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6" name="AutoShape 6" descr="https://cdn1.ozone.ru/multimedia/c360/100556717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8" name="AutoShape 8" descr="1005567171.jpg (280×360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30" name="AutoShape 10" descr="Книга &quot;Ледовое побоище&quot; Симонов Константин Михайлович – купить книгу с  быстрой доставкой в интернет-магазине OZ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31" name="Picture 11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 l="34747" t="13751" r="32047" b="8485"/>
          <a:stretch>
            <a:fillRect/>
          </a:stretch>
        </p:blipFill>
        <p:spPr bwMode="auto">
          <a:xfrm rot="21293533">
            <a:off x="314647" y="3528138"/>
            <a:ext cx="2016290" cy="2654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8" descr="https://img.yakaboo.ua/media/catalog/product/1/0/10047068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77271">
            <a:off x="5351370" y="3938984"/>
            <a:ext cx="1786451" cy="2632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7" descr="C:\Users\e.vaseneva\Pictures\10002731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69848">
            <a:off x="2915801" y="3727620"/>
            <a:ext cx="1850334" cy="2655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AutoShape 2" descr="https://news.ap-pa.ru/catalogs/news/images/1504002300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 descr="C:\Users\e.vaseneva\Pictures\1504002300_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9144" y="908720"/>
            <a:ext cx="3002287" cy="3456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9" name="Picture 7" descr="https://prashantbebaar.com/wp-content/uploads/2020/06/favi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17296" y="4410446"/>
            <a:ext cx="2050943" cy="2447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6456" y="3861048"/>
            <a:ext cx="4808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Памятник в с. Кобылье Городище (Псковская область), установленный </a:t>
            </a:r>
          </a:p>
          <a:p>
            <a:pPr algn="ctr"/>
            <a:r>
              <a:rPr lang="ru-RU" sz="2000" b="1" dirty="0" smtClean="0">
                <a:latin typeface="Candara" pitchFamily="34" charset="0"/>
              </a:rPr>
              <a:t>в честь 750-летия битвы</a:t>
            </a:r>
            <a:endParaRPr lang="ru-RU" sz="2000" b="1" dirty="0" smtClean="0">
              <a:latin typeface="Candara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95300" y="44624"/>
            <a:ext cx="8915400" cy="7060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Память о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битве на Чудском </a:t>
            </a:r>
            <a:r>
              <a:rPr lang="ru-RU" sz="3600" b="1" noProof="0" dirty="0" smtClean="0">
                <a:latin typeface="Candara" pitchFamily="34" charset="0"/>
                <a:ea typeface="+mj-ea"/>
                <a:cs typeface="+mj-cs"/>
              </a:rPr>
              <a:t>озере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64754" y="5661248"/>
            <a:ext cx="19286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Candara" pitchFamily="34" charset="0"/>
              </a:rPr>
              <a:t>Памятная </a:t>
            </a:r>
            <a:endParaRPr lang="ru-RU" sz="2000" b="1" dirty="0" smtClean="0">
              <a:latin typeface="Candara" pitchFamily="34" charset="0"/>
            </a:endParaRPr>
          </a:p>
          <a:p>
            <a:pPr algn="r"/>
            <a:r>
              <a:rPr lang="ru-RU" sz="2000" b="1" dirty="0" smtClean="0">
                <a:latin typeface="Candara" pitchFamily="34" charset="0"/>
              </a:rPr>
              <a:t>монета </a:t>
            </a:r>
            <a:r>
              <a:rPr lang="ru-RU" sz="2000" b="1" dirty="0" smtClean="0">
                <a:latin typeface="Candara" pitchFamily="34" charset="0"/>
              </a:rPr>
              <a:t>России, </a:t>
            </a:r>
            <a:r>
              <a:rPr lang="ru-RU" sz="2000" b="1" dirty="0" smtClean="0">
                <a:latin typeface="Candara" pitchFamily="34" charset="0"/>
              </a:rPr>
              <a:t>1992 </a:t>
            </a:r>
            <a:r>
              <a:rPr lang="ru-RU" sz="2000" b="1" dirty="0" smtClean="0">
                <a:latin typeface="Candara" pitchFamily="34" charset="0"/>
              </a:rPr>
              <a:t>год</a:t>
            </a:r>
          </a:p>
        </p:txBody>
      </p:sp>
      <p:pic>
        <p:nvPicPr>
          <p:cNvPr id="2050" name="Picture 2" descr="https://ic.pics.livejournal.com/appavlenko/85786241/51096/51096_original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3260" y="4583262"/>
            <a:ext cx="2069860" cy="2039195"/>
          </a:xfrm>
          <a:prstGeom prst="rect">
            <a:avLst/>
          </a:prstGeom>
          <a:noFill/>
        </p:spPr>
      </p:pic>
      <p:sp>
        <p:nvSpPr>
          <p:cNvPr id="2052" name="AutoShape 4" descr="Книга &quot;Загадка Чудского озера&quot; Караев Георгий Николаевич – купить книгу с  быстрой доставкой в интернет-магазине OZ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s://cdn1.ozone.ru/multimedia/c1200/100027313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7" name="Picture 9" descr="https://a.d-cd.net/c854529s-1920.jpg"/>
          <p:cNvPicPr>
            <a:picLocks noChangeAspect="1" noChangeArrowheads="1"/>
          </p:cNvPicPr>
          <p:nvPr/>
        </p:nvPicPr>
        <p:blipFill>
          <a:blip r:embed="rId4" cstate="print"/>
          <a:srcRect l="15873"/>
          <a:stretch>
            <a:fillRect/>
          </a:stretch>
        </p:blipFill>
        <p:spPr bwMode="auto">
          <a:xfrm>
            <a:off x="560512" y="836712"/>
            <a:ext cx="3816424" cy="30148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9" name="Picture 11" descr="https://upload.wikimedia.org/wikipedia/ru/thumb/f/fc/Commemorative_cross_for_prince%27s_armed_force_of_Alexander_Nevsky_%28Kobylie_Gorodishe%29.JPG/800px-Commemorative_cross_for_prince%27s_armed_force_of_Alexander_Nevsky_%28Kobylie_Gorodishe%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6976" y="836711"/>
            <a:ext cx="2133572" cy="30243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Прямоугольник 17"/>
          <p:cNvSpPr/>
          <p:nvPr/>
        </p:nvSpPr>
        <p:spPr>
          <a:xfrm>
            <a:off x="6969224" y="1844824"/>
            <a:ext cx="27363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Памятный крест дружинам Александра Невского, с. Кобылье Городище</a:t>
            </a:r>
          </a:p>
        </p:txBody>
      </p:sp>
      <p:pic>
        <p:nvPicPr>
          <p:cNvPr id="2061" name="Picture 13" descr="https://upload.wikimedia.org/wikipedia/commons/2/2c/RUSMARKA-221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93160" y="4005064"/>
            <a:ext cx="2592288" cy="26131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Candara" pitchFamily="34" charset="0"/>
              </a:rPr>
              <a:t>Источники</a:t>
            </a:r>
            <a:endParaRPr lang="ru-RU" sz="3600" b="1" dirty="0"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484784"/>
            <a:ext cx="8994204" cy="475252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Candara" pitchFamily="34" charset="0"/>
              </a:rPr>
              <a:t>Александр Невский // Российские князья, цари, императоры. – 2012. – №11.</a:t>
            </a:r>
          </a:p>
          <a:p>
            <a:r>
              <a:rPr lang="ru-RU" dirty="0" smtClean="0">
                <a:latin typeface="Candara" pitchFamily="34" charset="0"/>
              </a:rPr>
              <a:t>Александр Невский // Детская энциклопедия. – 2009. - №1. </a:t>
            </a:r>
          </a:p>
          <a:p>
            <a:r>
              <a:rPr lang="en-US" dirty="0" smtClean="0">
                <a:latin typeface="Candara" pitchFamily="34" charset="0"/>
                <a:hlinkClick r:id="rId3"/>
              </a:rPr>
              <a:t>https://histrf.ru/read/articles/liedovoie-poboishchie-event</a:t>
            </a:r>
            <a:r>
              <a:rPr lang="ru-RU" dirty="0" smtClean="0">
                <a:latin typeface="Candara" pitchFamily="34" charset="0"/>
              </a:rPr>
              <a:t>  </a:t>
            </a:r>
          </a:p>
          <a:p>
            <a:r>
              <a:rPr lang="en-US" dirty="0" smtClean="0">
                <a:latin typeface="Candara" pitchFamily="34" charset="0"/>
                <a:hlinkClick r:id="rId4"/>
              </a:rPr>
              <a:t>http://www.a-nevsky.ru/</a:t>
            </a:r>
            <a:endParaRPr lang="ru-RU" dirty="0" smtClean="0">
              <a:latin typeface="Candara" pitchFamily="34" charset="0"/>
            </a:endParaRPr>
          </a:p>
          <a:p>
            <a:r>
              <a:rPr lang="en-US" dirty="0" smtClean="0">
                <a:latin typeface="Candara" pitchFamily="34" charset="0"/>
                <a:hlinkClick r:id="rId5"/>
              </a:rPr>
              <a:t>https://</a:t>
            </a:r>
            <a:r>
              <a:rPr lang="ru-RU" dirty="0" err="1" smtClean="0">
                <a:latin typeface="Candara" pitchFamily="34" charset="0"/>
                <a:hlinkClick r:id="rId5"/>
              </a:rPr>
              <a:t>историк.рф</a:t>
            </a:r>
            <a:r>
              <a:rPr lang="ru-RU" dirty="0" smtClean="0">
                <a:latin typeface="Candara" pitchFamily="34" charset="0"/>
                <a:hlinkClick r:id="rId5"/>
              </a:rPr>
              <a:t>/</a:t>
            </a:r>
            <a:r>
              <a:rPr lang="en-US" dirty="0" smtClean="0">
                <a:latin typeface="Candara" pitchFamily="34" charset="0"/>
                <a:hlinkClick r:id="rId5"/>
              </a:rPr>
              <a:t>journal/28/ledovoe-poboische-37.html</a:t>
            </a:r>
            <a:endParaRPr lang="ru-RU" dirty="0" smtClean="0">
              <a:latin typeface="Candara" pitchFamily="34" charset="0"/>
            </a:endParaRPr>
          </a:p>
          <a:p>
            <a:r>
              <a:rPr lang="en-US" dirty="0" smtClean="0">
                <a:latin typeface="Candara" pitchFamily="34" charset="0"/>
                <a:hlinkClick r:id="rId6"/>
              </a:rPr>
              <a:t>http://www.prisekin.ru</a:t>
            </a:r>
            <a:endParaRPr lang="ru-RU" dirty="0" smtClean="0">
              <a:latin typeface="Candara" pitchFamily="34" charset="0"/>
            </a:endParaRPr>
          </a:p>
          <a:p>
            <a:r>
              <a:rPr lang="en-US" dirty="0" smtClean="0">
                <a:latin typeface="Candara" pitchFamily="34" charset="0"/>
                <a:hlinkClick r:id="rId7"/>
              </a:rPr>
              <a:t>https://www.izocenter.ru/blog/ledovoe-poboishhe-v-kartinah-hudozhnikov/</a:t>
            </a:r>
            <a:r>
              <a:rPr lang="ru-RU" dirty="0" smtClean="0">
                <a:latin typeface="Candara" pitchFamily="34" charset="0"/>
              </a:rPr>
              <a:t>    </a:t>
            </a:r>
          </a:p>
          <a:p>
            <a:r>
              <a:rPr lang="en-US" dirty="0" smtClean="0">
                <a:latin typeface="Candara" pitchFamily="34" charset="0"/>
                <a:hlinkClick r:id="rId8"/>
              </a:rPr>
              <a:t>https://autotravel.ru/phalbum/91660/141.jpg</a:t>
            </a:r>
            <a:endParaRPr lang="ru-RU" dirty="0" smtClean="0">
              <a:latin typeface="Candara" pitchFamily="34" charset="0"/>
            </a:endParaRPr>
          </a:p>
          <a:p>
            <a:r>
              <a:rPr lang="en-US" dirty="0" smtClean="0">
                <a:latin typeface="Candara" pitchFamily="34" charset="0"/>
                <a:hlinkClick r:id="rId9"/>
              </a:rPr>
              <a:t>https://www.neizvestniy-geniy.ru/cat/design/holst/5786.html?addLike=1</a:t>
            </a:r>
            <a:r>
              <a:rPr lang="ru-RU" dirty="0" smtClean="0">
                <a:latin typeface="Candara" pitchFamily="34" charset="0"/>
                <a:hlinkClick r:id="rId9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795</Words>
  <Application>Microsoft Office PowerPoint</Application>
  <PresentationFormat>Лист A4 (210x297 мм)</PresentationFormat>
  <Paragraphs>56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«Переломный момент  в русской истории»</vt:lpstr>
      <vt:lpstr>18 апреля День воинской славы России</vt:lpstr>
      <vt:lpstr>Ледовое побоище 5 апреля 1242 года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e.vaseneva</cp:lastModifiedBy>
  <cp:revision>119</cp:revision>
  <dcterms:created xsi:type="dcterms:W3CDTF">2020-07-14T05:36:27Z</dcterms:created>
  <dcterms:modified xsi:type="dcterms:W3CDTF">2022-04-18T12:56:05Z</dcterms:modified>
</cp:coreProperties>
</file>