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2" r:id="rId3"/>
    <p:sldId id="258" r:id="rId4"/>
    <p:sldId id="276" r:id="rId5"/>
    <p:sldId id="284" r:id="rId6"/>
    <p:sldId id="283" r:id="rId7"/>
    <p:sldId id="285" r:id="rId8"/>
    <p:sldId id="281" r:id="rId9"/>
    <p:sldId id="282" r:id="rId10"/>
    <p:sldId id="289" r:id="rId11"/>
    <p:sldId id="287" r:id="rId12"/>
    <p:sldId id="279" r:id="rId13"/>
    <p:sldId id="288" r:id="rId14"/>
    <p:sldId id="313" r:id="rId15"/>
    <p:sldId id="286" r:id="rId16"/>
    <p:sldId id="280" r:id="rId17"/>
    <p:sldId id="314" r:id="rId18"/>
    <p:sldId id="315" r:id="rId19"/>
    <p:sldId id="291" r:id="rId20"/>
    <p:sldId id="260" r:id="rId21"/>
    <p:sldId id="259" r:id="rId22"/>
    <p:sldId id="261" r:id="rId23"/>
    <p:sldId id="262" r:id="rId24"/>
    <p:sldId id="272" r:id="rId25"/>
    <p:sldId id="263" r:id="rId26"/>
    <p:sldId id="270" r:id="rId27"/>
    <p:sldId id="264" r:id="rId28"/>
    <p:sldId id="265" r:id="rId29"/>
    <p:sldId id="266" r:id="rId30"/>
    <p:sldId id="267" r:id="rId31"/>
    <p:sldId id="269" r:id="rId32"/>
    <p:sldId id="268" r:id="rId33"/>
    <p:sldId id="271" r:id="rId34"/>
    <p:sldId id="304" r:id="rId35"/>
    <p:sldId id="273" r:id="rId36"/>
    <p:sldId id="305" r:id="rId37"/>
    <p:sldId id="306" r:id="rId38"/>
    <p:sldId id="307" r:id="rId39"/>
    <p:sldId id="308" r:id="rId40"/>
    <p:sldId id="309" r:id="rId41"/>
    <p:sldId id="310" r:id="rId42"/>
    <p:sldId id="303" r:id="rId43"/>
    <p:sldId id="293" r:id="rId44"/>
    <p:sldId id="294" r:id="rId45"/>
    <p:sldId id="295" r:id="rId46"/>
    <p:sldId id="296" r:id="rId47"/>
    <p:sldId id="297" r:id="rId48"/>
    <p:sldId id="311" r:id="rId49"/>
    <p:sldId id="300" r:id="rId50"/>
    <p:sldId id="301" r:id="rId51"/>
    <p:sldId id="302" r:id="rId52"/>
    <p:sldId id="298" r:id="rId53"/>
    <p:sldId id="299" r:id="rId54"/>
    <p:sldId id="292" r:id="rId55"/>
    <p:sldId id="278" r:id="rId56"/>
  </p:sldIdLst>
  <p:sldSz cx="9906000" cy="6858000" type="A4"/>
  <p:notesSz cx="6858000" cy="9144000"/>
  <p:defaultTextStyle>
    <a:defPPr>
      <a:defRPr lang="ru-RU"/>
    </a:defPPr>
    <a:lvl1pPr marL="0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813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1626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7439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3252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9065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4878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10691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6504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33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9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4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1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6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8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162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74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32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9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48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10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65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4"/>
            <a:ext cx="4378590" cy="63976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600"/>
            </a:lvl1pPr>
            <a:lvl2pPr marL="515813" indent="0">
              <a:buNone/>
              <a:defRPr sz="3200"/>
            </a:lvl2pPr>
            <a:lvl3pPr marL="1031626" indent="0">
              <a:buNone/>
              <a:defRPr sz="2700"/>
            </a:lvl3pPr>
            <a:lvl4pPr marL="1547439" indent="0">
              <a:buNone/>
              <a:defRPr sz="2300"/>
            </a:lvl4pPr>
            <a:lvl5pPr marL="2063252" indent="0">
              <a:buNone/>
              <a:defRPr sz="2300"/>
            </a:lvl5pPr>
            <a:lvl6pPr marL="2579065" indent="0">
              <a:buNone/>
              <a:defRPr sz="2300"/>
            </a:lvl6pPr>
            <a:lvl7pPr marL="3094878" indent="0">
              <a:buNone/>
              <a:defRPr sz="2300"/>
            </a:lvl7pPr>
            <a:lvl8pPr marL="3610691" indent="0">
              <a:buNone/>
              <a:defRPr sz="2300"/>
            </a:lvl8pPr>
            <a:lvl9pPr marL="412650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3162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6860" indent="-386860" algn="l" defTabSz="103162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8196" indent="-322383" algn="l" defTabSz="103162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533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5346" indent="-257907" algn="l" defTabSz="103162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21159" indent="-257907" algn="l" defTabSz="103162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6972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52785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8598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4411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813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626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439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252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9065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4878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10691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6504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gif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12" Type="http://schemas.openxmlformats.org/officeDocument/2006/relationships/image" Target="../media/image7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ukovskiy.ru/" TargetMode="External"/><Relationship Id="rId7" Type="http://schemas.openxmlformats.org/officeDocument/2006/relationships/hyperlink" Target="https://infourok.ru/prezentaciya-k-uroku-literaturnogo-chteniya-viktorina-po-skazkam-ki-chukovskogo-300889.html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k-detstvo.narod.ru/chukovskyi.html" TargetMode="External"/><Relationship Id="rId5" Type="http://schemas.openxmlformats.org/officeDocument/2006/relationships/hyperlink" Target="http://www.gaidarovka.info/index.php?option=com_content&amp;view=article&amp;id=1218&amp;Itemid=107" TargetMode="External"/><Relationship Id="rId4" Type="http://schemas.openxmlformats.org/officeDocument/2006/relationships/hyperlink" Target="http://www.chukfamily.ru/Photos/foto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7889" name="Picture 1" descr="C:\Users\ТЕХПРОМ\Pictures\фоны для презентаций\veselyie-rebyata-shablon-prevyu-1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29" t="65681" r="1429" b="3077"/>
          <a:stretch>
            <a:fillRect/>
          </a:stretch>
        </p:blipFill>
        <p:spPr bwMode="auto">
          <a:xfrm>
            <a:off x="216023" y="38612"/>
            <a:ext cx="9561513" cy="231026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8624" y="4916760"/>
            <a:ext cx="6934200" cy="139256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140 лет со дня рождения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itchFamily="34" charset="0"/>
              </a:rPr>
              <a:t>К.И. Чуковского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37890" name="Picture 2" descr="C:\Users\ТЕХПРОМ\Pictures\сказки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8" t="12888" r="3478" b="7203"/>
          <a:stretch>
            <a:fillRect/>
          </a:stretch>
        </p:blipFill>
        <p:spPr bwMode="auto">
          <a:xfrm>
            <a:off x="0" y="2492896"/>
            <a:ext cx="9906000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332656"/>
            <a:ext cx="8208912" cy="2808311"/>
          </a:xfrm>
        </p:spPr>
        <p:txBody>
          <a:bodyPr>
            <a:normAutofit fontScale="92500"/>
          </a:bodyPr>
          <a:lstStyle/>
          <a:p>
            <a:pPr marL="0" indent="357188">
              <a:buNone/>
            </a:pPr>
            <a:r>
              <a:rPr lang="ru-RU" b="1" i="1" dirty="0" smtClean="0">
                <a:latin typeface="Arial Narrow" pitchFamily="34" charset="0"/>
              </a:rPr>
              <a:t>«Писатель для малых детей непременно должен быть счастлив. Счастлив, как и те, для кого он творит».</a:t>
            </a:r>
          </a:p>
          <a:p>
            <a:pPr marL="0" indent="0">
              <a:buNone/>
            </a:pPr>
            <a:endParaRPr lang="ru-RU" sz="1800" dirty="0" smtClean="0">
              <a:latin typeface="Arial Narrow" pitchFamily="34" charset="0"/>
            </a:endParaRPr>
          </a:p>
          <a:p>
            <a:pPr marL="0" indent="0" algn="r">
              <a:buNone/>
            </a:pPr>
            <a:r>
              <a:rPr lang="ru-RU" dirty="0" smtClean="0">
                <a:latin typeface="Arial Narrow" pitchFamily="34" charset="0"/>
              </a:rPr>
              <a:t>К.И. Чуковский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1028" name="Picture 4" descr="http://kartinkinaden.ru/uploads/posts/2016-05/1464611256_11.jpg"/>
          <p:cNvPicPr>
            <a:picLocks noChangeAspect="1" noChangeArrowheads="1"/>
          </p:cNvPicPr>
          <p:nvPr/>
        </p:nvPicPr>
        <p:blipFill>
          <a:blip r:embed="rId3" cstate="print"/>
          <a:srcRect r="7336"/>
          <a:stretch>
            <a:fillRect/>
          </a:stretch>
        </p:blipFill>
        <p:spPr bwMode="auto">
          <a:xfrm>
            <a:off x="344488" y="2276872"/>
            <a:ext cx="4536504" cy="3510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ttp://polytika.ru/wp-content/uploads/2017/03/cb1a217e41602df8a83f49e2c1042aa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4968" y="3212976"/>
            <a:ext cx="4946799" cy="3284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56" y="360040"/>
            <a:ext cx="5040560" cy="19888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ЧУКОВСКИЙ</a:t>
            </a:r>
            <a:b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Корней Иванович</a:t>
            </a:r>
            <a:b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(1882 - 1969)</a:t>
            </a:r>
            <a:endParaRPr lang="ru-RU" sz="4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719461"/>
            <a:ext cx="4536504" cy="3805883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Детский писатель,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поэт,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публицист,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литературный критик,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переводчик,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литературовед,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latin typeface="Arial Narrow" pitchFamily="34" charset="0"/>
              </a:rPr>
              <a:t>журналист.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19458" name="Picture 2" descr="http://textarchive.ru/images/1308/2615207/46db5881.png"/>
          <p:cNvPicPr>
            <a:picLocks noChangeAspect="1" noChangeArrowheads="1"/>
          </p:cNvPicPr>
          <p:nvPr/>
        </p:nvPicPr>
        <p:blipFill>
          <a:blip r:embed="rId3" cstate="print"/>
          <a:srcRect b="11972"/>
          <a:stretch>
            <a:fillRect/>
          </a:stretch>
        </p:blipFill>
        <p:spPr bwMode="auto">
          <a:xfrm>
            <a:off x="5241032" y="620688"/>
            <a:ext cx="4008213" cy="5616624"/>
          </a:xfrm>
          <a:prstGeom prst="rect">
            <a:avLst/>
          </a:prstGeom>
          <a:ln w="88900" cap="sq" cmpd="thickThin">
            <a:solidFill>
              <a:srgbClr val="9933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144016"/>
            <a:ext cx="6480720" cy="65973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b="1" dirty="0" smtClean="0">
                <a:latin typeface="Arial Narrow" pitchFamily="34" charset="0"/>
              </a:rPr>
              <a:t>Николай Васильевич Корнейчуков </a:t>
            </a:r>
            <a:r>
              <a:rPr lang="ru-RU" sz="3300" dirty="0" smtClean="0">
                <a:latin typeface="Arial Narrow" pitchFamily="34" charset="0"/>
              </a:rPr>
              <a:t>(настоящее имя писателя) родился   </a:t>
            </a:r>
            <a:r>
              <a:rPr lang="ru-RU" sz="3300" b="1" dirty="0" smtClean="0">
                <a:latin typeface="Arial Narrow" pitchFamily="34" charset="0"/>
              </a:rPr>
              <a:t>31 марта 1882 года</a:t>
            </a:r>
            <a:r>
              <a:rPr lang="ru-RU" sz="3300" dirty="0" smtClean="0">
                <a:latin typeface="Arial Narrow" pitchFamily="34" charset="0"/>
              </a:rPr>
              <a:t> в Петербурге. </a:t>
            </a:r>
          </a:p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Отец оставил семью вскоре после рождения ребенка. Мать Чуковского, крестьянка Е.О. Корнейчукова, увезла сына в Одессу. </a:t>
            </a:r>
          </a:p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Мальчика отдали учиться в гимназию, но из пятого класса он был исключен  в соответствии с письменным распоряжением об очищении гимназии «от кухаркиных детей».</a:t>
            </a:r>
            <a:endParaRPr lang="ru-RU" sz="3300" dirty="0">
              <a:latin typeface="Arial Narrow" pitchFamily="34" charset="0"/>
            </a:endParaRPr>
          </a:p>
        </p:txBody>
      </p:sp>
      <p:pic>
        <p:nvPicPr>
          <p:cNvPr id="23554" name="Picture 2" descr="Екатерина Осиповна Корнейчукова, Мать К. Чуковского, Санкт-Петербург, 1880-е годы, Снимал Л. Клювер "/>
          <p:cNvPicPr>
            <a:picLocks noChangeAspect="1" noChangeArrowheads="1"/>
          </p:cNvPicPr>
          <p:nvPr/>
        </p:nvPicPr>
        <p:blipFill>
          <a:blip r:embed="rId3" cstate="print"/>
          <a:srcRect l="17788" t="4877" r="19954" b="9769"/>
          <a:stretch>
            <a:fillRect/>
          </a:stretch>
        </p:blipFill>
        <p:spPr bwMode="auto">
          <a:xfrm>
            <a:off x="6825208" y="812709"/>
            <a:ext cx="2664296" cy="44404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897216" y="5517232"/>
            <a:ext cx="25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Екатерина Осиповна </a:t>
            </a:r>
          </a:p>
          <a:p>
            <a:pPr algn="ctr"/>
            <a:r>
              <a:rPr lang="ru-RU" b="1" dirty="0" smtClean="0"/>
              <a:t>Корнейчукова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3212976"/>
            <a:ext cx="6192688" cy="3284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В 1901 году Чуковский начал печататься в «Одесских новостях». Через два года газета направила его в Лондон. Там он самостоятельно выучил английский язык и целые дни проводил в библиотеках. </a:t>
            </a:r>
          </a:p>
        </p:txBody>
      </p:sp>
      <p:pic>
        <p:nvPicPr>
          <p:cNvPr id="40962" name="Picture 2" descr="http://www.chukfamily.ru/Images/young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7788" t="7316" r="16989" b="7330"/>
          <a:stretch>
            <a:fillRect/>
          </a:stretch>
        </p:blipFill>
        <p:spPr bwMode="auto">
          <a:xfrm>
            <a:off x="6609184" y="764703"/>
            <a:ext cx="2880320" cy="4582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537176" y="5517232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К. Чуковский в Лондоне, 1904 г.</a:t>
            </a:r>
            <a:endParaRPr lang="ru-RU" b="1" dirty="0"/>
          </a:p>
        </p:txBody>
      </p:sp>
      <p:pic>
        <p:nvPicPr>
          <p:cNvPr id="41986" name="Picture 2" descr="Картинки по запросу одесские новости газета старая"/>
          <p:cNvPicPr>
            <a:picLocks noChangeAspect="1" noChangeArrowheads="1"/>
          </p:cNvPicPr>
          <p:nvPr/>
        </p:nvPicPr>
        <p:blipFill>
          <a:blip r:embed="rId4" cstate="print">
            <a:lum bright="20000" contrast="30000"/>
          </a:blip>
          <a:srcRect b="5712"/>
          <a:stretch>
            <a:fillRect/>
          </a:stretch>
        </p:blipFill>
        <p:spPr bwMode="auto">
          <a:xfrm>
            <a:off x="1712640" y="548680"/>
            <a:ext cx="3271385" cy="230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404664"/>
            <a:ext cx="5976664" cy="3212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Позднее он занялся переводами    с английского. Благодаря его переводам все мы прочитали «Приключения Тома </a:t>
            </a:r>
            <a:r>
              <a:rPr lang="ru-RU" sz="3300" dirty="0" err="1" smtClean="0">
                <a:latin typeface="Arial Narrow" pitchFamily="34" charset="0"/>
              </a:rPr>
              <a:t>Сойера</a:t>
            </a:r>
            <a:r>
              <a:rPr lang="ru-RU" sz="3300" dirty="0" smtClean="0">
                <a:latin typeface="Arial Narrow" pitchFamily="34" charset="0"/>
              </a:rPr>
              <a:t>» Марка Твена и «Приключения Робинзона Крузо» Даниеля Дефо.</a:t>
            </a:r>
            <a:endParaRPr lang="ru-RU" sz="3300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93160" y="5477162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Корней Чуковский</a:t>
            </a:r>
            <a:endParaRPr lang="ru-RU" b="1" dirty="0"/>
          </a:p>
        </p:txBody>
      </p:sp>
      <p:pic>
        <p:nvPicPr>
          <p:cNvPr id="40964" name="Picture 4" descr="http://www.chukfamily.ru/Images/chukov1.jpg"/>
          <p:cNvPicPr>
            <a:picLocks noChangeAspect="1" noChangeArrowheads="1"/>
          </p:cNvPicPr>
          <p:nvPr/>
        </p:nvPicPr>
        <p:blipFill>
          <a:blip r:embed="rId3" cstate="print"/>
          <a:srcRect l="11859" t="4877" r="11060" b="7330"/>
          <a:stretch>
            <a:fillRect/>
          </a:stretch>
        </p:blipFill>
        <p:spPr bwMode="auto">
          <a:xfrm>
            <a:off x="6321152" y="908720"/>
            <a:ext cx="3143413" cy="4352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6" name="Picture 6" descr="http://forkidsandmum.ru/pictures/1014271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89231">
            <a:off x="1043184" y="3789040"/>
            <a:ext cx="1800200" cy="2798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8" name="Picture 8" descr="http://luvideo.ru/wp-content/uploads/2016/03/126103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9296">
            <a:off x="3339261" y="3767663"/>
            <a:ext cx="2160240" cy="2801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1384" y="116632"/>
            <a:ext cx="5544616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После революции 1905 года Чуковский становится журналистом, сотрудничает, по его словам, «в тысяче изданий». Также он пишет критические и литературоведческие книги и статьи о творчестве писателей-современников.</a:t>
            </a:r>
            <a:endParaRPr lang="ru-RU" sz="3300" dirty="0">
              <a:latin typeface="Arial Narrow" pitchFamily="34" charset="0"/>
            </a:endParaRPr>
          </a:p>
        </p:txBody>
      </p:sp>
      <p:pic>
        <p:nvPicPr>
          <p:cNvPr id="28674" name="Picture 2" descr="Картинки по запросу чуковский современники"/>
          <p:cNvPicPr>
            <a:picLocks noChangeAspect="1" noChangeArrowheads="1"/>
          </p:cNvPicPr>
          <p:nvPr/>
        </p:nvPicPr>
        <p:blipFill>
          <a:blip r:embed="rId3" cstate="print"/>
          <a:srcRect b="9462"/>
          <a:stretch>
            <a:fillRect/>
          </a:stretch>
        </p:blipFill>
        <p:spPr bwMode="auto">
          <a:xfrm rot="357817">
            <a:off x="7195542" y="3880719"/>
            <a:ext cx="1783940" cy="2697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4" descr="Картинки по запросу чуковский собрание сочинений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512" y="188640"/>
            <a:ext cx="3528392" cy="3528392"/>
          </a:xfrm>
          <a:prstGeom prst="rect">
            <a:avLst/>
          </a:prstGeom>
          <a:noFill/>
        </p:spPr>
      </p:pic>
      <p:sp>
        <p:nvSpPr>
          <p:cNvPr id="28678" name="AutoShape 6" descr="Картинки по запросу чуковский мастерство некрас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0" name="AutoShape 8" descr="Картинки по запросу чуковский мастерство некрас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2" name="AutoShape 10" descr="Картинки по запросу чуковский мастерство некрас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4" name="Picture 12" descr="Картинки по запросу чуковский мастерство некрасова"/>
          <p:cNvPicPr>
            <a:picLocks noChangeAspect="1" noChangeArrowheads="1"/>
          </p:cNvPicPr>
          <p:nvPr/>
        </p:nvPicPr>
        <p:blipFill>
          <a:blip r:embed="rId5" cstate="print">
            <a:lum bright="20000" contrast="40000"/>
          </a:blip>
          <a:srcRect/>
          <a:stretch>
            <a:fillRect/>
          </a:stretch>
        </p:blipFill>
        <p:spPr bwMode="auto">
          <a:xfrm rot="21300817">
            <a:off x="461622" y="3922349"/>
            <a:ext cx="1789560" cy="2773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6" name="Picture 14" descr="Картинки по запросу чуковский книга об александре блок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53845">
            <a:off x="2378079" y="3815661"/>
            <a:ext cx="1680734" cy="2756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188640"/>
            <a:ext cx="468052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Сказка </a:t>
            </a:r>
            <a:r>
              <a:rPr lang="ru-RU" sz="3300" b="1" dirty="0" smtClean="0">
                <a:latin typeface="Arial Narrow" pitchFamily="34" charset="0"/>
              </a:rPr>
              <a:t>«Крокодил»</a:t>
            </a:r>
            <a:r>
              <a:rPr lang="ru-RU" sz="3300" dirty="0" smtClean="0">
                <a:latin typeface="Arial Narrow" pitchFamily="34" charset="0"/>
              </a:rPr>
              <a:t> - первое детское сочинение автора – написана в 1916 – 1917 гг.</a:t>
            </a:r>
          </a:p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По сказке снят мультфильм «Ваня и крокодил» (1984).</a:t>
            </a:r>
          </a:p>
          <a:p>
            <a:pPr marL="0" indent="0">
              <a:buNone/>
            </a:pPr>
            <a:endParaRPr lang="ru-RU" sz="3300" dirty="0">
              <a:latin typeface="Arial Narrow" pitchFamily="34" charset="0"/>
            </a:endParaRPr>
          </a:p>
        </p:txBody>
      </p:sp>
      <p:pic>
        <p:nvPicPr>
          <p:cNvPr id="39938" name="Picture 2" descr="Крокодил. Поэма для маленьких детей, К. Чуков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88640"/>
            <a:ext cx="427274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0" name="Picture 4" descr="Картинки по запросу чуковский крокодил книга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l="3729" t="2857" r="3051" b="2857"/>
          <a:stretch>
            <a:fillRect/>
          </a:stretch>
        </p:blipFill>
        <p:spPr bwMode="auto">
          <a:xfrm rot="218259">
            <a:off x="5710312" y="3081617"/>
            <a:ext cx="267302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2" name="Picture 6" descr="Ваня и крокоди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0203" y="3717032"/>
            <a:ext cx="3514725" cy="2562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68824" y="260648"/>
            <a:ext cx="6537176" cy="65973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Arial Narrow" pitchFamily="34" charset="0"/>
              </a:rPr>
              <a:t>Как появился «Крокодил»?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Заболел маленький сын Корнея Ивановича. Отец вез его домой в ночном поезде и, чтобы хоть немного облегчить страдания мальчика, под перестук колес стал рассказывать: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«Жил да был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Крокодил.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Он по улицам ходил,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Папиросы курил,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По-турецки говорил – 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Крокодил, Крокодил, </a:t>
            </a:r>
            <a:r>
              <a:rPr lang="ru-RU" dirty="0" err="1" smtClean="0">
                <a:latin typeface="Arial Narrow" pitchFamily="34" charset="0"/>
              </a:rPr>
              <a:t>Крокодилович</a:t>
            </a:r>
            <a:r>
              <a:rPr lang="ru-RU" dirty="0" smtClean="0">
                <a:latin typeface="Arial Narrow" pitchFamily="34" charset="0"/>
              </a:rPr>
              <a:t>…»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38914" name="Picture 2" descr="http://deti-i-mama.ru/wp-content/uploads/2016/04/krokodil-chukovski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277" y="1340768"/>
            <a:ext cx="3175298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776536" y="260648"/>
            <a:ext cx="8352928" cy="2016224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300" dirty="0" smtClean="0">
                <a:latin typeface="Arial Narrow" pitchFamily="34" charset="0"/>
              </a:rPr>
              <a:t>Знаменитый </a:t>
            </a:r>
            <a:r>
              <a:rPr lang="ru-RU" sz="3300" b="1" dirty="0" smtClean="0">
                <a:latin typeface="Arial Narrow" pitchFamily="34" charset="0"/>
              </a:rPr>
              <a:t>«</a:t>
            </a:r>
            <a:r>
              <a:rPr lang="ru-RU" sz="3300" b="1" dirty="0" err="1" smtClean="0">
                <a:latin typeface="Arial Narrow" pitchFamily="34" charset="0"/>
              </a:rPr>
              <a:t>Мойдодыр</a:t>
            </a:r>
            <a:r>
              <a:rPr lang="ru-RU" sz="3300" b="1" dirty="0" smtClean="0">
                <a:latin typeface="Arial Narrow" pitchFamily="34" charset="0"/>
              </a:rPr>
              <a:t>» </a:t>
            </a:r>
            <a:r>
              <a:rPr lang="ru-RU" sz="3300" dirty="0" smtClean="0">
                <a:latin typeface="Arial Narrow" pitchFamily="34" charset="0"/>
              </a:rPr>
              <a:t>(1923) появился оттого, что маленькая дочка писателя вдруг заупрямилась и не захотела умываться.</a:t>
            </a:r>
            <a:endParaRPr kumimoji="0" lang="ru-RU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47106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1700808"/>
            <a:ext cx="4536504" cy="4983531"/>
          </a:xfrm>
          <a:prstGeom prst="rect">
            <a:avLst/>
          </a:prstGeom>
          <a:noFill/>
        </p:spPr>
      </p:pic>
      <p:pic>
        <p:nvPicPr>
          <p:cNvPr id="46082" name="Picture 2" descr="http://novorossy.ru/d/769425/d/18_0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47167" t="4762" r="2298" b="3175"/>
          <a:stretch>
            <a:fillRect/>
          </a:stretch>
        </p:blipFill>
        <p:spPr bwMode="auto">
          <a:xfrm rot="236351">
            <a:off x="5236645" y="2239225"/>
            <a:ext cx="3240360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pic>
        <p:nvPicPr>
          <p:cNvPr id="45060" name="Picture 4" descr="Памятник Мойдодыру"/>
          <p:cNvPicPr>
            <a:picLocks noChangeAspect="1" noChangeArrowheads="1"/>
          </p:cNvPicPr>
          <p:nvPr/>
        </p:nvPicPr>
        <p:blipFill>
          <a:blip r:embed="rId3" cstate="print"/>
          <a:srcRect l="29847" r="19884"/>
          <a:stretch>
            <a:fillRect/>
          </a:stretch>
        </p:blipFill>
        <p:spPr bwMode="auto">
          <a:xfrm>
            <a:off x="3008784" y="2060848"/>
            <a:ext cx="3543129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64568" y="188640"/>
            <a:ext cx="7905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Памятники Мойдодыру в Москве, Казани, Великом Новгороде</a:t>
            </a:r>
            <a:endParaRPr lang="ru-RU" sz="32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45058" name="Picture 2" descr="http://www.spravda.ru/wp-content/uploads/2012/07/moydodyr.jpg"/>
          <p:cNvPicPr>
            <a:picLocks noChangeAspect="1" noChangeArrowheads="1"/>
          </p:cNvPicPr>
          <p:nvPr/>
        </p:nvPicPr>
        <p:blipFill>
          <a:blip r:embed="rId4" cstate="print"/>
          <a:srcRect l="8163" r="6122"/>
          <a:stretch>
            <a:fillRect/>
          </a:stretch>
        </p:blipFill>
        <p:spPr bwMode="auto">
          <a:xfrm>
            <a:off x="488504" y="1484784"/>
            <a:ext cx="3024336" cy="3687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2" name="Picture 6" descr="http://img-e.photosight.ru/9ff/5465408_xlarge.jpg"/>
          <p:cNvPicPr>
            <a:picLocks noChangeAspect="1" noChangeArrowheads="1"/>
          </p:cNvPicPr>
          <p:nvPr/>
        </p:nvPicPr>
        <p:blipFill>
          <a:blip r:embed="rId5" cstate="print"/>
          <a:srcRect l="12035" r="12744"/>
          <a:stretch>
            <a:fillRect/>
          </a:stretch>
        </p:blipFill>
        <p:spPr bwMode="auto">
          <a:xfrm>
            <a:off x="5961112" y="3068960"/>
            <a:ext cx="3528392" cy="333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2708920"/>
            <a:ext cx="4968552" cy="360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i="1" dirty="0" smtClean="0">
                <a:latin typeface="Arial Narrow" pitchFamily="34" charset="0"/>
              </a:rPr>
              <a:t>«Муха-Цокотуха»- единственная моя сказка, которую от первой строки до последней я написал сгоряча, в один день, без оглядки, по внушению нахлынувших на меня неожиданно радостных чувств».</a:t>
            </a:r>
          </a:p>
          <a:p>
            <a:pPr marL="0" indent="0" algn="r">
              <a:buNone/>
            </a:pPr>
            <a:r>
              <a:rPr lang="ru-RU" sz="2800" dirty="0" smtClean="0">
                <a:latin typeface="Arial Narrow" pitchFamily="34" charset="0"/>
              </a:rPr>
              <a:t>К. Чуковский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2052" name="Picture 4" descr="Картинки по запросу муха цокотух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992" y="1772816"/>
            <a:ext cx="4792556" cy="4089648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0" y="548680"/>
            <a:ext cx="9906000" cy="1440160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Сказка </a:t>
            </a:r>
            <a:r>
              <a:rPr kumimoji="0" lang="ru-RU" sz="33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«Муха-Цокотуха» </a:t>
            </a:r>
            <a:r>
              <a:rPr kumimoji="0" lang="ru-RU" sz="3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была написана в 1923 г., опубликована в 1924 г. под названием «Мухина свадьба».</a:t>
            </a:r>
            <a:endParaRPr kumimoji="0" lang="ru-RU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16632"/>
            <a:ext cx="990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Памятники Мухе-цокотухе в Раменском, Донецке, Сочи </a:t>
            </a:r>
            <a:endParaRPr lang="ru-RU" sz="32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46082" name="Picture 2" descr="https://www.dikar-sochi.ru/upload/iblock/3f3/3f3030f34f12df0ff4796034235de8d2.jpg"/>
          <p:cNvPicPr>
            <a:picLocks noChangeAspect="1" noChangeArrowheads="1"/>
          </p:cNvPicPr>
          <p:nvPr/>
        </p:nvPicPr>
        <p:blipFill>
          <a:blip r:embed="rId3" cstate="print"/>
          <a:srcRect b="2441"/>
          <a:stretch>
            <a:fillRect/>
          </a:stretch>
        </p:blipFill>
        <p:spPr bwMode="auto">
          <a:xfrm>
            <a:off x="4664968" y="3263381"/>
            <a:ext cx="4665448" cy="3261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4" name="Picture 4" descr="http://photos.wikimapia.org/p/00/05/89/92/71_big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l="16998" r="18988"/>
          <a:stretch>
            <a:fillRect/>
          </a:stretch>
        </p:blipFill>
        <p:spPr bwMode="auto">
          <a:xfrm>
            <a:off x="344488" y="1412776"/>
            <a:ext cx="2448272" cy="5099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6" name="Picture 6" descr="http://img-fotki.yandex.ru/get/3510/pyat-svetlana.11/0_303a1_94016c83_L.jpg"/>
          <p:cNvPicPr>
            <a:picLocks noChangeAspect="1" noChangeArrowheads="1"/>
          </p:cNvPicPr>
          <p:nvPr/>
        </p:nvPicPr>
        <p:blipFill>
          <a:blip r:embed="rId5" cstate="print"/>
          <a:srcRect l="4271" t="15120" r="8180"/>
          <a:stretch>
            <a:fillRect/>
          </a:stretch>
        </p:blipFill>
        <p:spPr bwMode="auto">
          <a:xfrm>
            <a:off x="3008784" y="836712"/>
            <a:ext cx="2952328" cy="3816424"/>
          </a:xfrm>
          <a:prstGeom prst="round2DiagRect">
            <a:avLst>
              <a:gd name="adj1" fmla="val 4115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249144" y="1052736"/>
            <a:ext cx="3368824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latin typeface="Arial Narrow" pitchFamily="34" charset="0"/>
              </a:rPr>
              <a:t>В 1992 году энтомолог А.П. Озеров назвал в честь самого известного литературного героя новый род и вид мух-муравьевидок — </a:t>
            </a:r>
            <a:r>
              <a:rPr lang="ru-RU" sz="1800" b="1" dirty="0" smtClean="0">
                <a:latin typeface="Arial Narrow" pitchFamily="34" charset="0"/>
              </a:rPr>
              <a:t>Mucha tzokotucha. </a:t>
            </a:r>
            <a:r>
              <a:rPr lang="ru-RU" sz="1800" dirty="0" smtClean="0">
                <a:latin typeface="Arial Narrow" pitchFamily="34" charset="0"/>
              </a:rPr>
              <a:t>Обитают эти насекомые в Китае и во Вьетнаме.</a:t>
            </a:r>
            <a:endParaRPr lang="ru-RU" sz="1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8504" y="58052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«От двух до пяти» - книга </a:t>
            </a:r>
          </a:p>
          <a:p>
            <a:pPr algn="ctr"/>
            <a:r>
              <a:rPr lang="ru-RU" b="1" dirty="0" smtClean="0"/>
              <a:t>о детской речи, психике детей (1933)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97016" y="5725705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Русская речь, русский язык и любовь к ним нашли воплощение в книге «Живой как жизнь» (1962)</a:t>
            </a:r>
            <a:endParaRPr lang="ru-RU" b="1" dirty="0"/>
          </a:p>
        </p:txBody>
      </p:sp>
      <p:pic>
        <p:nvPicPr>
          <p:cNvPr id="70660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2420888"/>
            <a:ext cx="2229348" cy="3321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662" name="Picture 6" descr="Картинки по запросу чуковский живой как жизнь"/>
          <p:cNvPicPr>
            <a:picLocks noChangeAspect="1" noChangeArrowheads="1"/>
          </p:cNvPicPr>
          <p:nvPr/>
        </p:nvPicPr>
        <p:blipFill>
          <a:blip r:embed="rId4" cstate="print"/>
          <a:srcRect b="9729"/>
          <a:stretch>
            <a:fillRect/>
          </a:stretch>
        </p:blipFill>
        <p:spPr bwMode="auto">
          <a:xfrm>
            <a:off x="5961112" y="2452450"/>
            <a:ext cx="2049016" cy="3199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04528" y="188640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800" i="1" dirty="0" smtClean="0">
                <a:latin typeface="Arial Narrow" pitchFamily="34" charset="0"/>
              </a:rPr>
              <a:t>«Все другие мои сочинения до такой степени заслонены моими детскими сказками, что в представлении многих читателей я, кроме «</a:t>
            </a:r>
            <a:r>
              <a:rPr lang="ru-RU" sz="2800" i="1" dirty="0" err="1" smtClean="0">
                <a:latin typeface="Arial Narrow" pitchFamily="34" charset="0"/>
              </a:rPr>
              <a:t>Мойдодыра</a:t>
            </a:r>
            <a:r>
              <a:rPr lang="ru-RU" sz="2800" i="1" dirty="0" smtClean="0">
                <a:latin typeface="Arial Narrow" pitchFamily="34" charset="0"/>
              </a:rPr>
              <a:t>» и «Мухи-Цокотухи»,   вообще ничего не писал».</a:t>
            </a:r>
          </a:p>
          <a:p>
            <a:pPr algn="r"/>
            <a:r>
              <a:rPr lang="ru-RU" sz="2800" dirty="0" smtClean="0">
                <a:latin typeface="Arial Narrow" pitchFamily="34" charset="0"/>
              </a:rPr>
              <a:t>К. Чуковский</a:t>
            </a:r>
          </a:p>
          <a:p>
            <a:pPr algn="r"/>
            <a:endParaRPr lang="ru-RU" sz="2800" i="1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116632"/>
            <a:ext cx="8928992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dirty="0" smtClean="0">
                <a:latin typeface="Arial Narrow" pitchFamily="34" charset="0"/>
              </a:rPr>
              <a:t>У Корнея Чуковского и его жены </a:t>
            </a:r>
            <a:r>
              <a:rPr lang="ru-RU" sz="3300" b="1" dirty="0" smtClean="0">
                <a:latin typeface="Arial Narrow" pitchFamily="34" charset="0"/>
              </a:rPr>
              <a:t>Марии Борисовны </a:t>
            </a:r>
            <a:r>
              <a:rPr lang="ru-RU" sz="3300" dirty="0" smtClean="0">
                <a:latin typeface="Arial Narrow" pitchFamily="34" charset="0"/>
              </a:rPr>
              <a:t>было четверо детей.</a:t>
            </a:r>
          </a:p>
          <a:p>
            <a:pPr marL="0" indent="0">
              <a:buFontTx/>
              <a:buChar char="-"/>
            </a:pPr>
            <a:r>
              <a:rPr lang="ru-RU" sz="3300" dirty="0" smtClean="0">
                <a:latin typeface="Arial Narrow" pitchFamily="34" charset="0"/>
              </a:rPr>
              <a:t> </a:t>
            </a:r>
            <a:r>
              <a:rPr lang="ru-RU" sz="3300" b="1" dirty="0" smtClean="0">
                <a:latin typeface="Arial Narrow" pitchFamily="34" charset="0"/>
              </a:rPr>
              <a:t>Николай</a:t>
            </a:r>
            <a:r>
              <a:rPr lang="ru-RU" sz="3300" dirty="0" smtClean="0">
                <a:latin typeface="Arial Narrow" pitchFamily="34" charset="0"/>
              </a:rPr>
              <a:t> - поэт, прозаик и переводчик,</a:t>
            </a:r>
          </a:p>
          <a:p>
            <a:pPr marL="0" indent="0">
              <a:buFontTx/>
              <a:buChar char="-"/>
            </a:pPr>
            <a:r>
              <a:rPr lang="ru-RU" sz="3300" dirty="0" smtClean="0">
                <a:latin typeface="Arial Narrow" pitchFamily="34" charset="0"/>
              </a:rPr>
              <a:t> </a:t>
            </a:r>
            <a:r>
              <a:rPr lang="ru-RU" sz="3300" b="1" dirty="0" smtClean="0">
                <a:latin typeface="Arial Narrow" pitchFamily="34" charset="0"/>
              </a:rPr>
              <a:t>Лидия</a:t>
            </a:r>
            <a:r>
              <a:rPr lang="ru-RU" sz="3300" dirty="0" smtClean="0">
                <a:latin typeface="Arial Narrow" pitchFamily="34" charset="0"/>
              </a:rPr>
              <a:t> – писательница,</a:t>
            </a:r>
          </a:p>
          <a:p>
            <a:pPr marL="0" indent="0">
              <a:buFontTx/>
              <a:buChar char="-"/>
            </a:pPr>
            <a:r>
              <a:rPr lang="ru-RU" sz="3300" dirty="0" smtClean="0">
                <a:latin typeface="Arial Narrow" pitchFamily="34" charset="0"/>
              </a:rPr>
              <a:t> </a:t>
            </a:r>
            <a:r>
              <a:rPr lang="ru-RU" sz="3300" b="1" dirty="0" smtClean="0">
                <a:latin typeface="Arial Narrow" pitchFamily="34" charset="0"/>
              </a:rPr>
              <a:t>Борис</a:t>
            </a:r>
            <a:r>
              <a:rPr lang="ru-RU" sz="3300" dirty="0" smtClean="0">
                <a:latin typeface="Arial Narrow" pitchFamily="34" charset="0"/>
              </a:rPr>
              <a:t> – погиб в 1941 году на фронте,</a:t>
            </a:r>
          </a:p>
          <a:p>
            <a:pPr marL="0" indent="0">
              <a:buFontTx/>
              <a:buChar char="-"/>
            </a:pPr>
            <a:r>
              <a:rPr lang="ru-RU" sz="3300" dirty="0" smtClean="0">
                <a:latin typeface="Arial Narrow" pitchFamily="34" charset="0"/>
              </a:rPr>
              <a:t> </a:t>
            </a:r>
            <a:r>
              <a:rPr lang="ru-RU" sz="3300" b="1" dirty="0" smtClean="0">
                <a:latin typeface="Arial Narrow" pitchFamily="34" charset="0"/>
              </a:rPr>
              <a:t>Мария</a:t>
            </a:r>
            <a:r>
              <a:rPr lang="ru-RU" sz="3300" dirty="0" smtClean="0">
                <a:latin typeface="Arial Narrow" pitchFamily="34" charset="0"/>
              </a:rPr>
              <a:t> – умерла от туберкулеза в возрасте 11 лет.</a:t>
            </a:r>
            <a:endParaRPr lang="ru-RU" sz="3300" dirty="0">
              <a:latin typeface="Arial Narrow" pitchFamily="34" charset="0"/>
            </a:endParaRPr>
          </a:p>
        </p:txBody>
      </p:sp>
      <p:pic>
        <p:nvPicPr>
          <p:cNvPr id="43010" name="Picture 2" descr="http://www.chukfamily.ru/Images/semia2.jpg"/>
          <p:cNvPicPr>
            <a:picLocks noChangeAspect="1" noChangeArrowheads="1"/>
          </p:cNvPicPr>
          <p:nvPr/>
        </p:nvPicPr>
        <p:blipFill>
          <a:blip r:embed="rId3" cstate="print"/>
          <a:srcRect l="13473" t="5196" r="15304" b="9073"/>
          <a:stretch>
            <a:fillRect/>
          </a:stretch>
        </p:blipFill>
        <p:spPr bwMode="auto">
          <a:xfrm>
            <a:off x="992560" y="3717032"/>
            <a:ext cx="3240360" cy="2354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4488" y="6150114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Корней Чуковский с женой и детьми Лидией и Николаем</a:t>
            </a:r>
            <a:endParaRPr lang="ru-RU" b="1" dirty="0"/>
          </a:p>
        </p:txBody>
      </p:sp>
      <p:pic>
        <p:nvPicPr>
          <p:cNvPr id="43012" name="Picture 4" descr="Портре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6129" y="3717032"/>
            <a:ext cx="2255143" cy="2905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473280" y="4581128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Мурочка – героиня стихов и рассказов Чуковского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20952" y="908720"/>
            <a:ext cx="5184576" cy="15121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Arial Narrow" pitchFamily="34" charset="0"/>
              </a:rPr>
              <a:t>В последние годы Чуковский </a:t>
            </a:r>
          </a:p>
          <a:p>
            <a:pPr marL="0" indent="0" algn="ctr">
              <a:buNone/>
            </a:pPr>
            <a:r>
              <a:rPr lang="ru-RU" sz="3200" dirty="0" smtClean="0">
                <a:latin typeface="Arial Narrow" pitchFamily="34" charset="0"/>
              </a:rPr>
              <a:t>жил на даче в </a:t>
            </a:r>
            <a:r>
              <a:rPr lang="ru-RU" sz="3200" dirty="0" err="1" smtClean="0">
                <a:latin typeface="Arial Narrow" pitchFamily="34" charset="0"/>
              </a:rPr>
              <a:t>Переделкине</a:t>
            </a:r>
            <a:r>
              <a:rPr lang="ru-RU" sz="3200" dirty="0" smtClean="0">
                <a:latin typeface="Arial Narrow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sz="3200" dirty="0" smtClean="0">
                <a:latin typeface="Arial Narrow" pitchFamily="34" charset="0"/>
              </a:rPr>
              <a:t>под Москвой.  </a:t>
            </a:r>
          </a:p>
        </p:txBody>
      </p:sp>
      <p:pic>
        <p:nvPicPr>
          <p:cNvPr id="1026" name="Picture 2" descr="http://goslitmuz.ru/images/chukovsky/2015/02/09/19.jpg"/>
          <p:cNvPicPr>
            <a:picLocks noChangeAspect="1" noChangeArrowheads="1"/>
          </p:cNvPicPr>
          <p:nvPr/>
        </p:nvPicPr>
        <p:blipFill>
          <a:blip r:embed="rId3" cstate="print"/>
          <a:srcRect l="16565" r="5024"/>
          <a:stretch>
            <a:fillRect/>
          </a:stretch>
        </p:blipFill>
        <p:spPr bwMode="auto">
          <a:xfrm>
            <a:off x="344488" y="620688"/>
            <a:ext cx="4032448" cy="342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72480" y="4149080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Дом-музей писателя в поселке </a:t>
            </a:r>
            <a:r>
              <a:rPr lang="ru-RU" b="1" dirty="0" err="1" smtClean="0"/>
              <a:t>Переделкино</a:t>
            </a:r>
            <a:endParaRPr lang="ru-RU" b="1" dirty="0"/>
          </a:p>
        </p:txBody>
      </p:sp>
      <p:pic>
        <p:nvPicPr>
          <p:cNvPr id="51202" name="Picture 2" descr="https://pp.vk.me/c629122/v629122933/15310/myinCmy0oe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952" y="2636912"/>
            <a:ext cx="5048650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673080" y="548680"/>
            <a:ext cx="4032448" cy="58772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Рядом со своим домом Чуковский построил детскую библиотеку. Книги в эту библиотеку по просьбе Корнея Ивановича присылали детские писатели, а сам «дедушка Корней»  был в ней главным работником.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8544" y="5261138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</a:t>
            </a:r>
            <a:r>
              <a:rPr lang="ru-RU" dirty="0" smtClean="0"/>
              <a:t> </a:t>
            </a:r>
            <a:r>
              <a:rPr lang="ru-RU" b="1" dirty="0" smtClean="0"/>
              <a:t>детьми</a:t>
            </a:r>
            <a:r>
              <a:rPr lang="ru-RU" dirty="0" smtClean="0"/>
              <a:t> </a:t>
            </a:r>
            <a:r>
              <a:rPr lang="ru-RU" b="1" dirty="0" smtClean="0"/>
              <a:t>у детской библиотеки</a:t>
            </a:r>
            <a:endParaRPr lang="ru-RU" b="1" dirty="0"/>
          </a:p>
        </p:txBody>
      </p:sp>
      <p:pic>
        <p:nvPicPr>
          <p:cNvPr id="70658" name="Picture 2" descr="http://www.e-reading.club/illustrations/1042/1042210-i_033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72480" y="980728"/>
            <a:ext cx="5218699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e.vaseneva\Pictures\книги\fony-dlya-prezentacii-po-istorii-01.jpg"/>
          <p:cNvPicPr>
            <a:picLocks noChangeAspect="1" noChangeArrowheads="1"/>
          </p:cNvPicPr>
          <p:nvPr/>
        </p:nvPicPr>
        <p:blipFill>
          <a:blip r:embed="rId2" cstate="print"/>
          <a:srcRect b="8054"/>
          <a:stretch>
            <a:fillRect/>
          </a:stretch>
        </p:blipFill>
        <p:spPr bwMode="auto">
          <a:xfrm>
            <a:off x="0" y="-1"/>
            <a:ext cx="9906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49144" y="587727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Памятник в поселке </a:t>
            </a:r>
          </a:p>
          <a:p>
            <a:pPr algn="ctr"/>
            <a:r>
              <a:rPr lang="ru-RU" b="1" dirty="0" err="1" smtClean="0"/>
              <a:t>Переделкино</a:t>
            </a:r>
            <a:endParaRPr lang="ru-RU" b="1" dirty="0"/>
          </a:p>
        </p:txBody>
      </p:sp>
      <p:pic>
        <p:nvPicPr>
          <p:cNvPr id="1028" name="Picture 4" descr="https://gl-img.rg.ru/uploads/images/2021/03/31/1_c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1341566"/>
            <a:ext cx="5472608" cy="3815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ttps://cbs.omsk.muzkult.ru/media/2018/08/20/1230765565/image_image_8533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1112" y="488866"/>
            <a:ext cx="3528392" cy="5297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.vaseneva\Pictures\книги\dreamstime_l_214016881.jpg"/>
          <p:cNvPicPr>
            <a:picLocks noChangeAspect="1" noChangeArrowheads="1"/>
          </p:cNvPicPr>
          <p:nvPr/>
        </p:nvPicPr>
        <p:blipFill>
          <a:blip r:embed="rId2" cstate="print"/>
          <a:srcRect b="8888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pic>
        <p:nvPicPr>
          <p:cNvPr id="1026" name="Picture 2" descr="http://s020.radikal.ru/i723/1511/cf/6ed5766e8981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6696" y="2055988"/>
            <a:ext cx="5544616" cy="2709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4728" y="620688"/>
            <a:ext cx="5825852" cy="298092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Паровоз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Без колёс!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Вот так чудо-паровоз!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Не с ума ли он сошёл —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Прямо по морю пошёл!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17410" name="Picture 2" descr="http://www.fotooboi.ru/upload/iblock/29d/29d68672fd149d223973abec907ed3b4.jpg"/>
          <p:cNvPicPr>
            <a:picLocks noChangeAspect="1" noChangeArrowheads="1"/>
          </p:cNvPicPr>
          <p:nvPr/>
        </p:nvPicPr>
        <p:blipFill>
          <a:blip r:embed="rId3" cstate="print"/>
          <a:srcRect r="2339"/>
          <a:stretch>
            <a:fillRect/>
          </a:stretch>
        </p:blipFill>
        <p:spPr bwMode="auto">
          <a:xfrm>
            <a:off x="2360712" y="260648"/>
            <a:ext cx="3751108" cy="3744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http://dou10.caduk.ru/images/39251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4353" y="4221088"/>
            <a:ext cx="1915058" cy="2636912"/>
          </a:xfrm>
          <a:prstGeom prst="rect">
            <a:avLst/>
          </a:prstGeom>
          <a:noFill/>
        </p:spPr>
      </p:pic>
      <p:sp>
        <p:nvSpPr>
          <p:cNvPr id="17412" name="AutoShape 4" descr="https://openclipart.org/image/2400px/svg_to_png/166558/uno-first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openclipart.org/image/2400px/svg_to_png/166558/uno-first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4688" y="188640"/>
            <a:ext cx="57606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Был белый дом,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Чудесный дом,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что-то застучало в нём.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он разбился, и оттуда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Живое выбежало чудо —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Такое тёплое, такое пушистое и золотое.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1026" name="Picture 2" descr="http://pandia.ru/text/79/158/images/image034_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1272" y="1124744"/>
            <a:ext cx="1872208" cy="204241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4353" y="4221088"/>
            <a:ext cx="1915058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6656" y="116632"/>
            <a:ext cx="7569596" cy="4061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Красные двери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В пещере моей,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Белые звери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Сидят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У дверей.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мясо и хлеб — всю добычу мою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Я с радостью белым зверям отдаю!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18434" name="Picture 2" descr="http://fs.4geo.ru/get/editors/landingpage/1475558484-78053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048" y="692696"/>
            <a:ext cx="4072781" cy="1885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2680" y="188640"/>
            <a:ext cx="6984776" cy="2908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Была телега у меня,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Да только не было коня,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вдруг она заржала,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Заржала — побежала.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Глядите, побежала телега без коня!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19458" name="Picture 2" descr="Картинки по запросу грузовик ги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6" y="3212976"/>
            <a:ext cx="4286250" cy="3006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4728" y="476672"/>
            <a:ext cx="6048672" cy="2908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Вот иголки и булавки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Выползают из-под лавки.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На меня они глядят,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Молока они хотят.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9698" name="Picture 2" descr="http://vamotkrytka.ru/_ph/34/2/428327919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6656" y="3068960"/>
            <a:ext cx="2557190" cy="3270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92760" y="188640"/>
            <a:ext cx="5544616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Два коня у меня,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Два коня.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По воде они возят меня.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А вода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Тверда,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Словно каменная!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0482" name="Picture 2" descr="http://www.spletnik.ru/img/__post/dd/dd87a7b829f56970a602865fb888cb37_436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6576" y="3212976"/>
            <a:ext cx="3304451" cy="3297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pic>
        <p:nvPicPr>
          <p:cNvPr id="27650" name="Picture 2" descr="https://www.hobbytron.com/media/JHC-0814-l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557" r="7620"/>
          <a:stretch>
            <a:fillRect/>
          </a:stretch>
        </p:blipFill>
        <p:spPr bwMode="auto">
          <a:xfrm>
            <a:off x="5896892" y="188641"/>
            <a:ext cx="4009108" cy="39604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2640" y="188640"/>
            <a:ext cx="5976664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Arial Narrow" pitchFamily="34" charset="0"/>
              </a:rPr>
              <a:t>Я великан! Вон ту громадную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Многопудовую плиту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Я, словно плитку шоколадную,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Вмиг поднимаю в высоту.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/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И если я могучей лапою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Слона или верблюда сцапаю,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Я их обоих буду рад</a:t>
            </a:r>
            <a:br>
              <a:rPr lang="ru-RU" sz="2800" b="1" dirty="0" smtClean="0">
                <a:latin typeface="Arial Narrow" pitchFamily="34" charset="0"/>
              </a:rPr>
            </a:br>
            <a:r>
              <a:rPr lang="ru-RU" sz="2800" b="1" dirty="0" smtClean="0">
                <a:latin typeface="Arial Narrow" pitchFamily="34" charset="0"/>
              </a:rPr>
              <a:t>Поднять, как маленьких котят.</a:t>
            </a:r>
            <a:endParaRPr lang="ru-RU" sz="28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92760" y="1124744"/>
            <a:ext cx="4824536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Ах, не трогайте меня: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Обожгу и без огня!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1506" name="Picture 2" descr="http://www.alvita.com/media/catalog/product/n/e/nettl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44824"/>
            <a:ext cx="5817096" cy="5429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0752" y="332656"/>
            <a:ext cx="6984776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Arial Narrow" pitchFamily="34" charset="0"/>
              </a:rPr>
              <a:t>Мудрец в нём видел мудреца,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Глупец — глупца,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Баран — барана,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Овцу в нём видела овца,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И обезьяну — обезьяна,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Но вот подвели к нему Федю Баратова,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И Федя неряху увидел лохматого.</a:t>
            </a:r>
            <a:endParaRPr lang="ru-RU" sz="3200" b="1" dirty="0">
              <a:latin typeface="Arial Narrow" pitchFamily="34" charset="0"/>
            </a:endParaRPr>
          </a:p>
        </p:txBody>
      </p:sp>
      <p:pic>
        <p:nvPicPr>
          <p:cNvPr id="22530" name="Picture 2" descr="http://animal-store.ru/img/2015/050309/29173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370" y="2060848"/>
            <a:ext cx="2550382" cy="4591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988840"/>
            <a:ext cx="6696744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Растёт она вниз головою,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Не летом растёт, а зимою.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Но солнце её припечёт —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Заплачет она и умрёт.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3554" name="Picture 2" descr="http://www.playing-field.ru/img/2015/052106/5417448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6976" y="0"/>
            <a:ext cx="5169024" cy="2783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4728" y="620688"/>
            <a:ext cx="547260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Я одноухая старуха,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Я прыгаю по полотну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нитку длинную из уха,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Как паутинку, я тяну.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4580" name="Picture 4" descr="https://ds02.infourok.ru/uploads/ex/0e45/00084ba4-e40ca939/hello_html_m60547d7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6216">
            <a:off x="1928665" y="3139112"/>
            <a:ext cx="3024336" cy="2990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8744" y="836712"/>
            <a:ext cx="6696744" cy="3068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Хожу-брожу не по лесам,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А по усам, по волосам,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И зубы у меня длинней,</a:t>
            </a:r>
            <a:br>
              <a:rPr lang="ru-RU" b="1" dirty="0" smtClean="0">
                <a:latin typeface="Arial Narrow" pitchFamily="34" charset="0"/>
              </a:rPr>
            </a:br>
            <a:r>
              <a:rPr lang="ru-RU" b="1" dirty="0" smtClean="0">
                <a:latin typeface="Arial Narrow" pitchFamily="34" charset="0"/>
              </a:rPr>
              <a:t>Чем у волков и медведей.</a:t>
            </a:r>
            <a:endParaRPr lang="ru-RU" b="1" dirty="0">
              <a:latin typeface="Arial Narrow" pitchFamily="34" charset="0"/>
            </a:endParaRPr>
          </a:p>
        </p:txBody>
      </p:sp>
      <p:pic>
        <p:nvPicPr>
          <p:cNvPr id="24578" name="Picture 2" descr="http://zoozel.ru/gallery/images/1777992_rascheska-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4232" y="3140968"/>
            <a:ext cx="3457725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2680" y="404664"/>
            <a:ext cx="72008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Arial Narrow" pitchFamily="34" charset="0"/>
              </a:rPr>
              <a:t>Если бы сосны да ели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Бегать и прыгать умели,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Они от меня без оглядки умчались бы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И больше со мной никогда не встречались бы,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Потому что — скажу вам, не хвастая,—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Я стальная и злая, и очень зубастая.</a:t>
            </a:r>
            <a:endParaRPr lang="ru-RU" sz="3200" b="1" dirty="0">
              <a:latin typeface="Arial Narrow" pitchFamily="34" charset="0"/>
            </a:endParaRPr>
          </a:p>
        </p:txBody>
      </p:sp>
      <p:pic>
        <p:nvPicPr>
          <p:cNvPr id="25602" name="Picture 2" descr="http://img11.nnm.me/d/5/5/8/9/de403ab435220cd593a209f0e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6656" y="3861048"/>
            <a:ext cx="2924944" cy="2193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e.vaseneva\Pictures\фоны и рамки\uno-first.jpg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6" name="Picture 2" descr="http://dou10.caduk.ru/images/39251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057" y="4149080"/>
            <a:ext cx="1967354" cy="27089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188640"/>
            <a:ext cx="4464496" cy="5445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Arial Narrow" pitchFamily="34" charset="0"/>
              </a:rPr>
              <a:t>Я лаю со всякой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Собакой,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Я вою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Со всякой совою,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И каждую песню твою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Я вместе с тобою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Пою.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Когда же вдали пароход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Быком на реке заревёт,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Я тоже реву:</a:t>
            </a:r>
            <a:br>
              <a:rPr lang="ru-RU" sz="3200" b="1" dirty="0" smtClean="0">
                <a:latin typeface="Arial Narrow" pitchFamily="34" charset="0"/>
              </a:rPr>
            </a:br>
            <a:r>
              <a:rPr lang="ru-RU" sz="3200" b="1" dirty="0" smtClean="0">
                <a:latin typeface="Arial Narrow" pitchFamily="34" charset="0"/>
              </a:rPr>
              <a:t>«У-у!»</a:t>
            </a:r>
            <a:endParaRPr lang="ru-RU" sz="3200" b="1" dirty="0">
              <a:latin typeface="Arial Narrow" pitchFamily="34" charset="0"/>
            </a:endParaRPr>
          </a:p>
        </p:txBody>
      </p:sp>
      <p:pic>
        <p:nvPicPr>
          <p:cNvPr id="28676" name="Picture 4" descr="Картинки по запросу эх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9104" y="764704"/>
            <a:ext cx="3429000" cy="2571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352600" y="1412776"/>
            <a:ext cx="7416824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«Да здравствует милая Африка!»</a:t>
            </a:r>
          </a:p>
        </p:txBody>
      </p:sp>
      <p:pic>
        <p:nvPicPr>
          <p:cNvPr id="62466" name="Picture 2" descr="http://banknews4life.info/imagelib/56bcae0c0f1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6816" y="2276872"/>
            <a:ext cx="3312368" cy="4322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95300" y="1412776"/>
            <a:ext cx="9138220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«Маленькие дети! Ни за что на свете не ходите в Африку, в Африку гулять!»</a:t>
            </a:r>
          </a:p>
        </p:txBody>
      </p:sp>
      <p:pic>
        <p:nvPicPr>
          <p:cNvPr id="3078" name="Picture 6" descr="http://www.tdkalejdoskop.ru/items/665253/0/700-nw.jpg"/>
          <p:cNvPicPr>
            <a:picLocks noChangeAspect="1" noChangeArrowheads="1"/>
          </p:cNvPicPr>
          <p:nvPr/>
        </p:nvPicPr>
        <p:blipFill>
          <a:blip r:embed="rId3" cstate="print"/>
          <a:srcRect l="14040" t="7560" r="20081" b="6041"/>
          <a:stretch>
            <a:fillRect/>
          </a:stretch>
        </p:blipFill>
        <p:spPr bwMode="auto">
          <a:xfrm>
            <a:off x="3512840" y="2780928"/>
            <a:ext cx="2910023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88504" y="1988840"/>
            <a:ext cx="4889748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«Он рычит, и кричит,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И усами шевелит»</a:t>
            </a:r>
          </a:p>
        </p:txBody>
      </p:sp>
      <p:pic>
        <p:nvPicPr>
          <p:cNvPr id="63490" name="Picture 2" descr="http://gymn31.ucoz.ru/_tbkp/tarakanish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3080" y="1628800"/>
            <a:ext cx="3336202" cy="453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000672" y="1412776"/>
            <a:ext cx="5897860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«Стыдно старому реветь -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Ты не заяц, а Медведь»</a:t>
            </a:r>
          </a:p>
        </p:txBody>
      </p:sp>
      <p:pic>
        <p:nvPicPr>
          <p:cNvPr id="64514" name="Picture 2" descr="http://www.playing-field.ru/img/2015/051814/13127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0832" y="2932765"/>
            <a:ext cx="2795556" cy="3664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920552" y="1412776"/>
            <a:ext cx="8352928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«И бежит, бренчит, стучит сковорода: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Вы куда? куда? куда? куда? куда?»</a:t>
            </a:r>
          </a:p>
        </p:txBody>
      </p:sp>
      <p:pic>
        <p:nvPicPr>
          <p:cNvPr id="65538" name="Picture 2" descr="http://www.bookvoed.ru/files/1836/30/59/91/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4568" y="2924944"/>
            <a:ext cx="2636584" cy="3682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000672" y="1412776"/>
            <a:ext cx="6336704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«Ох, нелегкая это работа –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Из болота тащить бегемота»</a:t>
            </a:r>
          </a:p>
        </p:txBody>
      </p:sp>
      <p:pic>
        <p:nvPicPr>
          <p:cNvPr id="66562" name="Picture 2" descr="http://www.tdkalejdoskop.ru/items/665259/0/700-nw.jpg"/>
          <p:cNvPicPr>
            <a:picLocks noChangeAspect="1" noChangeArrowheads="1"/>
          </p:cNvPicPr>
          <p:nvPr/>
        </p:nvPicPr>
        <p:blipFill>
          <a:blip r:embed="rId3" cstate="print"/>
          <a:srcRect l="18360" t="8640" r="17921" b="7121"/>
          <a:stretch>
            <a:fillRect/>
          </a:stretch>
        </p:blipFill>
        <p:spPr bwMode="auto">
          <a:xfrm>
            <a:off x="3584848" y="2852935"/>
            <a:ext cx="2880320" cy="380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992560" y="2348880"/>
            <a:ext cx="3600400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«А нечистым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Трубочистам –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Стыд и срам!»</a:t>
            </a:r>
          </a:p>
        </p:txBody>
      </p:sp>
      <p:pic>
        <p:nvPicPr>
          <p:cNvPr id="67586" name="Picture 2" descr="http://forkids.newbookshop.ru/pictures/1015188823.jpg"/>
          <p:cNvPicPr>
            <a:picLocks noChangeAspect="1" noChangeArrowheads="1"/>
          </p:cNvPicPr>
          <p:nvPr/>
        </p:nvPicPr>
        <p:blipFill>
          <a:blip r:embed="rId3" cstate="print"/>
          <a:srcRect b="3521"/>
          <a:stretch>
            <a:fillRect/>
          </a:stretch>
        </p:blipFill>
        <p:spPr bwMode="auto">
          <a:xfrm>
            <a:off x="5241032" y="1484784"/>
            <a:ext cx="3600400" cy="4974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Узнайте сказку по строчке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32520" y="1484784"/>
            <a:ext cx="6480720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«Выходите скорей,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Прогоните зверей,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Защитите несчастную </a:t>
            </a: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Лялечку</a:t>
            </a: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!»</a:t>
            </a:r>
          </a:p>
        </p:txBody>
      </p:sp>
      <p:pic>
        <p:nvPicPr>
          <p:cNvPr id="68610" name="Picture 2" descr="http://s3.amazonaws.com/s3.timetoast.com/public/uploads/photos/9608314/20110926155418QNbr.jpg?14874337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1844824"/>
            <a:ext cx="2897422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МЙДДР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1064568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88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МОЙДОДЫР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ФДР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1064568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88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ФЕДОРА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ЙБЛТ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1064568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88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АЙБОЛИТ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ЦКТХ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992560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ЦОКО</a:t>
            </a:r>
            <a:r>
              <a:rPr kumimoji="0" lang="ru-RU" sz="88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ТУХА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ТРКНЩ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920552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ТАРАКАНИЩЕ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3792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Расшифруйте имена сказочных героев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720752" y="2420888"/>
            <a:ext cx="4680520" cy="11087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БРМЛЙ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1064568" y="2420888"/>
            <a:ext cx="8136904" cy="1108720"/>
          </a:xfrm>
          <a:prstGeom prst="rect">
            <a:avLst/>
          </a:prstGeom>
        </p:spPr>
        <p:txBody>
          <a:bodyPr vert="horz" lIns="103163" tIns="51581" rIns="103163" bIns="51581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86860" marR="0" lvl="0" indent="-386860" algn="ctr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88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БАРМАЛЕЙ</a:t>
            </a:r>
            <a:endParaRPr kumimoji="0" lang="ru-RU" sz="8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«Кто есть кто»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88504" y="908720"/>
            <a:ext cx="5537820" cy="5949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Айболит</a:t>
            </a:r>
          </a:p>
          <a:p>
            <a:pPr marL="0" indent="0">
              <a:buNone/>
            </a:pP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</a:rPr>
              <a:t>Бармалей</a:t>
            </a:r>
            <a:endParaRPr lang="ru-RU" sz="4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Федора</a:t>
            </a:r>
          </a:p>
          <a:p>
            <a:pPr marL="0" indent="0">
              <a:buNone/>
            </a:pP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</a:rPr>
              <a:t>Каракула</a:t>
            </a:r>
            <a:endParaRPr lang="ru-RU" sz="4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</a:rPr>
              <a:t>Мойдодыр</a:t>
            </a:r>
            <a:endParaRPr lang="ru-RU" sz="4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</a:rPr>
              <a:t>Тотошка</a:t>
            </a: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, </a:t>
            </a:r>
            <a:r>
              <a:rPr lang="ru-RU" sz="4000" b="1" dirty="0" err="1" smtClean="0">
                <a:solidFill>
                  <a:srgbClr val="002060"/>
                </a:solidFill>
                <a:latin typeface="Arial Narrow" pitchFamily="34" charset="0"/>
              </a:rPr>
              <a:t>Кокошка</a:t>
            </a:r>
            <a:endParaRPr lang="ru-RU" sz="4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Цокотуха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Рыжий, усатый великан</a:t>
            </a:r>
            <a:endParaRPr lang="ru-RU" sz="4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5889104" y="908720"/>
            <a:ext cx="3600400" cy="5877272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b="1" dirty="0" err="1" smtClean="0">
                <a:solidFill>
                  <a:srgbClr val="C00000"/>
                </a:solidFill>
                <a:latin typeface="Arial Narrow" pitchFamily="34" charset="0"/>
              </a:rPr>
              <a:t>д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октор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разбойник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бабушка</a:t>
            </a:r>
            <a:endParaRPr lang="ru-RU" sz="40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а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кула</a:t>
            </a:r>
            <a:endParaRPr lang="ru-RU" sz="40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у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мывальник</a:t>
            </a:r>
            <a:endParaRPr lang="ru-RU" sz="40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к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рокодильчики</a:t>
            </a:r>
            <a:endParaRPr lang="ru-RU" sz="40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м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уха</a:t>
            </a:r>
            <a:endParaRPr lang="ru-RU" sz="40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</a:rPr>
              <a:t>таракан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В каких сказках встречается этот герой?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7" name="Picture 2" descr="http://candname.com/wp-content/uploads/2015/11/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2060848"/>
            <a:ext cx="8928992" cy="4464497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84648" y="1124744"/>
            <a:ext cx="8121352" cy="2232248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 fontScale="90000"/>
          </a:bodyPr>
          <a:lstStyle/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«Крокодил», «</a:t>
            </a:r>
            <a:r>
              <a:rPr lang="ru-RU" sz="50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Бармалей</a:t>
            </a: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», «</a:t>
            </a:r>
            <a:r>
              <a:rPr lang="ru-RU" sz="50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Мойдодыр</a:t>
            </a: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», «</a:t>
            </a:r>
            <a:r>
              <a:rPr lang="ru-RU" sz="50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Тараканище</a:t>
            </a: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», «Краденое солнце», «Телефон»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0"/>
            <a:ext cx="9417496" cy="165618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Из какой сказки этот герой и как его зовут?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8800"/>
            <a:ext cx="5241032" cy="1872208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 fontScale="97500"/>
          </a:bodyPr>
          <a:lstStyle/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«Крокодил»,</a:t>
            </a:r>
          </a:p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Ваня Васильчиков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58370" name="Picture 2" descr="http://www.planetaskazok.ru/images/stories/chukovsky/krokodil/img_68_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9050" y="1052737"/>
            <a:ext cx="6280454" cy="5653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Из какой сказки этот герой?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736976" y="2060848"/>
            <a:ext cx="4808984" cy="2376264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 fontScale="97500"/>
          </a:bodyPr>
          <a:lstStyle/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«Айболит», «</a:t>
            </a:r>
            <a:r>
              <a:rPr lang="ru-RU" sz="50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Бармалей</a:t>
            </a:r>
            <a:r>
              <a:rPr lang="ru-RU" sz="50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»</a:t>
            </a: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0418" name="Picture 2" descr="https://ds04.infourok.ru/uploads/ex/0686/000215dd-e5c6149d/hello_html_492f2ea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448" y="980728"/>
            <a:ext cx="4484552" cy="5904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906000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Соедините героя сказки с поступком, который он совершил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28464" y="1656184"/>
            <a:ext cx="2448272" cy="5157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Айболит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Воробей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Крокодил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Комар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Федора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Медведь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Бабочка</a:t>
            </a:r>
          </a:p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Лисички</a:t>
            </a:r>
          </a:p>
          <a:p>
            <a:pPr marL="0" indent="0">
              <a:buNone/>
            </a:pPr>
            <a:endParaRPr lang="ru-RU" b="1" dirty="0">
              <a:latin typeface="Arial Narrow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745088" y="1755576"/>
            <a:ext cx="4752528" cy="5201816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Зажгли море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Проглотил солнце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Arial Narrow" pitchFamily="34" charset="0"/>
              </a:rPr>
              <a:t>Помыла посуду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Потушила море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Arial Narrow" pitchFamily="34" charset="0"/>
              </a:rPr>
              <a:t>Вернул солнце на небо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Arial Narrow" pitchFamily="34" charset="0"/>
              </a:rPr>
              <a:t>Спас Муху-Цокотуху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Съел таракана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Arial Narrow" pitchFamily="34" charset="0"/>
              </a:rPr>
              <a:t>Вылечил зверей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216696" y="1728192"/>
            <a:ext cx="4752528" cy="5157192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Вылечил зверей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Съел таракана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Проглотил солнце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Спас Муху-Цокотуху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Помыла посуду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Вернул солнце на небо</a:t>
            </a:r>
          </a:p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Потушила море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Зажгли море</a:t>
            </a:r>
          </a:p>
          <a:p>
            <a:pPr marL="0" marR="0" lvl="0" indent="0" algn="l" defTabSz="10316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Из какой сказки эти предметы?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51202" name="Picture 2" descr="Картинки по запросу самовар векто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908720"/>
            <a:ext cx="2520280" cy="2520280"/>
          </a:xfrm>
          <a:prstGeom prst="rect">
            <a:avLst/>
          </a:prstGeom>
          <a:noFill/>
        </p:spPr>
      </p:pic>
      <p:pic>
        <p:nvPicPr>
          <p:cNvPr id="51204" name="Picture 4" descr="http://www.krestianin.ru/sites/default/files/title_image/2015-12/koryto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6696" y="764704"/>
            <a:ext cx="3672408" cy="1872427"/>
          </a:xfrm>
          <a:prstGeom prst="rect">
            <a:avLst/>
          </a:prstGeom>
          <a:noFill/>
        </p:spPr>
      </p:pic>
      <p:pic>
        <p:nvPicPr>
          <p:cNvPr id="51206" name="Picture 6" descr="http://www.ru.all.biz/img/ru/catalog/2358028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0712" y="2276872"/>
            <a:ext cx="2672264" cy="1939416"/>
          </a:xfrm>
          <a:prstGeom prst="rect">
            <a:avLst/>
          </a:prstGeom>
          <a:noFill/>
        </p:spPr>
      </p:pic>
      <p:pic>
        <p:nvPicPr>
          <p:cNvPr id="51208" name="Picture 8" descr="https://st.weblancer.net/download/388347_935x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1556792"/>
            <a:ext cx="2654424" cy="2654424"/>
          </a:xfrm>
          <a:prstGeom prst="rect">
            <a:avLst/>
          </a:prstGeom>
          <a:noFill/>
        </p:spPr>
      </p:pic>
      <p:pic>
        <p:nvPicPr>
          <p:cNvPr id="51210" name="Picture 10" descr="http://zoozel.ru/gallery/images/2054205_velosiped-klipart-pn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140" y="4581128"/>
            <a:ext cx="3090399" cy="2276872"/>
          </a:xfrm>
          <a:prstGeom prst="rect">
            <a:avLst/>
          </a:prstGeom>
          <a:noFill/>
        </p:spPr>
      </p:pic>
      <p:pic>
        <p:nvPicPr>
          <p:cNvPr id="51212" name="Picture 12" descr="http://logoped18.ru/production-sound/images/sound-ch-34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3120" y="3789040"/>
            <a:ext cx="2221470" cy="1871862"/>
          </a:xfrm>
          <a:prstGeom prst="rect">
            <a:avLst/>
          </a:prstGeom>
          <a:noFill/>
        </p:spPr>
      </p:pic>
      <p:pic>
        <p:nvPicPr>
          <p:cNvPr id="51214" name="Picture 14" descr="http://worldartsme.com/images/chocolate-candy-free-clipart-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6536" y="3501008"/>
            <a:ext cx="2736304" cy="1882246"/>
          </a:xfrm>
          <a:prstGeom prst="rect">
            <a:avLst/>
          </a:prstGeom>
          <a:noFill/>
        </p:spPr>
      </p:pic>
      <p:pic>
        <p:nvPicPr>
          <p:cNvPr id="51216" name="Picture 16" descr="http://www.playing-field.ru/img/2015/052221/451483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96816" y="4005064"/>
            <a:ext cx="2718255" cy="3215681"/>
          </a:xfrm>
          <a:prstGeom prst="rect">
            <a:avLst/>
          </a:prstGeom>
          <a:noFill/>
        </p:spPr>
      </p:pic>
      <p:pic>
        <p:nvPicPr>
          <p:cNvPr id="51218" name="Picture 18" descr="http://cliparts.co/cliparts/Xri/jA6/XrijA6Ec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13421" y="834780"/>
            <a:ext cx="2248091" cy="2882252"/>
          </a:xfrm>
          <a:prstGeom prst="rect">
            <a:avLst/>
          </a:prstGeom>
          <a:noFill/>
        </p:spPr>
      </p:pic>
      <p:pic>
        <p:nvPicPr>
          <p:cNvPr id="51220" name="Picture 20" descr="http://2.bp.blogspot.com/-HPphp1UHKTU/TimsU3TSSxI/AAAAAAAAALY/6HHRNwt-39s/s1600/20110722_Telefon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0472" y="5256584"/>
            <a:ext cx="2132178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pic>
        <p:nvPicPr>
          <p:cNvPr id="1025" name="Picture 1" descr="C:\Users\ТЕХПРОМ\Pictures\фоны для презентаций\veselyie-rebyata-shablon-prevyu-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29" t="909" r="1429" b="5672"/>
          <a:stretch>
            <a:fillRect/>
          </a:stretch>
        </p:blipFill>
        <p:spPr bwMode="auto">
          <a:xfrm>
            <a:off x="0" y="-1"/>
            <a:ext cx="9906000" cy="688234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72680" y="2420888"/>
            <a:ext cx="7560840" cy="25922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участие!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loads.ru/images/1248299_svetlo-fioletovyi.jpg"/>
          <p:cNvPicPr>
            <a:picLocks noChangeAspect="1" noChangeArrowheads="1"/>
          </p:cNvPicPr>
          <p:nvPr/>
        </p:nvPicPr>
        <p:blipFill>
          <a:blip r:embed="rId2" cstate="print"/>
          <a:srcRect t="162" r="12696" b="274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Источники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3"/>
              </a:rPr>
              <a:t>http://www.chukovskiy.ru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http://www.chukfamily.ru/Photos/foto.htm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http://www.gaidarovka.info/index.php?option=com_content&amp;view=article&amp;id=1218&amp;Itemid=107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http://bk-detstvo.narod.ru/chukovskyi.html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https://infourok.ru/prezentaciya-k-uroku-literaturnogo-chteniya-viktorina-po-skazkam-ki-chukovskogo-300889.html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944</Words>
  <Application>Microsoft Office PowerPoint</Application>
  <PresentationFormat>Лист A4 (210x297 мм)</PresentationFormat>
  <Paragraphs>166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Слайд 1</vt:lpstr>
      <vt:lpstr>Слайд 2</vt:lpstr>
      <vt:lpstr>ЧУКОВСКИЙ Корней Иванович (1882 - 1969)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Узнайте сказку по строчке</vt:lpstr>
      <vt:lpstr>Узнайте сказку по строчке</vt:lpstr>
      <vt:lpstr>Узнайте сказку по строчке</vt:lpstr>
      <vt:lpstr>Узнайте сказку по строчке</vt:lpstr>
      <vt:lpstr>Узнайте сказку по строчке</vt:lpstr>
      <vt:lpstr>Узнайте сказку по строчке</vt:lpstr>
      <vt:lpstr>Узнайте сказку по строчке</vt:lpstr>
      <vt:lpstr>Узнайте сказку по строчке</vt:lpstr>
      <vt:lpstr>Расшифруйте имена сказочных героев</vt:lpstr>
      <vt:lpstr>Расшифруйте имена сказочных героев</vt:lpstr>
      <vt:lpstr>Расшифруйте имена сказочных героев</vt:lpstr>
      <vt:lpstr>Расшифруйте имена сказочных героев</vt:lpstr>
      <vt:lpstr>Расшифруйте имена сказочных героев</vt:lpstr>
      <vt:lpstr>Расшифруйте имена сказочных героев</vt:lpstr>
      <vt:lpstr>«Кто есть кто»</vt:lpstr>
      <vt:lpstr>В каких сказках встречается этот герой?</vt:lpstr>
      <vt:lpstr>Из какой сказки этот герой и как его зовут?</vt:lpstr>
      <vt:lpstr>Из какой сказки этот герой?</vt:lpstr>
      <vt:lpstr>Соедините героя сказки с поступком, который он совершил</vt:lpstr>
      <vt:lpstr>Из какой сказки эти предметы?</vt:lpstr>
      <vt:lpstr>Слайд 54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142</cp:revision>
  <dcterms:created xsi:type="dcterms:W3CDTF">2017-03-23T18:39:45Z</dcterms:created>
  <dcterms:modified xsi:type="dcterms:W3CDTF">2022-03-29T18:16:36Z</dcterms:modified>
</cp:coreProperties>
</file>