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59" r:id="rId6"/>
    <p:sldId id="269" r:id="rId7"/>
    <p:sldId id="264" r:id="rId8"/>
    <p:sldId id="260" r:id="rId9"/>
    <p:sldId id="266" r:id="rId10"/>
    <p:sldId id="265" r:id="rId11"/>
    <p:sldId id="267" r:id="rId12"/>
    <p:sldId id="262" r:id="rId13"/>
    <p:sldId id="268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63" r:id="rId23"/>
  </p:sldIdLst>
  <p:sldSz cx="9906000" cy="6858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428" y="-17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05.10.2019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teacher-of-russia.ru/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saanvi.ru/fac.php?f=img/photosession/zarisovki_037/zarisovki_037_102.html" TargetMode="External"/><Relationship Id="rId4" Type="http://schemas.openxmlformats.org/officeDocument/2006/relationships/hyperlink" Target="https://www.calend.ru/holidays/0/0/16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2" name="Picture 4" descr="http://www.confetti.kz/mirp/941/070.86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3833" y="0"/>
            <a:ext cx="9339688" cy="68579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s://1.bp.blogspot.com/-udKj5HtD2w8/W5bA33p5O9I/AAAAAAABA1Y/xf71uvZFcNEg7MXzy-ie_iM8VVaHN0mxgCLcBGAs/s1600/maxresdefault%2B%252814%2529.jpg"/>
          <p:cNvPicPr>
            <a:picLocks noChangeAspect="1" noChangeArrowheads="1"/>
          </p:cNvPicPr>
          <p:nvPr/>
        </p:nvPicPr>
        <p:blipFill>
          <a:blip r:embed="rId2" cstate="print"/>
          <a:srcRect l="8154" r="10920"/>
          <a:stretch>
            <a:fillRect/>
          </a:stretch>
        </p:blipFill>
        <p:spPr bwMode="auto">
          <a:xfrm>
            <a:off x="0" y="0"/>
            <a:ext cx="9906000" cy="6885384"/>
          </a:xfrm>
          <a:prstGeom prst="rect">
            <a:avLst/>
          </a:prstGeom>
          <a:noFill/>
        </p:spPr>
      </p:pic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 rot="160323">
            <a:off x="2318847" y="1642262"/>
            <a:ext cx="6158633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000" b="1" i="1" dirty="0" smtClean="0"/>
              <a:t>Но где бы ни бывали мы,</a:t>
            </a:r>
            <a:br>
              <a:rPr lang="ru-RU" sz="3000" b="1" i="1" dirty="0" smtClean="0"/>
            </a:br>
            <a:r>
              <a:rPr lang="ru-RU" sz="3000" b="1" i="1" dirty="0" smtClean="0"/>
              <a:t>Тебя не забывали мы,</a:t>
            </a:r>
            <a:br>
              <a:rPr lang="ru-RU" sz="3000" b="1" i="1" dirty="0" smtClean="0"/>
            </a:br>
            <a:r>
              <a:rPr lang="ru-RU" sz="3000" b="1" i="1" dirty="0" smtClean="0"/>
              <a:t>Как мать не забывают сыновья...</a:t>
            </a:r>
            <a:br>
              <a:rPr lang="ru-RU" sz="3000" b="1" i="1" dirty="0" smtClean="0"/>
            </a:br>
            <a:r>
              <a:rPr lang="ru-RU" sz="3000" b="1" i="1" dirty="0" smtClean="0"/>
              <a:t>Простая и сердечная,</a:t>
            </a:r>
            <a:br>
              <a:rPr lang="ru-RU" sz="3000" b="1" i="1" dirty="0" smtClean="0"/>
            </a:br>
            <a:r>
              <a:rPr lang="ru-RU" sz="3000" b="1" i="1" dirty="0" smtClean="0"/>
              <a:t>Ты — юность наша вечная,</a:t>
            </a:r>
            <a:br>
              <a:rPr lang="ru-RU" sz="3000" b="1" i="1" dirty="0" smtClean="0"/>
            </a:br>
            <a:r>
              <a:rPr lang="ru-RU" sz="3000" b="1" i="1" dirty="0" smtClean="0"/>
              <a:t>Учительница первая моя!</a:t>
            </a:r>
          </a:p>
          <a:p>
            <a:pPr marL="0" indent="0" algn="r">
              <a:buNone/>
            </a:pPr>
            <a:r>
              <a:rPr lang="ru-RU" sz="2400" b="1" dirty="0" smtClean="0"/>
              <a:t>«Школьный вальс»</a:t>
            </a:r>
            <a:br>
              <a:rPr lang="ru-RU" sz="2400" b="1" dirty="0" smtClean="0"/>
            </a:br>
            <a:r>
              <a:rPr lang="ru-RU" sz="2400" b="1" dirty="0" smtClean="0"/>
              <a:t>(слова М. Матусовского,</a:t>
            </a:r>
            <a:br>
              <a:rPr lang="ru-RU" sz="2400" b="1" dirty="0" smtClean="0"/>
            </a:br>
            <a:r>
              <a:rPr lang="ru-RU" sz="2400" b="1" dirty="0" smtClean="0"/>
              <a:t>музыка И. Дунаевского)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backgrounds.picaboo.com/download/9a/af/9af6b4bc231c4432ac4a92e84d217dfe/abc6.jpg"/>
          <p:cNvPicPr>
            <a:picLocks noChangeAspect="1" noChangeArrowheads="1"/>
          </p:cNvPicPr>
          <p:nvPr/>
        </p:nvPicPr>
        <p:blipFill>
          <a:blip r:embed="rId2" cstate="print"/>
          <a:srcRect l="2024" t="12163" r="2024" b="3182"/>
          <a:stretch>
            <a:fillRect/>
          </a:stretch>
        </p:blipFill>
        <p:spPr bwMode="auto">
          <a:xfrm flipV="1">
            <a:off x="0" y="-1"/>
            <a:ext cx="9906000" cy="687564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0552" y="44624"/>
            <a:ext cx="8915400" cy="1296144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5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Всемирный день учителя </a:t>
            </a:r>
            <a:endParaRPr lang="ru-RU" sz="5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08784" y="2244004"/>
            <a:ext cx="5904656" cy="39213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000" b="1" dirty="0" smtClean="0"/>
              <a:t>Профессиональный праздник работников сферы образования: преподавателей школ, училищ, институтов, школ искусств, домов детского творчества и т.д.</a:t>
            </a:r>
          </a:p>
        </p:txBody>
      </p:sp>
      <p:pic>
        <p:nvPicPr>
          <p:cNvPr id="12292" name="Picture 4" descr="https://soshuis42.ru/sites/default/files/inline-images/430388_1.png"/>
          <p:cNvPicPr>
            <a:picLocks noChangeAspect="1" noChangeArrowheads="1"/>
          </p:cNvPicPr>
          <p:nvPr/>
        </p:nvPicPr>
        <p:blipFill>
          <a:blip r:embed="rId3" cstate="print"/>
          <a:srcRect b="7575"/>
          <a:stretch>
            <a:fillRect/>
          </a:stretch>
        </p:blipFill>
        <p:spPr bwMode="auto">
          <a:xfrm>
            <a:off x="6585520" y="3789040"/>
            <a:ext cx="3320480" cy="30689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backgrounds.picaboo.com/download/9a/af/9af6b4bc231c4432ac4a92e84d217dfe/abc6.jpg"/>
          <p:cNvPicPr>
            <a:picLocks noChangeAspect="1" noChangeArrowheads="1"/>
          </p:cNvPicPr>
          <p:nvPr/>
        </p:nvPicPr>
        <p:blipFill>
          <a:blip r:embed="rId2" cstate="print"/>
          <a:srcRect l="2024" t="12163" r="2024" b="3182"/>
          <a:stretch>
            <a:fillRect/>
          </a:stretch>
        </p:blipFill>
        <p:spPr bwMode="auto">
          <a:xfrm flipV="1">
            <a:off x="0" y="-1"/>
            <a:ext cx="9906000" cy="6875643"/>
          </a:xfrm>
          <a:prstGeom prst="rect">
            <a:avLst/>
          </a:prstGeom>
          <a:noFill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920552" y="44624"/>
            <a:ext cx="8915400" cy="12961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1" i="0" u="none" strike="noStrike" kern="1200" cap="none" spc="50" normalizeH="0" baseline="0" noProof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Всемирный день учителя </a:t>
            </a:r>
            <a:endParaRPr kumimoji="0" lang="ru-RU" sz="5000" b="1" i="0" u="none" strike="noStrike" kern="1200" cap="none" spc="50" normalizeH="0" baseline="0" noProof="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720752" y="2348880"/>
            <a:ext cx="6408712" cy="14401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 smtClean="0"/>
              <a:t>Отмечается с 1994 года ежегодно </a:t>
            </a:r>
          </a:p>
        </p:txBody>
      </p:sp>
      <p:grpSp>
        <p:nvGrpSpPr>
          <p:cNvPr id="11" name="Группа 10"/>
          <p:cNvGrpSpPr/>
          <p:nvPr/>
        </p:nvGrpSpPr>
        <p:grpSpPr>
          <a:xfrm>
            <a:off x="3368824" y="2649015"/>
            <a:ext cx="5261230" cy="3876329"/>
            <a:chOff x="3368824" y="2649015"/>
            <a:chExt cx="5261230" cy="3876329"/>
          </a:xfrm>
        </p:grpSpPr>
        <p:pic>
          <p:nvPicPr>
            <p:cNvPr id="11268" name="Picture 4" descr="http://abali.ru/wp-content/uploads/2012/10/kalendarniy_list1.png"/>
            <p:cNvPicPr>
              <a:picLocks noChangeAspect="1" noChangeArrowheads="1"/>
            </p:cNvPicPr>
            <p:nvPr/>
          </p:nvPicPr>
          <p:blipFill>
            <a:blip r:embed="rId3" cstate="print"/>
            <a:srcRect b="7903"/>
            <a:stretch>
              <a:fillRect/>
            </a:stretch>
          </p:blipFill>
          <p:spPr bwMode="auto">
            <a:xfrm>
              <a:off x="3368824" y="2649015"/>
              <a:ext cx="5261230" cy="3876329"/>
            </a:xfrm>
            <a:prstGeom prst="rect">
              <a:avLst/>
            </a:prstGeom>
            <a:noFill/>
          </p:spPr>
        </p:pic>
        <p:sp>
          <p:nvSpPr>
            <p:cNvPr id="10" name="Прямоугольник 9"/>
            <p:cNvSpPr/>
            <p:nvPr/>
          </p:nvSpPr>
          <p:spPr>
            <a:xfrm>
              <a:off x="4448944" y="4149080"/>
              <a:ext cx="3096344" cy="2160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1270" name="Picture 6" descr="https://i.ya-webdesign.com/images/red-5-png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241032" y="4121696"/>
              <a:ext cx="1559786" cy="2115616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backgrounds.picaboo.com/download/9a/af/9af6b4bc231c4432ac4a92e84d217dfe/abc6.jpg"/>
          <p:cNvPicPr>
            <a:picLocks noChangeAspect="1" noChangeArrowheads="1"/>
          </p:cNvPicPr>
          <p:nvPr/>
        </p:nvPicPr>
        <p:blipFill>
          <a:blip r:embed="rId2" cstate="print"/>
          <a:srcRect l="2024" t="12163" r="2024" b="3182"/>
          <a:stretch>
            <a:fillRect/>
          </a:stretch>
        </p:blipFill>
        <p:spPr bwMode="auto">
          <a:xfrm flipV="1">
            <a:off x="0" y="-1"/>
            <a:ext cx="9906000" cy="6875643"/>
          </a:xfrm>
          <a:prstGeom prst="rect">
            <a:avLst/>
          </a:prstGeom>
          <a:noFill/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920552" y="44624"/>
            <a:ext cx="8915400" cy="12961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1" i="0" u="none" strike="noStrike" kern="1200" cap="none" spc="50" normalizeH="0" baseline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Всемирный день учителя </a:t>
            </a:r>
            <a:endParaRPr kumimoji="0" lang="ru-RU" sz="5000" b="1" i="0" u="none" strike="noStrike" kern="1200" cap="none" spc="50" normalizeH="0" baseline="0" noProof="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76736" y="2348880"/>
            <a:ext cx="6840760" cy="37444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000" b="1" dirty="0" smtClean="0"/>
              <a:t>В этот день, 5 октября 1966 года, созванная ЮНЕСКО и Международной организацией труда конференция приняла Рекомендацию «О положении учителей» — первый международный документ, определяющий условия труда учителей. </a:t>
            </a:r>
            <a:endParaRPr lang="ru-RU" sz="3000" b="1" dirty="0"/>
          </a:p>
        </p:txBody>
      </p:sp>
      <p:pic>
        <p:nvPicPr>
          <p:cNvPr id="10244" name="Picture 4" descr="https://www.ens.az/images/news/2e88260f42949a2b06d9db8e56be60dc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33120" y="5188052"/>
            <a:ext cx="2922408" cy="16699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backgrounds.picaboo.com/download/9a/af/9af6b4bc231c4432ac4a92e84d217dfe/abc6.jpg"/>
          <p:cNvPicPr>
            <a:picLocks noChangeAspect="1" noChangeArrowheads="1"/>
          </p:cNvPicPr>
          <p:nvPr/>
        </p:nvPicPr>
        <p:blipFill>
          <a:blip r:embed="rId2" cstate="print"/>
          <a:srcRect l="2024" t="12163" r="2024" b="3182"/>
          <a:stretch>
            <a:fillRect/>
          </a:stretch>
        </p:blipFill>
        <p:spPr bwMode="auto">
          <a:xfrm flipV="1">
            <a:off x="0" y="-1"/>
            <a:ext cx="9906000" cy="6875643"/>
          </a:xfrm>
          <a:prstGeom prst="rect">
            <a:avLst/>
          </a:prstGeom>
          <a:noFill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920552" y="44624"/>
            <a:ext cx="8915400" cy="12961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1" i="0" u="none" strike="noStrike" kern="1200" cap="none" spc="50" normalizeH="0" baseline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Всемирный день учителя </a:t>
            </a:r>
            <a:endParaRPr kumimoji="0" lang="ru-RU" sz="5000" b="1" i="0" u="none" strike="noStrike" kern="1200" cap="none" spc="50" normalizeH="0" baseline="0" noProof="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76736" y="1988840"/>
            <a:ext cx="7128792" cy="460851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dirty="0" smtClean="0"/>
              <a:t>Работа учителя требует огромного терпения. К учителям предъявляется много требований, и на первом месте стоят доверие, понимание учеников и отличное знание своего предмета. Учитель должен постоянно стремиться узнать что-то новое, быть в курсе последних открытий, владеть новыми информационными технологиями. </a:t>
            </a:r>
          </a:p>
          <a:p>
            <a:pPr marL="0" indent="0">
              <a:buNone/>
            </a:pPr>
            <a:r>
              <a:rPr lang="ru-RU" b="1" dirty="0" smtClean="0"/>
              <a:t>От учителя зависит и то, каким человеком станет его ученик.</a:t>
            </a:r>
            <a:endParaRPr lang="ru-RU" b="1" dirty="0"/>
          </a:p>
        </p:txBody>
      </p:sp>
      <p:pic>
        <p:nvPicPr>
          <p:cNvPr id="8194" name="Picture 2" descr="http://rosatubes.r.o.pic.centerblog.net/o/8c33eeaa.png"/>
          <p:cNvPicPr>
            <a:picLocks noChangeAspect="1" noChangeArrowheads="1"/>
          </p:cNvPicPr>
          <p:nvPr/>
        </p:nvPicPr>
        <p:blipFill>
          <a:blip r:embed="rId3" cstate="print"/>
          <a:srcRect r="53226"/>
          <a:stretch>
            <a:fillRect/>
          </a:stretch>
        </p:blipFill>
        <p:spPr bwMode="auto">
          <a:xfrm>
            <a:off x="0" y="1766793"/>
            <a:ext cx="2576736" cy="51185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backgrounds.picaboo.com/download/9a/af/9af6b4bc231c4432ac4a92e84d217dfe/abc6.jpg"/>
          <p:cNvPicPr>
            <a:picLocks noChangeAspect="1" noChangeArrowheads="1"/>
          </p:cNvPicPr>
          <p:nvPr/>
        </p:nvPicPr>
        <p:blipFill>
          <a:blip r:embed="rId2" cstate="print"/>
          <a:srcRect l="2024" t="12163" r="2024" b="3182"/>
          <a:stretch>
            <a:fillRect/>
          </a:stretch>
        </p:blipFill>
        <p:spPr bwMode="auto">
          <a:xfrm flipV="1">
            <a:off x="0" y="-1"/>
            <a:ext cx="9906000" cy="6875643"/>
          </a:xfrm>
          <a:prstGeom prst="rect">
            <a:avLst/>
          </a:prstGeom>
          <a:noFill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1006152" y="116632"/>
            <a:ext cx="8915400" cy="12961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50" normalizeH="0" baseline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День учителя в других странах </a:t>
            </a:r>
            <a:endParaRPr kumimoji="0" lang="ru-RU" sz="4400" b="1" i="0" u="none" strike="noStrike" kern="1200" cap="none" spc="50" normalizeH="0" baseline="0" noProof="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59596" y="2060848"/>
            <a:ext cx="2657500" cy="2980927"/>
          </a:xfrm>
        </p:spPr>
        <p:txBody>
          <a:bodyPr/>
          <a:lstStyle/>
          <a:p>
            <a:pPr>
              <a:buNone/>
            </a:pPr>
            <a:r>
              <a:rPr lang="ru-RU" sz="3000" b="1" dirty="0" smtClean="0"/>
              <a:t>Китай</a:t>
            </a:r>
          </a:p>
          <a:p>
            <a:pPr>
              <a:buNone/>
            </a:pPr>
            <a:r>
              <a:rPr lang="ru-RU" sz="3000" b="1" dirty="0" smtClean="0"/>
              <a:t>Польша</a:t>
            </a:r>
          </a:p>
          <a:p>
            <a:pPr>
              <a:buNone/>
            </a:pPr>
            <a:r>
              <a:rPr lang="ru-RU" sz="3000" b="1" dirty="0" smtClean="0"/>
              <a:t>Бразилия</a:t>
            </a:r>
          </a:p>
          <a:p>
            <a:pPr>
              <a:buNone/>
            </a:pPr>
            <a:r>
              <a:rPr lang="ru-RU" sz="3000" b="1" dirty="0" smtClean="0"/>
              <a:t>Аргентина</a:t>
            </a:r>
          </a:p>
          <a:p>
            <a:pPr>
              <a:buNone/>
            </a:pPr>
            <a:r>
              <a:rPr lang="ru-RU" sz="3000" b="1" dirty="0" smtClean="0"/>
              <a:t>Албания</a:t>
            </a:r>
          </a:p>
          <a:p>
            <a:pPr>
              <a:buNone/>
            </a:pPr>
            <a:endParaRPr lang="ru-RU" sz="3000" b="1" dirty="0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6183932" y="2060848"/>
            <a:ext cx="2657500" cy="29523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10 сентября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3000" b="1" dirty="0" smtClean="0"/>
              <a:t>14 октября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15 октября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3000" b="1" dirty="0" smtClean="0"/>
              <a:t>11 сентября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 марта</a:t>
            </a:r>
            <a:endParaRPr kumimoji="0" lang="ru-RU" sz="3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2576736" y="4896544"/>
            <a:ext cx="6696744" cy="1628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3000" b="1" dirty="0" smtClean="0"/>
              <a:t>Беларусь, Казахстан, Латвия, Украина – 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3000" b="1" dirty="0" smtClean="0"/>
              <a:t>в первое воскресенье октября</a:t>
            </a:r>
            <a:endParaRPr kumimoji="0" lang="ru-RU" sz="3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backgrounds.picaboo.com/download/9a/af/9af6b4bc231c4432ac4a92e84d217dfe/abc6.jpg"/>
          <p:cNvPicPr>
            <a:picLocks noChangeAspect="1" noChangeArrowheads="1"/>
          </p:cNvPicPr>
          <p:nvPr/>
        </p:nvPicPr>
        <p:blipFill>
          <a:blip r:embed="rId2" cstate="print"/>
          <a:srcRect l="2024" t="12163" r="2024" b="3182"/>
          <a:stretch>
            <a:fillRect/>
          </a:stretch>
        </p:blipFill>
        <p:spPr bwMode="auto">
          <a:xfrm flipV="1">
            <a:off x="0" y="-1"/>
            <a:ext cx="9906000" cy="6875643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76736" y="2332037"/>
            <a:ext cx="6624736" cy="32572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000" b="1" dirty="0" smtClean="0"/>
              <a:t>Россия с 1994 года отмечает День учителя по всемирному календарю — 5 октября. Ранее этот профессиональный праздник выпадал на первое              воскресенье октября.</a:t>
            </a:r>
            <a:endParaRPr lang="ru-RU" sz="3000" b="1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920552" y="44624"/>
            <a:ext cx="8915400" cy="12961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1" i="0" u="none" strike="noStrike" kern="1200" cap="none" spc="50" normalizeH="0" baseline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День учителя в России</a:t>
            </a:r>
            <a:endParaRPr kumimoji="0" lang="ru-RU" sz="5000" b="1" i="0" u="none" strike="noStrike" kern="1200" cap="none" spc="50" normalizeH="0" baseline="0" noProof="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146" name="Picture 2" descr="http://kalinnsk.ru/upload/all/%D1%88%D1%89%D0%B380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91842" y="3284985"/>
            <a:ext cx="4114158" cy="35730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backgrounds.picaboo.com/download/9a/af/9af6b4bc231c4432ac4a92e84d217dfe/abc6.jpg"/>
          <p:cNvPicPr>
            <a:picLocks noChangeAspect="1" noChangeArrowheads="1"/>
          </p:cNvPicPr>
          <p:nvPr/>
        </p:nvPicPr>
        <p:blipFill>
          <a:blip r:embed="rId2" cstate="print"/>
          <a:srcRect l="2024" t="12163" r="2024" b="3182"/>
          <a:stretch>
            <a:fillRect/>
          </a:stretch>
        </p:blipFill>
        <p:spPr bwMode="auto">
          <a:xfrm flipV="1">
            <a:off x="0" y="-1"/>
            <a:ext cx="9906000" cy="6875643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76736" y="2276872"/>
            <a:ext cx="7128792" cy="1728192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/>
              <a:t>В этот день учителя принимают поздравления от своих учеников, которые дарят им цветы и подарки.</a:t>
            </a:r>
            <a:endParaRPr lang="ru-RU" b="1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920552" y="44624"/>
            <a:ext cx="8915400" cy="12961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1" i="0" u="none" strike="noStrike" kern="1200" cap="none" spc="50" normalizeH="0" baseline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День учителя в России</a:t>
            </a:r>
            <a:endParaRPr kumimoji="0" lang="ru-RU" sz="5000" b="1" i="0" u="none" strike="noStrike" kern="1200" cap="none" spc="50" normalizeH="0" baseline="0" noProof="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170" name="Picture 2" descr="http://www.playcast.ru/uploads/2018/10/04/25926936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28864" y="3861048"/>
            <a:ext cx="4178492" cy="29249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backgrounds.picaboo.com/download/9a/af/9af6b4bc231c4432ac4a92e84d217dfe/abc6.jpg"/>
          <p:cNvPicPr>
            <a:picLocks noChangeAspect="1" noChangeArrowheads="1"/>
          </p:cNvPicPr>
          <p:nvPr/>
        </p:nvPicPr>
        <p:blipFill>
          <a:blip r:embed="rId2" cstate="print"/>
          <a:srcRect l="2024" t="12163" r="2024" b="3182"/>
          <a:stretch>
            <a:fillRect/>
          </a:stretch>
        </p:blipFill>
        <p:spPr bwMode="auto">
          <a:xfrm flipV="1">
            <a:off x="0" y="-1"/>
            <a:ext cx="9906000" cy="6875643"/>
          </a:xfrm>
          <a:prstGeom prst="rect">
            <a:avLst/>
          </a:prstGeom>
          <a:noFill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2504728" y="44624"/>
            <a:ext cx="7331224" cy="12961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1" i="0" u="none" strike="noStrike" kern="1200" cap="none" spc="50" normalizeH="0" baseline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День дублёра</a:t>
            </a:r>
            <a:endParaRPr kumimoji="0" lang="ru-RU" sz="5000" b="1" i="0" u="none" strike="noStrike" kern="1200" cap="none" spc="50" normalizeH="0" baseline="0" noProof="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432720" y="2143397"/>
            <a:ext cx="7056784" cy="40219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000" b="1" dirty="0" smtClean="0"/>
              <a:t>Во многих школах России существует традиция объявлять День учителя днем самоуправления, когда ученики меняются местами с учителями. Учащиеся старших классов ведут уроки в младших классах. Из старшеклассников выбирают директора, завуча, учителей по всем предметам.</a:t>
            </a:r>
            <a:endParaRPr lang="ru-RU" sz="3000" b="1" dirty="0"/>
          </a:p>
        </p:txBody>
      </p:sp>
      <p:pic>
        <p:nvPicPr>
          <p:cNvPr id="5126" name="Picture 6" descr="http://habazavr.ru/prezentaciya-uchenik-u-doski/uchenik-u-doski_018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3768414" cy="357301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backgrounds.picaboo.com/download/9a/af/9af6b4bc231c4432ac4a92e84d217dfe/abc6.jpg"/>
          <p:cNvPicPr>
            <a:picLocks noChangeAspect="1" noChangeArrowheads="1"/>
          </p:cNvPicPr>
          <p:nvPr/>
        </p:nvPicPr>
        <p:blipFill>
          <a:blip r:embed="rId2" cstate="print"/>
          <a:srcRect l="2024" t="12163" r="2024" b="3182"/>
          <a:stretch>
            <a:fillRect/>
          </a:stretch>
        </p:blipFill>
        <p:spPr bwMode="auto">
          <a:xfrm flipV="1">
            <a:off x="0" y="-1"/>
            <a:ext cx="9906000" cy="6875643"/>
          </a:xfrm>
          <a:prstGeom prst="rect">
            <a:avLst/>
          </a:prstGeom>
          <a:noFill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920552" y="44624"/>
            <a:ext cx="8915400" cy="12961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1" i="0" u="none" strike="noStrike" kern="1200" cap="none" spc="50" normalizeH="0" baseline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День учителя в России</a:t>
            </a:r>
            <a:endParaRPr kumimoji="0" lang="ru-RU" sz="5000" b="1" i="0" u="none" strike="noStrike" kern="1200" cap="none" spc="50" normalizeH="0" baseline="0" noProof="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432720" y="1916832"/>
            <a:ext cx="7185248" cy="39604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000" b="1" dirty="0" smtClean="0"/>
              <a:t>В школах проводят праздничные концерты для учителей, стены украшают стенгазетами. В школу поздравить педагогов приходят выпускники.</a:t>
            </a:r>
            <a:endParaRPr lang="ru-RU" sz="3000" b="1" dirty="0"/>
          </a:p>
        </p:txBody>
      </p:sp>
      <p:pic>
        <p:nvPicPr>
          <p:cNvPr id="4098" name="Picture 2" descr="https://svoi.us/files/images/3e5f3131686c94ffd6349cf871b6797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92760" y="3910458"/>
            <a:ext cx="6369596" cy="285166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backgrounds.picaboo.com/download/9a/af/9af6b4bc231c4432ac4a92e84d217dfe/abc6.jpg"/>
          <p:cNvPicPr>
            <a:picLocks noChangeAspect="1" noChangeArrowheads="1"/>
          </p:cNvPicPr>
          <p:nvPr/>
        </p:nvPicPr>
        <p:blipFill>
          <a:blip r:embed="rId2" cstate="print"/>
          <a:srcRect l="2024" t="12163" r="2024" b="3182"/>
          <a:stretch>
            <a:fillRect/>
          </a:stretch>
        </p:blipFill>
        <p:spPr bwMode="auto">
          <a:xfrm flipV="1">
            <a:off x="0" y="-1"/>
            <a:ext cx="9906000" cy="6875643"/>
          </a:xfrm>
          <a:prstGeom prst="rect">
            <a:avLst/>
          </a:prstGeom>
          <a:noFill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2144688" y="44624"/>
            <a:ext cx="7331224" cy="12961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1" i="0" u="none" strike="noStrike" kern="1200" cap="none" spc="50" normalizeH="0" baseline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«Учитель года России»</a:t>
            </a:r>
            <a:endParaRPr kumimoji="0" lang="ru-RU" sz="5000" b="1" i="0" u="none" strike="noStrike" kern="1200" cap="none" spc="50" normalizeH="0" baseline="0" noProof="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80792" y="1988840"/>
            <a:ext cx="5832648" cy="190080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000" b="1" dirty="0" smtClean="0"/>
              <a:t>С 1990 года проводится конкурс «Учитель года России».</a:t>
            </a:r>
            <a:endParaRPr lang="ru-RU" sz="3000" b="1" dirty="0"/>
          </a:p>
        </p:txBody>
      </p:sp>
      <p:pic>
        <p:nvPicPr>
          <p:cNvPr id="17410" name="Picture 2" descr="http://eduportal44.ru/soligalich/PublishingImages/SitePages/%D0%9F%D0%B5%D0%B4%D0%B0%D0%B3%D0%BE%D0%B3%20%D0%B3%D0%BE%D0%B4%D0%B0%20-%202019/TGwr6uIWr9Q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5791" y="72008"/>
            <a:ext cx="2326929" cy="1628800"/>
          </a:xfrm>
          <a:prstGeom prst="rect">
            <a:avLst/>
          </a:prstGeom>
          <a:noFill/>
        </p:spPr>
      </p:pic>
      <p:pic>
        <p:nvPicPr>
          <p:cNvPr id="17412" name="Picture 4" descr="https://teacher-of-russia.ru/docs/2018/photos/dinaev.jpg"/>
          <p:cNvPicPr>
            <a:picLocks noChangeAspect="1" noChangeArrowheads="1"/>
          </p:cNvPicPr>
          <p:nvPr/>
        </p:nvPicPr>
        <p:blipFill>
          <a:blip r:embed="rId4" cstate="print"/>
          <a:srcRect l="12162" r="10811"/>
          <a:stretch>
            <a:fillRect/>
          </a:stretch>
        </p:blipFill>
        <p:spPr bwMode="auto">
          <a:xfrm>
            <a:off x="1208584" y="3169537"/>
            <a:ext cx="4104456" cy="342781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414" name="Picture 6" descr="https://teacher-of-russia.ru/docs/2014/photos/pelikan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45088" y="3195249"/>
            <a:ext cx="3299427" cy="33882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backgrounds.picaboo.com/download/9a/af/9af6b4bc231c4432ac4a92e84d217dfe/abc6.jpg"/>
          <p:cNvPicPr>
            <a:picLocks noChangeAspect="1" noChangeArrowheads="1"/>
          </p:cNvPicPr>
          <p:nvPr/>
        </p:nvPicPr>
        <p:blipFill>
          <a:blip r:embed="rId2" cstate="print"/>
          <a:srcRect l="2024" t="12163" r="2024" b="3182"/>
          <a:stretch>
            <a:fillRect/>
          </a:stretch>
        </p:blipFill>
        <p:spPr bwMode="auto">
          <a:xfrm flipV="1">
            <a:off x="0" y="-1"/>
            <a:ext cx="9906000" cy="6875643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48744" y="2404045"/>
            <a:ext cx="6984776" cy="2105075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ru-RU" b="1" dirty="0" smtClean="0"/>
              <a:t>Почитай учителя как родителя.</a:t>
            </a:r>
          </a:p>
          <a:p>
            <a:pPr>
              <a:buFont typeface="Wingdings" pitchFamily="2" charset="2"/>
              <a:buChar char="ü"/>
            </a:pPr>
            <a:r>
              <a:rPr lang="ru-RU" b="1" dirty="0" smtClean="0"/>
              <a:t>По ученику и учителя судят.</a:t>
            </a:r>
          </a:p>
          <a:p>
            <a:pPr>
              <a:buFont typeface="Wingdings" pitchFamily="2" charset="2"/>
              <a:buChar char="ü"/>
            </a:pPr>
            <a:r>
              <a:rPr lang="ru-RU" b="1" dirty="0" smtClean="0"/>
              <a:t>Учитель в школе что посев в поле.</a:t>
            </a:r>
            <a:endParaRPr lang="ru-RU" b="1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784648" y="44624"/>
            <a:ext cx="7331224" cy="12961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1" i="0" u="none" strike="noStrike" kern="1200" cap="none" spc="50" normalizeH="0" baseline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Поговорки к празднику</a:t>
            </a:r>
            <a:endParaRPr kumimoji="0" lang="ru-RU" sz="5000" b="1" i="0" u="none" strike="noStrike" kern="1200" cap="none" spc="50" normalizeH="0" baseline="0" noProof="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44" name="Picture 4" descr="http://4.bp.blogspot.com/-ynKisjCtsC0/VfkCHgf3z_I/AAAAAAAAADs/8iixIlLcnhA/w1200-h630-p-k-no-nu/0_864aa_23d2d9b1_ori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6080" y="4134678"/>
            <a:ext cx="5187280" cy="27233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s://avatars.mds.yandex.net/get-pdb/27625/f150bb05-d24d-46cc-943d-94a8f9fa2314/s1200?webp=false"/>
          <p:cNvPicPr>
            <a:picLocks noChangeAspect="1" noChangeArrowheads="1"/>
          </p:cNvPicPr>
          <p:nvPr/>
        </p:nvPicPr>
        <p:blipFill>
          <a:blip r:embed="rId2" cstate="print"/>
          <a:srcRect l="3478"/>
          <a:stretch>
            <a:fillRect/>
          </a:stretch>
        </p:blipFill>
        <p:spPr bwMode="auto">
          <a:xfrm>
            <a:off x="-18414" y="0"/>
            <a:ext cx="9924414" cy="6858000"/>
          </a:xfrm>
          <a:prstGeom prst="rect">
            <a:avLst/>
          </a:prstGeom>
          <a:noFill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272480" y="5688632"/>
            <a:ext cx="3255912" cy="9807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77500" lnSpcReduction="2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 smtClean="0">
                <a:solidFill>
                  <a:schemeClr val="tx1"/>
                </a:solidFill>
              </a:rPr>
              <a:t>Памятник первому учителю в Армавире</a:t>
            </a:r>
            <a:endParaRPr lang="ru-RU" sz="3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saanvi.ru/img/photosession/zarisovki_037/zarisovki_037_10.jpg"/>
          <p:cNvPicPr>
            <a:picLocks noChangeAspect="1" noChangeArrowheads="1"/>
          </p:cNvPicPr>
          <p:nvPr/>
        </p:nvPicPr>
        <p:blipFill>
          <a:blip r:embed="rId2" cstate="print"/>
          <a:srcRect l="1145" r="5008" b="3300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272480" y="5688632"/>
            <a:ext cx="3255912" cy="9807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85000" lnSpcReduction="1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 smtClean="0">
                <a:solidFill>
                  <a:schemeClr val="tx1"/>
                </a:solidFill>
              </a:rPr>
              <a:t>Памятник учителю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 smtClean="0">
                <a:solidFill>
                  <a:schemeClr val="tx1"/>
                </a:solidFill>
              </a:rPr>
              <a:t>в Красноярске</a:t>
            </a:r>
            <a:endParaRPr lang="ru-RU" sz="3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blog.dovovin.ru/images/594.jpg"/>
          <p:cNvPicPr>
            <a:picLocks noChangeAspect="1" noChangeArrowheads="1"/>
          </p:cNvPicPr>
          <p:nvPr/>
        </p:nvPicPr>
        <p:blipFill>
          <a:blip r:embed="rId2" cstate="print"/>
          <a:srcRect t="5864" b="1460"/>
          <a:stretch>
            <a:fillRect/>
          </a:stretch>
        </p:blipFill>
        <p:spPr bwMode="auto">
          <a:xfrm>
            <a:off x="0" y="-27384"/>
            <a:ext cx="9906000" cy="6885384"/>
          </a:xfrm>
          <a:prstGeom prst="rect">
            <a:avLst/>
          </a:prstGeom>
          <a:noFill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6465168" y="260648"/>
            <a:ext cx="3255912" cy="9807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85000" lnSpcReduction="1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 smtClean="0">
                <a:solidFill>
                  <a:schemeClr val="tx1"/>
                </a:solidFill>
              </a:rPr>
              <a:t>Памятник учителю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 smtClean="0">
                <a:solidFill>
                  <a:schemeClr val="tx1"/>
                </a:solidFill>
              </a:rPr>
              <a:t>в Томске</a:t>
            </a:r>
            <a:endParaRPr lang="ru-RU" sz="3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s://i02.fotocdn.net/s119/93b7ec79d42cf8d6/public_pin_l/2706821010.jpg"/>
          <p:cNvPicPr>
            <a:picLocks noChangeAspect="1" noChangeArrowheads="1"/>
          </p:cNvPicPr>
          <p:nvPr/>
        </p:nvPicPr>
        <p:blipFill>
          <a:blip r:embed="rId2" cstate="print"/>
          <a:srcRect t="7450" b="4023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272480" y="188640"/>
            <a:ext cx="3600400" cy="9807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2500" lnSpcReduction="1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 smtClean="0">
                <a:solidFill>
                  <a:schemeClr val="tx1"/>
                </a:solidFill>
              </a:rPr>
              <a:t>Памятник учителю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 smtClean="0">
                <a:solidFill>
                  <a:schemeClr val="tx1"/>
                </a:solidFill>
              </a:rPr>
              <a:t>в Санкт-Петербурге</a:t>
            </a:r>
            <a:endParaRPr lang="ru-RU" sz="3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8" name="Picture 4" descr="http://photo.foto-planeta.com/view/6/8/8/7/zlatoust-688711.jpg"/>
          <p:cNvPicPr>
            <a:picLocks noChangeAspect="1" noChangeArrowheads="1"/>
          </p:cNvPicPr>
          <p:nvPr/>
        </p:nvPicPr>
        <p:blipFill>
          <a:blip r:embed="rId2" cstate="print"/>
          <a:srcRect l="2751"/>
          <a:stretch>
            <a:fillRect/>
          </a:stretch>
        </p:blipFill>
        <p:spPr bwMode="auto">
          <a:xfrm>
            <a:off x="0" y="0"/>
            <a:ext cx="9906000" cy="6858001"/>
          </a:xfrm>
          <a:prstGeom prst="rect">
            <a:avLst/>
          </a:prstGeom>
          <a:noFill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560512" y="188640"/>
            <a:ext cx="3600400" cy="9807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2500" lnSpcReduction="1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 smtClean="0">
                <a:solidFill>
                  <a:schemeClr val="tx1"/>
                </a:solidFill>
              </a:rPr>
              <a:t>Памятник учителю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 smtClean="0">
                <a:solidFill>
                  <a:schemeClr val="tx1"/>
                </a:solidFill>
              </a:rPr>
              <a:t>в Златоусте</a:t>
            </a:r>
            <a:endParaRPr lang="ru-RU" sz="3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s://i8.photo.2gis.com/images/geo/50/7036874428281700_83a8.jpg"/>
          <p:cNvPicPr>
            <a:picLocks noChangeAspect="1" noChangeArrowheads="1"/>
          </p:cNvPicPr>
          <p:nvPr/>
        </p:nvPicPr>
        <p:blipFill>
          <a:blip r:embed="rId2" cstate="print">
            <a:lum bright="10000" contrast="20000"/>
          </a:blip>
          <a:srcRect t="7346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560512" y="188640"/>
            <a:ext cx="3600400" cy="9807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2500" lnSpcReduction="1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 smtClean="0">
                <a:solidFill>
                  <a:schemeClr val="tx1"/>
                </a:solidFill>
              </a:rPr>
              <a:t>Памятник учителю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 smtClean="0">
                <a:solidFill>
                  <a:schemeClr val="tx1"/>
                </a:solidFill>
              </a:rPr>
              <a:t>в Якутске</a:t>
            </a:r>
            <a:endParaRPr lang="ru-RU" sz="3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8" name="Picture 6" descr="https://images.vfl.ru/ii/1531162331/29ac1e59/22420011.jpg"/>
          <p:cNvPicPr>
            <a:picLocks noChangeAspect="1" noChangeArrowheads="1"/>
          </p:cNvPicPr>
          <p:nvPr/>
        </p:nvPicPr>
        <p:blipFill>
          <a:blip r:embed="rId2" cstate="print"/>
          <a:srcRect l="2751"/>
          <a:stretch>
            <a:fillRect/>
          </a:stretch>
        </p:blipFill>
        <p:spPr bwMode="auto">
          <a:xfrm>
            <a:off x="0" y="0"/>
            <a:ext cx="9906000" cy="6858001"/>
          </a:xfrm>
          <a:prstGeom prst="rect">
            <a:avLst/>
          </a:prstGeom>
          <a:noFill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560512" y="188640"/>
            <a:ext cx="3600400" cy="9807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2500" lnSpcReduction="1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 smtClean="0">
                <a:solidFill>
                  <a:schemeClr val="tx1"/>
                </a:solidFill>
              </a:rPr>
              <a:t>Памятник учителю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 smtClean="0">
                <a:solidFill>
                  <a:schemeClr val="tx1"/>
                </a:solidFill>
              </a:rPr>
              <a:t>в Липецке</a:t>
            </a:r>
            <a:endParaRPr lang="ru-RU" sz="3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https://lh6.googleusercontent.com/proxy/aTmfEnJS8lmkh_txwcs6s0vEYdYvOfonrI_xi4aVPXllzuRHHiUOod7TIarPGToAxGfBDcuy9_jzWpgyhHZfHk0VHCAkVHvpXqp6uWh3GdkJw-4t09G_nw=w1200-h630-p-k-no-nu"/>
          <p:cNvPicPr>
            <a:picLocks noChangeAspect="1" noChangeArrowheads="1"/>
          </p:cNvPicPr>
          <p:nvPr/>
        </p:nvPicPr>
        <p:blipFill>
          <a:blip r:embed="rId2" cstate="print"/>
          <a:srcRect l="8754" r="6830"/>
          <a:stretch>
            <a:fillRect/>
          </a:stretch>
        </p:blipFill>
        <p:spPr bwMode="auto">
          <a:xfrm>
            <a:off x="-1" y="0"/>
            <a:ext cx="9906001" cy="6858000"/>
          </a:xfrm>
          <a:prstGeom prst="rect">
            <a:avLst/>
          </a:prstGeom>
          <a:noFill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560512" y="188640"/>
            <a:ext cx="3600400" cy="9807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2500" lnSpcReduction="1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 smtClean="0">
                <a:solidFill>
                  <a:schemeClr val="tx1"/>
                </a:solidFill>
              </a:rPr>
              <a:t>Памятник учителю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 smtClean="0">
                <a:solidFill>
                  <a:schemeClr val="tx1"/>
                </a:solidFill>
              </a:rPr>
              <a:t>в Стамбуле (Турция)</a:t>
            </a:r>
            <a:endParaRPr lang="ru-RU" sz="3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backgrounds.picaboo.com/download/9a/af/9af6b4bc231c4432ac4a92e84d217dfe/abc6.jpg"/>
          <p:cNvPicPr>
            <a:picLocks noChangeAspect="1" noChangeArrowheads="1"/>
          </p:cNvPicPr>
          <p:nvPr/>
        </p:nvPicPr>
        <p:blipFill>
          <a:blip r:embed="rId2" cstate="print"/>
          <a:srcRect l="2024" t="12163" r="2024" b="3182"/>
          <a:stretch>
            <a:fillRect/>
          </a:stretch>
        </p:blipFill>
        <p:spPr bwMode="auto">
          <a:xfrm flipV="1">
            <a:off x="0" y="-1"/>
            <a:ext cx="9906000" cy="6875643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76736" y="1988840"/>
            <a:ext cx="7056784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000" dirty="0" smtClean="0"/>
              <a:t>Праздники России. Начальная школа / сост. И.Ф. Яценко. – 3-е изд., перераб. – М. : ВАКО, 2016. – 96 с. – (Школьный словарик).</a:t>
            </a:r>
            <a:endParaRPr lang="ru-RU" sz="3000" dirty="0" smtClean="0">
              <a:hlinkClick r:id="rId3"/>
            </a:endParaRPr>
          </a:p>
          <a:p>
            <a:pPr>
              <a:buNone/>
            </a:pPr>
            <a:r>
              <a:rPr lang="en-US" sz="3000" dirty="0" smtClean="0">
                <a:hlinkClick r:id="rId3"/>
              </a:rPr>
              <a:t>https://teacher-of-russia.ru</a:t>
            </a:r>
            <a:endParaRPr lang="ru-RU" sz="3000" dirty="0" smtClean="0"/>
          </a:p>
          <a:p>
            <a:pPr>
              <a:buNone/>
            </a:pPr>
            <a:r>
              <a:rPr lang="en-US" sz="3000" dirty="0" smtClean="0">
                <a:hlinkClick r:id="rId4"/>
              </a:rPr>
              <a:t>https://www.calend.ru/holidays/0/0/160/</a:t>
            </a:r>
            <a:r>
              <a:rPr lang="ru-RU" sz="3000" dirty="0" smtClean="0"/>
              <a:t> </a:t>
            </a:r>
          </a:p>
          <a:p>
            <a:pPr marL="0" indent="0">
              <a:buNone/>
            </a:pPr>
            <a:r>
              <a:rPr lang="en-US" sz="3000" dirty="0" smtClean="0">
                <a:hlinkClick r:id="rId5"/>
              </a:rPr>
              <a:t>http://saanvi.ru/fac.php?f=img/photosession/zarisovki_037/zarisovki_037_102.html</a:t>
            </a:r>
            <a:r>
              <a:rPr lang="ru-RU" sz="3000" dirty="0" smtClean="0"/>
              <a:t>  </a:t>
            </a:r>
            <a:endParaRPr lang="ru-RU" sz="3000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294184" y="44624"/>
            <a:ext cx="7331224" cy="12961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1" i="0" u="none" strike="noStrike" kern="1200" cap="none" spc="50" normalizeH="0" baseline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Источники</a:t>
            </a:r>
            <a:endParaRPr kumimoji="0" lang="ru-RU" sz="5000" b="1" i="0" u="none" strike="noStrike" kern="1200" cap="none" spc="50" normalizeH="0" baseline="0" noProof="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</TotalTime>
  <Words>402</Words>
  <Application>Microsoft Office PowerPoint</Application>
  <PresentationFormat>Лист A4 (210x297 мм)</PresentationFormat>
  <Paragraphs>58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Слайд 1</vt:lpstr>
      <vt:lpstr>Слайд 2</vt:lpstr>
      <vt:lpstr>Всемирный день учителя 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Васенева Екатерина Евгеньевна</dc:creator>
  <cp:lastModifiedBy>ТЕХПРОМ</cp:lastModifiedBy>
  <cp:revision>74</cp:revision>
  <dcterms:created xsi:type="dcterms:W3CDTF">2019-10-02T10:49:39Z</dcterms:created>
  <dcterms:modified xsi:type="dcterms:W3CDTF">2019-10-05T07:55:46Z</dcterms:modified>
</cp:coreProperties>
</file>