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7" r:id="rId3"/>
    <p:sldId id="262" r:id="rId4"/>
    <p:sldId id="256" r:id="rId5"/>
    <p:sldId id="265" r:id="rId6"/>
    <p:sldId id="266" r:id="rId7"/>
    <p:sldId id="263" r:id="rId8"/>
    <p:sldId id="264" r:id="rId9"/>
    <p:sldId id="259" r:id="rId10"/>
    <p:sldId id="260" r:id="rId11"/>
  </p:sldIdLst>
  <p:sldSz cx="9144000" cy="5715000" type="screen16x1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90" y="-354"/>
      </p:cViewPr>
      <p:guideLst>
        <p:guide orient="horz" pos="180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775355"/>
            <a:ext cx="7772400" cy="1225021"/>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672417"/>
            <a:ext cx="7772400" cy="1135063"/>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01.12.2016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01.12.2016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01.12.2016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01.12.2016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01.12.2016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27542"/>
            <a:ext cx="3008313" cy="968375"/>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01.12.2016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000500"/>
            <a:ext cx="5486400" cy="472282"/>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01.12.2016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28865"/>
            <a:ext cx="2057400" cy="4876271"/>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28865"/>
            <a:ext cx="6019800" cy="487627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01.12.2016</a:t>
            </a:fld>
            <a:endParaRPr lang="ru-RU"/>
          </a:p>
        </p:txBody>
      </p:sp>
      <p:sp>
        <p:nvSpPr>
          <p:cNvPr id="5" name="Нижний колонтитул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Картинки по запросу светлый фон"/>
          <p:cNvPicPr>
            <a:picLocks noChangeAspect="1" noChangeArrowheads="1"/>
          </p:cNvPicPr>
          <p:nvPr/>
        </p:nvPicPr>
        <p:blipFill>
          <a:blip r:embed="rId2" cstate="print"/>
          <a:srcRect/>
          <a:stretch>
            <a:fillRect/>
          </a:stretch>
        </p:blipFill>
        <p:spPr bwMode="auto">
          <a:xfrm>
            <a:off x="0" y="1"/>
            <a:ext cx="9144000" cy="5715000"/>
          </a:xfrm>
          <a:prstGeom prst="rect">
            <a:avLst/>
          </a:prstGeom>
          <a:noFill/>
        </p:spPr>
      </p:pic>
      <p:sp>
        <p:nvSpPr>
          <p:cNvPr id="2" name="Заголовок 1"/>
          <p:cNvSpPr>
            <a:spLocks noGrp="1"/>
          </p:cNvSpPr>
          <p:nvPr>
            <p:ph type="ctrTitle"/>
          </p:nvPr>
        </p:nvSpPr>
        <p:spPr>
          <a:xfrm>
            <a:off x="-108520" y="1417340"/>
            <a:ext cx="6012160" cy="2810337"/>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6000" b="1"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icra" pitchFamily="2" charset="0"/>
              </a:rPr>
              <a:t>Маршал Победы</a:t>
            </a:r>
            <a:endParaRPr lang="ru-RU" sz="6000" b="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icra" pitchFamily="2" charset="0"/>
            </a:endParaRPr>
          </a:p>
        </p:txBody>
      </p:sp>
      <p:sp>
        <p:nvSpPr>
          <p:cNvPr id="3" name="Подзаголовок 2"/>
          <p:cNvSpPr>
            <a:spLocks noGrp="1"/>
          </p:cNvSpPr>
          <p:nvPr>
            <p:ph type="subTitle" idx="1"/>
          </p:nvPr>
        </p:nvSpPr>
        <p:spPr>
          <a:xfrm>
            <a:off x="0" y="409228"/>
            <a:ext cx="6012160" cy="576064"/>
          </a:xfrm>
        </p:spPr>
        <p:txBody>
          <a:bodyPr>
            <a:normAutofit/>
          </a:bodyPr>
          <a:lstStyle/>
          <a:p>
            <a:r>
              <a:rPr lang="ru-RU" sz="2600" b="1" dirty="0" smtClean="0">
                <a:solidFill>
                  <a:schemeClr val="accent2">
                    <a:lumMod val="75000"/>
                  </a:schemeClr>
                </a:solidFill>
                <a:latin typeface="Candara" pitchFamily="34" charset="0"/>
              </a:rPr>
              <a:t>К 120-летию Г.К. Жукова (1896 - 1974)</a:t>
            </a:r>
            <a:endParaRPr lang="ru-RU" sz="2600" b="1" dirty="0">
              <a:solidFill>
                <a:schemeClr val="accent2">
                  <a:lumMod val="75000"/>
                </a:schemeClr>
              </a:solidFill>
              <a:latin typeface="Candara" pitchFamily="34" charset="0"/>
            </a:endParaRPr>
          </a:p>
        </p:txBody>
      </p:sp>
      <p:pic>
        <p:nvPicPr>
          <p:cNvPr id="10242" name="Picture 2" descr="Картинки по запросу памятник жукову москва"/>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857750" y="0"/>
            <a:ext cx="4286250" cy="5715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e.vaseneva\Pictures\фоны и рамки\война длинный.jpg"/>
          <p:cNvPicPr>
            <a:picLocks noChangeAspect="1" noChangeArrowheads="1"/>
          </p:cNvPicPr>
          <p:nvPr/>
        </p:nvPicPr>
        <p:blipFill>
          <a:blip r:embed="rId2" cstate="print"/>
          <a:srcRect/>
          <a:stretch>
            <a:fillRect/>
          </a:stretch>
        </p:blipFill>
        <p:spPr bwMode="auto">
          <a:xfrm>
            <a:off x="-6350" y="-7938"/>
            <a:ext cx="9156700" cy="5730876"/>
          </a:xfrm>
          <a:prstGeom prst="rect">
            <a:avLst/>
          </a:prstGeom>
          <a:noFill/>
        </p:spPr>
      </p:pic>
      <p:sp>
        <p:nvSpPr>
          <p:cNvPr id="3" name="Содержимое 2"/>
          <p:cNvSpPr>
            <a:spLocks noGrp="1"/>
          </p:cNvSpPr>
          <p:nvPr>
            <p:ph idx="1"/>
          </p:nvPr>
        </p:nvSpPr>
        <p:spPr>
          <a:xfrm>
            <a:off x="1475656" y="625252"/>
            <a:ext cx="6840760" cy="3528392"/>
          </a:xfrm>
        </p:spPr>
        <p:txBody>
          <a:bodyPr/>
          <a:lstStyle/>
          <a:p>
            <a:pPr marL="0" indent="357188" algn="just">
              <a:buNone/>
            </a:pPr>
            <a:r>
              <a:rPr lang="ru-RU" b="1" i="1" dirty="0" smtClean="0">
                <a:latin typeface="Candara" pitchFamily="34" charset="0"/>
              </a:rPr>
              <a:t>«В его жизни и военной карьере было все: блестящие победы и горькие поражения, триумфы и падения. И во всем проявлялись качества народного самородка: проба высокая, но для огранки не годится».</a:t>
            </a:r>
            <a:endParaRPr lang="ru-RU" b="1" i="1" dirty="0">
              <a:latin typeface="Candar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photoshopworld.ru/lessons/357/texture.jpg"/>
          <p:cNvPicPr>
            <a:picLocks noChangeAspect="1" noChangeArrowheads="1"/>
          </p:cNvPicPr>
          <p:nvPr/>
        </p:nvPicPr>
        <p:blipFill>
          <a:blip r:embed="rId2" cstate="print">
            <a:lum bright="10000"/>
          </a:blip>
          <a:srcRect/>
          <a:stretch>
            <a:fillRect/>
          </a:stretch>
        </p:blipFill>
        <p:spPr bwMode="auto">
          <a:xfrm>
            <a:off x="1" y="0"/>
            <a:ext cx="9162910" cy="5715000"/>
          </a:xfrm>
          <a:prstGeom prst="rect">
            <a:avLst/>
          </a:prstGeom>
          <a:noFill/>
        </p:spPr>
      </p:pic>
      <p:pic>
        <p:nvPicPr>
          <p:cNvPr id="6146" name="Picture 2" descr="F:\Жуков\Воспоминания и размышления.JPG"/>
          <p:cNvPicPr>
            <a:picLocks noChangeAspect="1" noChangeArrowheads="1"/>
          </p:cNvPicPr>
          <p:nvPr/>
        </p:nvPicPr>
        <p:blipFill>
          <a:blip r:embed="rId3" cstate="print"/>
          <a:srcRect/>
          <a:stretch>
            <a:fillRect/>
          </a:stretch>
        </p:blipFill>
        <p:spPr bwMode="auto">
          <a:xfrm>
            <a:off x="323528" y="1591022"/>
            <a:ext cx="2629941" cy="3786758"/>
          </a:xfrm>
          <a:prstGeom prst="rect">
            <a:avLst/>
          </a:prstGeom>
          <a:ln>
            <a:noFill/>
          </a:ln>
          <a:effectLst>
            <a:outerShdw blurRad="292100" dist="139700" dir="2700000" algn="tl" rotWithShape="0">
              <a:srgbClr val="333333">
                <a:alpha val="65000"/>
              </a:srgbClr>
            </a:outerShdw>
          </a:effectLst>
        </p:spPr>
      </p:pic>
      <p:sp>
        <p:nvSpPr>
          <p:cNvPr id="6" name="Заголовок 2"/>
          <p:cNvSpPr txBox="1">
            <a:spLocks/>
          </p:cNvSpPr>
          <p:nvPr/>
        </p:nvSpPr>
        <p:spPr>
          <a:xfrm>
            <a:off x="323528" y="337220"/>
            <a:ext cx="8507288" cy="952500"/>
          </a:xfrm>
          <a:prstGeom prst="rect">
            <a:avLst/>
          </a:prstGeom>
        </p:spPr>
        <p:style>
          <a:lnRef idx="1">
            <a:schemeClr val="dk1"/>
          </a:lnRef>
          <a:fillRef idx="2">
            <a:schemeClr val="dk1"/>
          </a:fillRef>
          <a:effectRef idx="1">
            <a:schemeClr val="dk1"/>
          </a:effectRef>
          <a:fontRef idx="minor">
            <a:schemeClr val="dk1"/>
          </a:fontRef>
        </p:style>
        <p:txBody>
          <a:bodyPr>
            <a:noAutofit/>
          </a:bodyPr>
          <a:lstStyle/>
          <a:p>
            <a:pPr algn="ctr">
              <a:spcBef>
                <a:spcPct val="0"/>
              </a:spcBef>
            </a:pPr>
            <a:r>
              <a:rPr lang="ru-RU" sz="2400" dirty="0" smtClean="0">
                <a:latin typeface="Candara" pitchFamily="34" charset="0"/>
              </a:rPr>
              <a:t>Жуков Г.К. </a:t>
            </a:r>
            <a:r>
              <a:rPr lang="ru-RU" sz="2400" b="1" dirty="0" smtClean="0">
                <a:latin typeface="Candara" pitchFamily="34" charset="0"/>
              </a:rPr>
              <a:t>Воспоминания и размышления </a:t>
            </a:r>
            <a:r>
              <a:rPr lang="ru-RU" sz="2400" dirty="0" smtClean="0">
                <a:latin typeface="Candara" pitchFamily="34" charset="0"/>
              </a:rPr>
              <a:t>/ Г.К. Жуков. – Москва : Изд-во Агентства печати Новости, 1969. – 734 с. : ил.</a:t>
            </a:r>
          </a:p>
        </p:txBody>
      </p:sp>
      <p:sp>
        <p:nvSpPr>
          <p:cNvPr id="7" name="Содержимое 3"/>
          <p:cNvSpPr txBox="1">
            <a:spLocks/>
          </p:cNvSpPr>
          <p:nvPr/>
        </p:nvSpPr>
        <p:spPr>
          <a:xfrm>
            <a:off x="3203848" y="1512168"/>
            <a:ext cx="5760640" cy="4225652"/>
          </a:xfrm>
          <a:prstGeom prst="rect">
            <a:avLst/>
          </a:prstGeom>
        </p:spPr>
        <p:txBody>
          <a:bodyPr>
            <a:noAutofit/>
          </a:bodyPr>
          <a:lstStyle/>
          <a:p>
            <a:pPr lvl="0">
              <a:spcBef>
                <a:spcPct val="20000"/>
              </a:spcBef>
            </a:pPr>
            <a:r>
              <a:rPr lang="ru-RU" sz="2000" b="1" i="1" dirty="0" smtClean="0">
                <a:latin typeface="Candara" pitchFamily="34" charset="0"/>
              </a:rPr>
              <a:t>«Жуков был великим полководцем суворовской школы. Он понимал, что на плечи солдата легла самая нелегкая часть ратного подвига. Думаю, поэтому его воспоминания и пользуются такой любовью. Писателям-профессионалам иной раз нелегко тягаться с такой литературой. Это свидетельства очевидцев и участников событий» (Михаил Шолохов)</a:t>
            </a:r>
          </a:p>
          <a:p>
            <a:pPr lvl="0">
              <a:spcBef>
                <a:spcPct val="20000"/>
              </a:spcBef>
            </a:pPr>
            <a:endParaRPr kumimoji="0" lang="ru-RU" sz="2000" b="1" i="1" u="none" strike="noStrike" kern="1200" cap="none" spc="0" normalizeH="0" baseline="0" noProof="0" dirty="0" smtClean="0">
              <a:ln>
                <a:noFill/>
              </a:ln>
              <a:solidFill>
                <a:schemeClr val="tx1"/>
              </a:solidFill>
              <a:effectLst/>
              <a:uLnTx/>
              <a:uFillTx/>
              <a:latin typeface="Candara" pitchFamily="34" charset="0"/>
              <a:ea typeface="+mn-ea"/>
              <a:cs typeface="+mn-cs"/>
            </a:endParaRPr>
          </a:p>
          <a:p>
            <a:pPr lvl="0">
              <a:spcBef>
                <a:spcPct val="20000"/>
              </a:spcBef>
            </a:pPr>
            <a:r>
              <a:rPr lang="ru-RU" sz="2000" b="1" dirty="0" smtClean="0">
                <a:latin typeface="Candara" pitchFamily="34" charset="0"/>
              </a:rPr>
              <a:t>Книга мемуаров маршала Советского Союза Г.К. Жукова впервые  была опубликована в 1969 году, затем многократно переиздавалась.</a:t>
            </a:r>
            <a:endParaRPr kumimoji="0" lang="ru-RU" sz="2000" b="1" i="1" u="none" strike="noStrike" kern="1200" cap="none" spc="0" normalizeH="0" baseline="0" noProof="0" dirty="0" smtClean="0">
              <a:ln>
                <a:noFill/>
              </a:ln>
              <a:solidFill>
                <a:schemeClr val="tx1"/>
              </a:solidFill>
              <a:effectLst/>
              <a:uLnTx/>
              <a:uFillTx/>
              <a:latin typeface="Candara"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ru-RU"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photoshopworld.ru/lessons/357/texture.jpg"/>
          <p:cNvPicPr>
            <a:picLocks noChangeAspect="1" noChangeArrowheads="1"/>
          </p:cNvPicPr>
          <p:nvPr/>
        </p:nvPicPr>
        <p:blipFill>
          <a:blip r:embed="rId2" cstate="print">
            <a:lum bright="10000"/>
          </a:blip>
          <a:srcRect/>
          <a:stretch>
            <a:fillRect/>
          </a:stretch>
        </p:blipFill>
        <p:spPr bwMode="auto">
          <a:xfrm>
            <a:off x="1" y="0"/>
            <a:ext cx="9162910" cy="5715000"/>
          </a:xfrm>
          <a:prstGeom prst="rect">
            <a:avLst/>
          </a:prstGeom>
          <a:noFill/>
        </p:spPr>
      </p:pic>
      <p:pic>
        <p:nvPicPr>
          <p:cNvPr id="1026" name="Picture 2" descr="F:\Жуков\Жуков1.JPG"/>
          <p:cNvPicPr>
            <a:picLocks noChangeAspect="1" noChangeArrowheads="1"/>
          </p:cNvPicPr>
          <p:nvPr/>
        </p:nvPicPr>
        <p:blipFill>
          <a:blip r:embed="rId3" cstate="print"/>
          <a:srcRect/>
          <a:stretch>
            <a:fillRect/>
          </a:stretch>
        </p:blipFill>
        <p:spPr bwMode="auto">
          <a:xfrm>
            <a:off x="395536" y="1489347"/>
            <a:ext cx="2434007" cy="3816425"/>
          </a:xfrm>
          <a:prstGeom prst="rect">
            <a:avLst/>
          </a:prstGeom>
          <a:ln>
            <a:noFill/>
          </a:ln>
          <a:effectLst>
            <a:outerShdw blurRad="292100" dist="139700" dir="2700000" algn="tl" rotWithShape="0">
              <a:srgbClr val="333333">
                <a:alpha val="65000"/>
              </a:srgbClr>
            </a:outerShdw>
          </a:effectLst>
        </p:spPr>
      </p:pic>
      <p:sp>
        <p:nvSpPr>
          <p:cNvPr id="7" name="Заголовок 2"/>
          <p:cNvSpPr txBox="1">
            <a:spLocks/>
          </p:cNvSpPr>
          <p:nvPr/>
        </p:nvSpPr>
        <p:spPr>
          <a:xfrm>
            <a:off x="323528" y="337220"/>
            <a:ext cx="8507288" cy="952500"/>
          </a:xfrm>
          <a:prstGeom prst="rect">
            <a:avLst/>
          </a:prstGeom>
        </p:spPr>
        <p:style>
          <a:lnRef idx="1">
            <a:schemeClr val="dk1"/>
          </a:lnRef>
          <a:fillRef idx="2">
            <a:schemeClr val="dk1"/>
          </a:fillRef>
          <a:effectRef idx="1">
            <a:schemeClr val="dk1"/>
          </a:effectRef>
          <a:fontRef idx="minor">
            <a:schemeClr val="dk1"/>
          </a:fontRef>
        </p:style>
        <p:txBody>
          <a:bodyPr>
            <a:noAutofit/>
          </a:bodyPr>
          <a:lstStyle/>
          <a:p>
            <a:pPr algn="ctr">
              <a:spcBef>
                <a:spcPct val="0"/>
              </a:spcBef>
            </a:pPr>
            <a:r>
              <a:rPr lang="ru-RU" sz="2400" dirty="0" smtClean="0">
                <a:latin typeface="Candara" pitchFamily="34" charset="0"/>
              </a:rPr>
              <a:t>Жуков Г.К. </a:t>
            </a:r>
            <a:r>
              <a:rPr lang="ru-RU" sz="2400" b="1" dirty="0" smtClean="0">
                <a:latin typeface="Candara" pitchFamily="34" charset="0"/>
              </a:rPr>
              <a:t>Воспоминания и размышления. В 3 т. </a:t>
            </a:r>
            <a:r>
              <a:rPr lang="ru-RU" sz="2400" dirty="0" smtClean="0">
                <a:latin typeface="Candara" pitchFamily="34" charset="0"/>
              </a:rPr>
              <a:t>/ Г.К. Жуков. – Москва : Изд-во Агентства печати Новости, 1987. – Т. 1 – 3.</a:t>
            </a:r>
          </a:p>
        </p:txBody>
      </p:sp>
      <p:sp>
        <p:nvSpPr>
          <p:cNvPr id="10" name="Содержимое 3"/>
          <p:cNvSpPr txBox="1">
            <a:spLocks/>
          </p:cNvSpPr>
          <p:nvPr/>
        </p:nvSpPr>
        <p:spPr>
          <a:xfrm>
            <a:off x="3059832" y="1345332"/>
            <a:ext cx="5976664" cy="4009628"/>
          </a:xfrm>
          <a:prstGeom prst="rect">
            <a:avLst/>
          </a:prstGeom>
        </p:spPr>
        <p:txBody>
          <a:bodyPr>
            <a:noAutofit/>
          </a:bodyPr>
          <a:lstStyle/>
          <a:p>
            <a:pPr lvl="0">
              <a:spcBef>
                <a:spcPct val="20000"/>
              </a:spcBef>
            </a:pPr>
            <a:r>
              <a:rPr lang="ru-RU" sz="2400" b="1" dirty="0" smtClean="0">
                <a:latin typeface="Candara" pitchFamily="34" charset="0"/>
              </a:rPr>
              <a:t>В первой книге автор рассказывает о своем тяжелом детстве крестьянского мальчика, отданного в 11 лет «в люди», о службе в царской армии и участии в первой мировой войне. О том, как с оружием в руках он защищал советскую власть в рядах только что созданной Красной Армии. О том, как революция открыла для миллионов простых тружеников новые возможности, вывела на широкую дорогу новой жизни.</a:t>
            </a:r>
            <a:endParaRPr kumimoji="0" lang="ru-RU"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photoshopworld.ru/lessons/357/texture.jpg"/>
          <p:cNvPicPr>
            <a:picLocks noChangeAspect="1" noChangeArrowheads="1"/>
          </p:cNvPicPr>
          <p:nvPr/>
        </p:nvPicPr>
        <p:blipFill>
          <a:blip r:embed="rId2" cstate="print">
            <a:lum bright="10000"/>
          </a:blip>
          <a:srcRect/>
          <a:stretch>
            <a:fillRect/>
          </a:stretch>
        </p:blipFill>
        <p:spPr bwMode="auto">
          <a:xfrm>
            <a:off x="1" y="0"/>
            <a:ext cx="9162910" cy="5715000"/>
          </a:xfrm>
          <a:prstGeom prst="rect">
            <a:avLst/>
          </a:prstGeom>
          <a:noFill/>
        </p:spPr>
      </p:pic>
      <p:pic>
        <p:nvPicPr>
          <p:cNvPr id="1027" name="Picture 3" descr="F:\Жуков\Жуков2.JPG"/>
          <p:cNvPicPr>
            <a:picLocks noChangeAspect="1" noChangeArrowheads="1"/>
          </p:cNvPicPr>
          <p:nvPr/>
        </p:nvPicPr>
        <p:blipFill>
          <a:blip r:embed="rId3" cstate="print"/>
          <a:srcRect/>
          <a:stretch>
            <a:fillRect/>
          </a:stretch>
        </p:blipFill>
        <p:spPr bwMode="auto">
          <a:xfrm>
            <a:off x="323528" y="1489348"/>
            <a:ext cx="2376264" cy="3775503"/>
          </a:xfrm>
          <a:prstGeom prst="rect">
            <a:avLst/>
          </a:prstGeom>
          <a:ln>
            <a:noFill/>
          </a:ln>
          <a:effectLst>
            <a:outerShdw blurRad="292100" dist="139700" dir="2700000" algn="tl" rotWithShape="0">
              <a:srgbClr val="333333">
                <a:alpha val="65000"/>
              </a:srgbClr>
            </a:outerShdw>
          </a:effectLst>
        </p:spPr>
      </p:pic>
      <p:sp>
        <p:nvSpPr>
          <p:cNvPr id="7" name="Заголовок 2"/>
          <p:cNvSpPr txBox="1">
            <a:spLocks/>
          </p:cNvSpPr>
          <p:nvPr/>
        </p:nvSpPr>
        <p:spPr>
          <a:xfrm>
            <a:off x="323528" y="337220"/>
            <a:ext cx="8507288" cy="952500"/>
          </a:xfrm>
          <a:prstGeom prst="rect">
            <a:avLst/>
          </a:prstGeom>
        </p:spPr>
        <p:style>
          <a:lnRef idx="1">
            <a:schemeClr val="dk1"/>
          </a:lnRef>
          <a:fillRef idx="2">
            <a:schemeClr val="dk1"/>
          </a:fillRef>
          <a:effectRef idx="1">
            <a:schemeClr val="dk1"/>
          </a:effectRef>
          <a:fontRef idx="minor">
            <a:schemeClr val="dk1"/>
          </a:fontRef>
        </p:style>
        <p:txBody>
          <a:bodyPr>
            <a:noAutofit/>
          </a:bodyPr>
          <a:lstStyle/>
          <a:p>
            <a:pPr algn="ctr">
              <a:spcBef>
                <a:spcPct val="0"/>
              </a:spcBef>
            </a:pPr>
            <a:r>
              <a:rPr lang="ru-RU" sz="2400" dirty="0" smtClean="0">
                <a:latin typeface="Candara" pitchFamily="34" charset="0"/>
              </a:rPr>
              <a:t>Жуков Г.К. </a:t>
            </a:r>
            <a:r>
              <a:rPr lang="ru-RU" sz="2400" b="1" dirty="0" smtClean="0">
                <a:latin typeface="Candara" pitchFamily="34" charset="0"/>
              </a:rPr>
              <a:t>Воспоминания и размышления. В 3 т. </a:t>
            </a:r>
            <a:r>
              <a:rPr lang="ru-RU" sz="2400" dirty="0" smtClean="0">
                <a:latin typeface="Candara" pitchFamily="34" charset="0"/>
              </a:rPr>
              <a:t>/ Г.К. Жуков. – Москва : Изд-во Агентства печати Новости, 1987. – Т. 1 – 3.</a:t>
            </a:r>
          </a:p>
        </p:txBody>
      </p:sp>
      <p:sp>
        <p:nvSpPr>
          <p:cNvPr id="8" name="Содержимое 3"/>
          <p:cNvSpPr txBox="1">
            <a:spLocks/>
          </p:cNvSpPr>
          <p:nvPr/>
        </p:nvSpPr>
        <p:spPr>
          <a:xfrm>
            <a:off x="2843808" y="1345332"/>
            <a:ext cx="6084168" cy="4369668"/>
          </a:xfrm>
          <a:prstGeom prst="rect">
            <a:avLst/>
          </a:prstGeom>
        </p:spPr>
        <p:txBody>
          <a:bodyPr>
            <a:noAutofit/>
          </a:bodyPr>
          <a:lstStyle/>
          <a:p>
            <a:pPr lvl="0">
              <a:spcBef>
                <a:spcPct val="20000"/>
              </a:spcBef>
            </a:pPr>
            <a:r>
              <a:rPr lang="ru-RU" sz="2400" b="1" dirty="0" smtClean="0">
                <a:latin typeface="Candara" pitchFamily="34" charset="0"/>
              </a:rPr>
              <a:t>Вторая книга посвящена Великой Отечественной войне, ее опыту, ее трудностям и блистательным победам Советских Вооруженных Сил. Автор рассказывает о битве за Москву, Ленинград, о Сталинградской битве, освещает деятельность Ставки Верховного Главнокомандования, руководство ею военными действиями. Он не обходит молчанием и просчеты в ее деятельности, причины наших неудач на фронтах.</a:t>
            </a:r>
            <a:endParaRPr kumimoji="0" lang="ru-RU"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photoshopworld.ru/lessons/357/texture.jpg"/>
          <p:cNvPicPr>
            <a:picLocks noChangeAspect="1" noChangeArrowheads="1"/>
          </p:cNvPicPr>
          <p:nvPr/>
        </p:nvPicPr>
        <p:blipFill>
          <a:blip r:embed="rId2" cstate="print">
            <a:lum bright="10000"/>
          </a:blip>
          <a:srcRect/>
          <a:stretch>
            <a:fillRect/>
          </a:stretch>
        </p:blipFill>
        <p:spPr bwMode="auto">
          <a:xfrm>
            <a:off x="1" y="0"/>
            <a:ext cx="9162910" cy="5715000"/>
          </a:xfrm>
          <a:prstGeom prst="rect">
            <a:avLst/>
          </a:prstGeom>
          <a:noFill/>
        </p:spPr>
      </p:pic>
      <p:pic>
        <p:nvPicPr>
          <p:cNvPr id="1028" name="Picture 4" descr="F:\Жуков\Жуков3.JPG"/>
          <p:cNvPicPr>
            <a:picLocks noChangeAspect="1" noChangeArrowheads="1"/>
          </p:cNvPicPr>
          <p:nvPr/>
        </p:nvPicPr>
        <p:blipFill>
          <a:blip r:embed="rId3" cstate="print"/>
          <a:srcRect/>
          <a:stretch>
            <a:fillRect/>
          </a:stretch>
        </p:blipFill>
        <p:spPr bwMode="auto">
          <a:xfrm>
            <a:off x="323528" y="1489348"/>
            <a:ext cx="2376264" cy="3766742"/>
          </a:xfrm>
          <a:prstGeom prst="rect">
            <a:avLst/>
          </a:prstGeom>
          <a:ln>
            <a:noFill/>
          </a:ln>
          <a:effectLst>
            <a:outerShdw blurRad="292100" dist="139700" dir="2700000" algn="tl" rotWithShape="0">
              <a:srgbClr val="333333">
                <a:alpha val="65000"/>
              </a:srgbClr>
            </a:outerShdw>
          </a:effectLst>
        </p:spPr>
      </p:pic>
      <p:sp>
        <p:nvSpPr>
          <p:cNvPr id="7" name="Заголовок 2"/>
          <p:cNvSpPr txBox="1">
            <a:spLocks/>
          </p:cNvSpPr>
          <p:nvPr/>
        </p:nvSpPr>
        <p:spPr>
          <a:xfrm>
            <a:off x="323528" y="337220"/>
            <a:ext cx="8507288" cy="952500"/>
          </a:xfrm>
          <a:prstGeom prst="rect">
            <a:avLst/>
          </a:prstGeom>
        </p:spPr>
        <p:style>
          <a:lnRef idx="1">
            <a:schemeClr val="dk1"/>
          </a:lnRef>
          <a:fillRef idx="2">
            <a:schemeClr val="dk1"/>
          </a:fillRef>
          <a:effectRef idx="1">
            <a:schemeClr val="dk1"/>
          </a:effectRef>
          <a:fontRef idx="minor">
            <a:schemeClr val="dk1"/>
          </a:fontRef>
        </p:style>
        <p:txBody>
          <a:bodyPr>
            <a:noAutofit/>
          </a:bodyPr>
          <a:lstStyle/>
          <a:p>
            <a:pPr algn="ctr">
              <a:spcBef>
                <a:spcPct val="0"/>
              </a:spcBef>
            </a:pPr>
            <a:r>
              <a:rPr lang="ru-RU" sz="2400" dirty="0" smtClean="0">
                <a:latin typeface="Candara" pitchFamily="34" charset="0"/>
              </a:rPr>
              <a:t>Жуков Г.К. </a:t>
            </a:r>
            <a:r>
              <a:rPr lang="ru-RU" sz="2400" b="1" dirty="0" smtClean="0">
                <a:latin typeface="Candara" pitchFamily="34" charset="0"/>
              </a:rPr>
              <a:t>Воспоминания и размышления. В 3 т. </a:t>
            </a:r>
            <a:r>
              <a:rPr lang="ru-RU" sz="2400" dirty="0" smtClean="0">
                <a:latin typeface="Candara" pitchFamily="34" charset="0"/>
              </a:rPr>
              <a:t>/ Г.К. Жуков. – Москва : Изд-во Агентства печати Новости, 1987. – Т. 1 – 3.</a:t>
            </a:r>
          </a:p>
        </p:txBody>
      </p:sp>
      <p:sp>
        <p:nvSpPr>
          <p:cNvPr id="8" name="Содержимое 3"/>
          <p:cNvSpPr txBox="1">
            <a:spLocks/>
          </p:cNvSpPr>
          <p:nvPr/>
        </p:nvSpPr>
        <p:spPr>
          <a:xfrm>
            <a:off x="2915816" y="1489348"/>
            <a:ext cx="6084168" cy="3960440"/>
          </a:xfrm>
          <a:prstGeom prst="rect">
            <a:avLst/>
          </a:prstGeom>
        </p:spPr>
        <p:txBody>
          <a:bodyPr>
            <a:noAutofit/>
          </a:bodyPr>
          <a:lstStyle/>
          <a:p>
            <a:pPr lvl="0">
              <a:spcBef>
                <a:spcPct val="20000"/>
              </a:spcBef>
            </a:pPr>
            <a:r>
              <a:rPr lang="ru-RU" sz="2400" b="1" dirty="0" smtClean="0">
                <a:latin typeface="Candara" pitchFamily="34" charset="0"/>
              </a:rPr>
              <a:t>В третьей книге автор рассказывает, как росло советское полководческое искусство, как планировались военные действия фронтов, использовались эффективные формы ведения наступательных операций. Особый интерес представляют главы, посвященные разгрому фашистских войск на Курской дуге, освобождению Белоруссии и Украины и Берлинской операции.</a:t>
            </a:r>
            <a:endParaRPr kumimoji="0" lang="ru-RU"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photoshopworld.ru/lessons/357/texture.jpg"/>
          <p:cNvPicPr>
            <a:picLocks noChangeAspect="1" noChangeArrowheads="1"/>
          </p:cNvPicPr>
          <p:nvPr/>
        </p:nvPicPr>
        <p:blipFill>
          <a:blip r:embed="rId2" cstate="print">
            <a:lum bright="10000"/>
          </a:blip>
          <a:srcRect/>
          <a:stretch>
            <a:fillRect/>
          </a:stretch>
        </p:blipFill>
        <p:spPr bwMode="auto">
          <a:xfrm>
            <a:off x="1" y="0"/>
            <a:ext cx="9162910" cy="5715000"/>
          </a:xfrm>
          <a:prstGeom prst="rect">
            <a:avLst/>
          </a:prstGeom>
          <a:noFill/>
        </p:spPr>
      </p:pic>
      <p:sp>
        <p:nvSpPr>
          <p:cNvPr id="3" name="Заголовок 2"/>
          <p:cNvSpPr>
            <a:spLocks noGrp="1"/>
          </p:cNvSpPr>
          <p:nvPr>
            <p:ph type="title"/>
          </p:nvPr>
        </p:nvSpPr>
        <p:spPr>
          <a:xfrm>
            <a:off x="457200" y="337220"/>
            <a:ext cx="8229600" cy="952500"/>
          </a:xfrm>
        </p:spPr>
        <p:style>
          <a:lnRef idx="1">
            <a:schemeClr val="dk1"/>
          </a:lnRef>
          <a:fillRef idx="2">
            <a:schemeClr val="dk1"/>
          </a:fillRef>
          <a:effectRef idx="1">
            <a:schemeClr val="dk1"/>
          </a:effectRef>
          <a:fontRef idx="minor">
            <a:schemeClr val="dk1"/>
          </a:fontRef>
        </p:style>
        <p:txBody>
          <a:bodyPr>
            <a:noAutofit/>
          </a:bodyPr>
          <a:lstStyle/>
          <a:p>
            <a:r>
              <a:rPr lang="ru-RU" sz="2400" b="1" dirty="0" smtClean="0">
                <a:latin typeface="Candara" pitchFamily="34" charset="0"/>
              </a:rPr>
              <a:t>Маршал Жуков: полководец и человек </a:t>
            </a:r>
            <a:r>
              <a:rPr lang="ru-RU" sz="2400" dirty="0" smtClean="0">
                <a:latin typeface="Candara" pitchFamily="34" charset="0"/>
              </a:rPr>
              <a:t>: сборник. В 2 т.  – Москва : Изд-во Агентства печати Новости, 1988.</a:t>
            </a:r>
            <a:endParaRPr lang="ru-RU" sz="2400" dirty="0">
              <a:latin typeface="Candara" pitchFamily="34" charset="0"/>
            </a:endParaRPr>
          </a:p>
        </p:txBody>
      </p:sp>
      <p:sp>
        <p:nvSpPr>
          <p:cNvPr id="4" name="Содержимое 3"/>
          <p:cNvSpPr>
            <a:spLocks noGrp="1"/>
          </p:cNvSpPr>
          <p:nvPr>
            <p:ph idx="1"/>
          </p:nvPr>
        </p:nvSpPr>
        <p:spPr>
          <a:xfrm>
            <a:off x="3923928" y="1345332"/>
            <a:ext cx="5184576" cy="4225652"/>
          </a:xfrm>
        </p:spPr>
        <p:txBody>
          <a:bodyPr>
            <a:noAutofit/>
          </a:bodyPr>
          <a:lstStyle/>
          <a:p>
            <a:pPr marL="0" indent="0">
              <a:buNone/>
            </a:pPr>
            <a:r>
              <a:rPr lang="ru-RU" sz="2400" b="1" dirty="0" smtClean="0">
                <a:latin typeface="Candara" pitchFamily="34" charset="0"/>
              </a:rPr>
              <a:t>В сборник, посвященный Г.К. Жукову, вошли воспоминания и статьи, написанные его родными и близкими, боевыми соратниками, друзьями. Многие из них впервые взялись за перо, чтобы помочь воссоздать портрет великого полководца. Перед читателем предстанет весь жизненный путь маршала, о многих фактах его биографии говорится впервые.</a:t>
            </a:r>
          </a:p>
          <a:p>
            <a:endParaRPr lang="ru-RU" sz="2400" dirty="0"/>
          </a:p>
        </p:txBody>
      </p:sp>
      <p:pic>
        <p:nvPicPr>
          <p:cNvPr id="7" name="Picture 2" descr="F:\Жуков\Жуков полководец.JPG"/>
          <p:cNvPicPr>
            <a:picLocks noChangeAspect="1" noChangeArrowheads="1"/>
          </p:cNvPicPr>
          <p:nvPr/>
        </p:nvPicPr>
        <p:blipFill>
          <a:blip r:embed="rId3" cstate="print">
            <a:lum contrast="10000"/>
          </a:blip>
          <a:srcRect/>
          <a:stretch>
            <a:fillRect/>
          </a:stretch>
        </p:blipFill>
        <p:spPr bwMode="auto">
          <a:xfrm>
            <a:off x="323528" y="1489348"/>
            <a:ext cx="1969663" cy="3041632"/>
          </a:xfrm>
          <a:prstGeom prst="rect">
            <a:avLst/>
          </a:prstGeom>
          <a:ln>
            <a:noFill/>
          </a:ln>
          <a:effectLst>
            <a:outerShdw blurRad="292100" dist="139700" dir="2700000" algn="tl" rotWithShape="0">
              <a:srgbClr val="333333">
                <a:alpha val="65000"/>
              </a:srgbClr>
            </a:outerShdw>
          </a:effectLst>
        </p:spPr>
      </p:pic>
      <p:pic>
        <p:nvPicPr>
          <p:cNvPr id="8" name="Picture 3" descr="F:\Жуков\Жуков полководец2.JPG"/>
          <p:cNvPicPr>
            <a:picLocks noChangeAspect="1" noChangeArrowheads="1"/>
          </p:cNvPicPr>
          <p:nvPr/>
        </p:nvPicPr>
        <p:blipFill>
          <a:blip r:embed="rId4" cstate="print">
            <a:lum contrast="10000"/>
          </a:blip>
          <a:srcRect/>
          <a:stretch>
            <a:fillRect/>
          </a:stretch>
        </p:blipFill>
        <p:spPr bwMode="auto">
          <a:xfrm>
            <a:off x="1649033" y="2353444"/>
            <a:ext cx="2058871" cy="317437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photoshopworld.ru/lessons/357/texture.jpg"/>
          <p:cNvPicPr>
            <a:picLocks noChangeAspect="1" noChangeArrowheads="1"/>
          </p:cNvPicPr>
          <p:nvPr/>
        </p:nvPicPr>
        <p:blipFill>
          <a:blip r:embed="rId2" cstate="print">
            <a:lum bright="10000"/>
          </a:blip>
          <a:srcRect/>
          <a:stretch>
            <a:fillRect/>
          </a:stretch>
        </p:blipFill>
        <p:spPr bwMode="auto">
          <a:xfrm>
            <a:off x="1" y="0"/>
            <a:ext cx="9162910" cy="5715000"/>
          </a:xfrm>
          <a:prstGeom prst="rect">
            <a:avLst/>
          </a:prstGeom>
          <a:noFill/>
        </p:spPr>
      </p:pic>
      <p:sp>
        <p:nvSpPr>
          <p:cNvPr id="3" name="Заголовок 2"/>
          <p:cNvSpPr>
            <a:spLocks noGrp="1"/>
          </p:cNvSpPr>
          <p:nvPr>
            <p:ph type="title"/>
          </p:nvPr>
        </p:nvSpPr>
        <p:spPr>
          <a:xfrm>
            <a:off x="457200" y="337220"/>
            <a:ext cx="8229600" cy="952500"/>
          </a:xfrm>
        </p:spPr>
        <p:style>
          <a:lnRef idx="1">
            <a:schemeClr val="dk1"/>
          </a:lnRef>
          <a:fillRef idx="2">
            <a:schemeClr val="dk1"/>
          </a:fillRef>
          <a:effectRef idx="1">
            <a:schemeClr val="dk1"/>
          </a:effectRef>
          <a:fontRef idx="minor">
            <a:schemeClr val="dk1"/>
          </a:fontRef>
        </p:style>
        <p:txBody>
          <a:bodyPr>
            <a:noAutofit/>
          </a:bodyPr>
          <a:lstStyle/>
          <a:p>
            <a:r>
              <a:rPr lang="ru-RU" sz="2400" b="1" dirty="0" smtClean="0">
                <a:latin typeface="Candara" pitchFamily="34" charset="0"/>
              </a:rPr>
              <a:t>Маршал Жуков. Каким мы его помним. </a:t>
            </a:r>
            <a:r>
              <a:rPr lang="ru-RU" sz="2400" dirty="0" smtClean="0">
                <a:latin typeface="Candara" pitchFamily="34" charset="0"/>
              </a:rPr>
              <a:t>– Москва : Политиздат, 1988. – 398 с. : ил.</a:t>
            </a:r>
            <a:endParaRPr lang="ru-RU" sz="2400" dirty="0">
              <a:latin typeface="Candara" pitchFamily="34" charset="0"/>
            </a:endParaRPr>
          </a:p>
        </p:txBody>
      </p:sp>
      <p:sp>
        <p:nvSpPr>
          <p:cNvPr id="4" name="Содержимое 3"/>
          <p:cNvSpPr>
            <a:spLocks noGrp="1"/>
          </p:cNvSpPr>
          <p:nvPr>
            <p:ph idx="1"/>
          </p:nvPr>
        </p:nvSpPr>
        <p:spPr>
          <a:xfrm>
            <a:off x="3131840" y="1489348"/>
            <a:ext cx="5796136" cy="4104456"/>
          </a:xfrm>
        </p:spPr>
        <p:txBody>
          <a:bodyPr>
            <a:normAutofit fontScale="77500" lnSpcReduction="20000"/>
          </a:bodyPr>
          <a:lstStyle/>
          <a:p>
            <a:pPr marL="0" indent="0">
              <a:buNone/>
            </a:pPr>
            <a:r>
              <a:rPr lang="ru-RU" sz="3100" b="1" dirty="0" smtClean="0">
                <a:latin typeface="Candara" pitchFamily="34" charset="0"/>
              </a:rPr>
              <a:t>В числе авторов книги – К. Симонов, С. Смирнов, Д. </a:t>
            </a:r>
            <a:r>
              <a:rPr lang="ru-RU" sz="3100" b="1" dirty="0" err="1" smtClean="0">
                <a:latin typeface="Candara" pitchFamily="34" charset="0"/>
              </a:rPr>
              <a:t>Ортенберг</a:t>
            </a:r>
            <a:r>
              <a:rPr lang="ru-RU" sz="3100" b="1" dirty="0" smtClean="0">
                <a:latin typeface="Candara" pitchFamily="34" charset="0"/>
              </a:rPr>
              <a:t>, В. Песков, Е. Воробьев, Е. Ржевская, Е. Цветаев и другие. Они вспоминают рассказы маршала, свои встречи с ним на Халхин-Голе, в годы Великой </a:t>
            </a:r>
            <a:r>
              <a:rPr lang="ru-RU" sz="3100" b="1" dirty="0" err="1" smtClean="0">
                <a:latin typeface="Candara" pitchFamily="34" charset="0"/>
              </a:rPr>
              <a:t>Отечественой</a:t>
            </a:r>
            <a:r>
              <a:rPr lang="ru-RU" sz="3100" b="1" dirty="0" smtClean="0">
                <a:latin typeface="Candara" pitchFamily="34" charset="0"/>
              </a:rPr>
              <a:t> войны, в мирные дни. </a:t>
            </a:r>
          </a:p>
          <a:p>
            <a:pPr marL="0" indent="0">
              <a:buNone/>
            </a:pPr>
            <a:r>
              <a:rPr lang="ru-RU" sz="3100" b="1" dirty="0" smtClean="0">
                <a:latin typeface="Candara" pitchFamily="34" charset="0"/>
              </a:rPr>
              <a:t>Особое место занимают материалы К. Симонова к биографии Жукова, подготовленные писателем, и непубликовавшиеся письма маршала писателю В. Соколову. В книгу включена подробная летопись жизни Г.К. Жукова. </a:t>
            </a:r>
            <a:endParaRPr lang="ru-RU" b="1" dirty="0" smtClean="0">
              <a:latin typeface="Candara" pitchFamily="34" charset="0"/>
            </a:endParaRPr>
          </a:p>
          <a:p>
            <a:endParaRPr lang="ru-RU" dirty="0"/>
          </a:p>
        </p:txBody>
      </p:sp>
      <p:pic>
        <p:nvPicPr>
          <p:cNvPr id="6" name="Picture 2" descr="F:\Жуков\Маршал Жуков.JPG"/>
          <p:cNvPicPr>
            <a:picLocks noChangeAspect="1" noChangeArrowheads="1"/>
          </p:cNvPicPr>
          <p:nvPr/>
        </p:nvPicPr>
        <p:blipFill>
          <a:blip r:embed="rId3" cstate="print"/>
          <a:srcRect/>
          <a:stretch>
            <a:fillRect/>
          </a:stretch>
        </p:blipFill>
        <p:spPr bwMode="auto">
          <a:xfrm>
            <a:off x="515744" y="1489348"/>
            <a:ext cx="2544088" cy="396842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photoshopworld.ru/lessons/357/texture.jpg"/>
          <p:cNvPicPr>
            <a:picLocks noChangeAspect="1" noChangeArrowheads="1"/>
          </p:cNvPicPr>
          <p:nvPr/>
        </p:nvPicPr>
        <p:blipFill>
          <a:blip r:embed="rId2" cstate="print">
            <a:lum bright="10000"/>
          </a:blip>
          <a:srcRect/>
          <a:stretch>
            <a:fillRect/>
          </a:stretch>
        </p:blipFill>
        <p:spPr bwMode="auto">
          <a:xfrm>
            <a:off x="1" y="0"/>
            <a:ext cx="9162910" cy="5715000"/>
          </a:xfrm>
          <a:prstGeom prst="rect">
            <a:avLst/>
          </a:prstGeom>
          <a:noFill/>
        </p:spPr>
      </p:pic>
      <p:pic>
        <p:nvPicPr>
          <p:cNvPr id="4098" name="Picture 2" descr="F:\Жуков\Слава Забвение Бессмертие.JPG"/>
          <p:cNvPicPr>
            <a:picLocks noChangeAspect="1" noChangeArrowheads="1"/>
          </p:cNvPicPr>
          <p:nvPr/>
        </p:nvPicPr>
        <p:blipFill>
          <a:blip r:embed="rId3" cstate="print"/>
          <a:srcRect/>
          <a:stretch>
            <a:fillRect/>
          </a:stretch>
        </p:blipFill>
        <p:spPr bwMode="auto">
          <a:xfrm>
            <a:off x="467544" y="1705106"/>
            <a:ext cx="2160240" cy="3528658"/>
          </a:xfrm>
          <a:prstGeom prst="rect">
            <a:avLst/>
          </a:prstGeom>
          <a:ln>
            <a:noFill/>
          </a:ln>
          <a:effectLst>
            <a:outerShdw blurRad="292100" dist="139700" dir="2700000" algn="tl" rotWithShape="0">
              <a:srgbClr val="333333">
                <a:alpha val="65000"/>
              </a:srgbClr>
            </a:outerShdw>
          </a:effectLst>
        </p:spPr>
      </p:pic>
      <p:sp>
        <p:nvSpPr>
          <p:cNvPr id="3" name="Заголовок 2"/>
          <p:cNvSpPr>
            <a:spLocks noGrp="1"/>
          </p:cNvSpPr>
          <p:nvPr>
            <p:ph type="title"/>
          </p:nvPr>
        </p:nvSpPr>
        <p:spPr>
          <a:xfrm>
            <a:off x="457200" y="464840"/>
            <a:ext cx="8229600" cy="952500"/>
          </a:xfrm>
        </p:spPr>
        <p:style>
          <a:lnRef idx="1">
            <a:schemeClr val="dk1"/>
          </a:lnRef>
          <a:fillRef idx="2">
            <a:schemeClr val="dk1"/>
          </a:fillRef>
          <a:effectRef idx="1">
            <a:schemeClr val="dk1"/>
          </a:effectRef>
          <a:fontRef idx="minor">
            <a:schemeClr val="dk1"/>
          </a:fontRef>
        </p:style>
        <p:txBody>
          <a:bodyPr>
            <a:noAutofit/>
          </a:bodyPr>
          <a:lstStyle/>
          <a:p>
            <a:r>
              <a:rPr lang="ru-RU" sz="2400" dirty="0" err="1" smtClean="0">
                <a:latin typeface="Candara" pitchFamily="34" charset="0"/>
              </a:rPr>
              <a:t>Сульянов</a:t>
            </a:r>
            <a:r>
              <a:rPr lang="ru-RU" sz="2400" dirty="0" smtClean="0">
                <a:latin typeface="Candara" pitchFamily="34" charset="0"/>
              </a:rPr>
              <a:t> А.К. </a:t>
            </a:r>
            <a:r>
              <a:rPr lang="ru-RU" sz="2400" b="1" dirty="0" smtClean="0">
                <a:latin typeface="Candara" pitchFamily="34" charset="0"/>
              </a:rPr>
              <a:t>Маршал Жуков. Слава, забвение, бессмертие </a:t>
            </a:r>
            <a:r>
              <a:rPr lang="ru-RU" sz="2400" dirty="0" smtClean="0">
                <a:latin typeface="Candara" pitchFamily="34" charset="0"/>
              </a:rPr>
              <a:t>/ А.К. </a:t>
            </a:r>
            <a:r>
              <a:rPr lang="ru-RU" sz="2400" dirty="0" err="1" smtClean="0">
                <a:latin typeface="Candara" pitchFamily="34" charset="0"/>
              </a:rPr>
              <a:t>Сульянов</a:t>
            </a:r>
            <a:r>
              <a:rPr lang="ru-RU" sz="2400" dirty="0" smtClean="0">
                <a:latin typeface="Candara" pitchFamily="34" charset="0"/>
              </a:rPr>
              <a:t>. – Минск : </a:t>
            </a:r>
            <a:r>
              <a:rPr lang="ru-RU" sz="2400" dirty="0" err="1" smtClean="0">
                <a:latin typeface="Candara" pitchFamily="34" charset="0"/>
              </a:rPr>
              <a:t>Харвест</a:t>
            </a:r>
            <a:r>
              <a:rPr lang="ru-RU" sz="2400" dirty="0" smtClean="0">
                <a:latin typeface="Candara" pitchFamily="34" charset="0"/>
              </a:rPr>
              <a:t>, 2004. – 512 с.</a:t>
            </a:r>
            <a:endParaRPr lang="ru-RU" sz="2400" dirty="0">
              <a:latin typeface="Candara" pitchFamily="34" charset="0"/>
            </a:endParaRPr>
          </a:p>
        </p:txBody>
      </p:sp>
      <p:sp>
        <p:nvSpPr>
          <p:cNvPr id="4" name="Содержимое 3"/>
          <p:cNvSpPr>
            <a:spLocks noGrp="1"/>
          </p:cNvSpPr>
          <p:nvPr>
            <p:ph idx="1"/>
          </p:nvPr>
        </p:nvSpPr>
        <p:spPr>
          <a:xfrm>
            <a:off x="2771800" y="1894176"/>
            <a:ext cx="6156176" cy="3771636"/>
          </a:xfrm>
        </p:spPr>
        <p:txBody>
          <a:bodyPr>
            <a:normAutofit fontScale="70000" lnSpcReduction="20000"/>
          </a:bodyPr>
          <a:lstStyle/>
          <a:p>
            <a:pPr marL="0" indent="0">
              <a:buNone/>
            </a:pPr>
            <a:r>
              <a:rPr lang="ru-RU" b="1" dirty="0" smtClean="0">
                <a:latin typeface="Candara" pitchFamily="34" charset="0"/>
              </a:rPr>
              <a:t>Книга белорусского писателя, генерал-майора – не исторический очерк, где все уложено в строгие хронологические рамки. Это – книга-напоминание, книга-размышление не только о великом полководце </a:t>
            </a:r>
            <a:r>
              <a:rPr lang="en-US" b="1" dirty="0" smtClean="0">
                <a:latin typeface="Candara" pitchFamily="34" charset="0"/>
              </a:rPr>
              <a:t>XX</a:t>
            </a:r>
            <a:r>
              <a:rPr lang="ru-RU" b="1" dirty="0" smtClean="0">
                <a:latin typeface="Candara" pitchFamily="34" charset="0"/>
              </a:rPr>
              <a:t> века, но еще и о человеке с трудной судьбой, со всеми присущими ему достоинствами и слабостями. </a:t>
            </a:r>
          </a:p>
          <a:p>
            <a:pPr marL="0" indent="0">
              <a:buNone/>
            </a:pPr>
            <a:r>
              <a:rPr lang="ru-RU" b="1" dirty="0" smtClean="0">
                <a:latin typeface="Candara" pitchFamily="34" charset="0"/>
              </a:rPr>
              <a:t>Автор также рассказывает о своих встречах и беседах с людьми, хорошо знавшими Г.К. Жукова – с маршалом К. Рокоссовским, С. Руденко и генерал-лейтенантом К. Телегиным.</a:t>
            </a:r>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photoshopworld.ru/lessons/357/texture.jpg"/>
          <p:cNvPicPr>
            <a:picLocks noChangeAspect="1" noChangeArrowheads="1"/>
          </p:cNvPicPr>
          <p:nvPr/>
        </p:nvPicPr>
        <p:blipFill>
          <a:blip r:embed="rId2" cstate="print">
            <a:lum bright="10000"/>
          </a:blip>
          <a:srcRect/>
          <a:stretch>
            <a:fillRect/>
          </a:stretch>
        </p:blipFill>
        <p:spPr bwMode="auto">
          <a:xfrm>
            <a:off x="1" y="0"/>
            <a:ext cx="9162910" cy="5715000"/>
          </a:xfrm>
          <a:prstGeom prst="rect">
            <a:avLst/>
          </a:prstGeom>
          <a:noFill/>
        </p:spPr>
      </p:pic>
      <p:pic>
        <p:nvPicPr>
          <p:cNvPr id="5122" name="Picture 2" descr="F:\Жуков\Дайнес Жуков.JPG"/>
          <p:cNvPicPr>
            <a:picLocks noChangeAspect="1" noChangeArrowheads="1"/>
          </p:cNvPicPr>
          <p:nvPr/>
        </p:nvPicPr>
        <p:blipFill>
          <a:blip r:embed="rId3" cstate="print"/>
          <a:srcRect r="2238"/>
          <a:stretch>
            <a:fillRect/>
          </a:stretch>
        </p:blipFill>
        <p:spPr bwMode="auto">
          <a:xfrm>
            <a:off x="611560" y="1417340"/>
            <a:ext cx="2409856" cy="3804791"/>
          </a:xfrm>
          <a:prstGeom prst="rect">
            <a:avLst/>
          </a:prstGeom>
          <a:ln>
            <a:noFill/>
          </a:ln>
          <a:effectLst>
            <a:outerShdw blurRad="292100" dist="139700" dir="2700000" algn="tl" rotWithShape="0">
              <a:srgbClr val="333333">
                <a:alpha val="65000"/>
              </a:srgbClr>
            </a:outerShdw>
          </a:effectLst>
        </p:spPr>
      </p:pic>
      <p:sp>
        <p:nvSpPr>
          <p:cNvPr id="4" name="Заголовок 2"/>
          <p:cNvSpPr txBox="1">
            <a:spLocks/>
          </p:cNvSpPr>
          <p:nvPr/>
        </p:nvSpPr>
        <p:spPr>
          <a:xfrm>
            <a:off x="467544" y="265212"/>
            <a:ext cx="8301608" cy="952500"/>
          </a:xfrm>
          <a:prstGeom prst="rect">
            <a:avLst/>
          </a:prstGeom>
        </p:spPr>
        <p:style>
          <a:lnRef idx="1">
            <a:schemeClr val="dk1"/>
          </a:lnRef>
          <a:fillRef idx="2">
            <a:schemeClr val="dk1"/>
          </a:fillRef>
          <a:effectRef idx="1">
            <a:schemeClr val="dk1"/>
          </a:effectRef>
          <a:fontRef idx="minor">
            <a:schemeClr val="dk1"/>
          </a:fontRef>
        </p:style>
        <p:txBody>
          <a:bodyPr>
            <a:noAutofit/>
          </a:bodyPr>
          <a:lstStyle/>
          <a:p>
            <a:pPr algn="ctr">
              <a:spcBef>
                <a:spcPct val="0"/>
              </a:spcBef>
            </a:pPr>
            <a:r>
              <a:rPr lang="ru-RU" sz="2400" dirty="0" err="1" smtClean="0">
                <a:latin typeface="Candara" pitchFamily="34" charset="0"/>
              </a:rPr>
              <a:t>Дайнес</a:t>
            </a:r>
            <a:r>
              <a:rPr lang="ru-RU" sz="2400" dirty="0" smtClean="0">
                <a:latin typeface="Candara" pitchFamily="34" charset="0"/>
              </a:rPr>
              <a:t> В. </a:t>
            </a:r>
            <a:r>
              <a:rPr lang="ru-RU" sz="2400" b="1" dirty="0" smtClean="0">
                <a:latin typeface="Candara" pitchFamily="34" charset="0"/>
              </a:rPr>
              <a:t>Жуков</a:t>
            </a:r>
            <a:r>
              <a:rPr lang="ru-RU" sz="2400" dirty="0" smtClean="0">
                <a:latin typeface="Candara" pitchFamily="34" charset="0"/>
              </a:rPr>
              <a:t> / Владимир </a:t>
            </a:r>
            <a:r>
              <a:rPr lang="ru-RU" sz="2400" dirty="0" err="1" smtClean="0">
                <a:latin typeface="Candara" pitchFamily="34" charset="0"/>
              </a:rPr>
              <a:t>Дайнес</a:t>
            </a:r>
            <a:r>
              <a:rPr lang="ru-RU" sz="2400" dirty="0" smtClean="0">
                <a:latin typeface="Candara" pitchFamily="34" charset="0"/>
              </a:rPr>
              <a:t>. – Москва : Молодая гвардия, 2005. – 553 с. : ил. – (Жизнь замечательных людей).</a:t>
            </a:r>
          </a:p>
        </p:txBody>
      </p:sp>
      <p:sp>
        <p:nvSpPr>
          <p:cNvPr id="5" name="Содержимое 3"/>
          <p:cNvSpPr txBox="1">
            <a:spLocks/>
          </p:cNvSpPr>
          <p:nvPr/>
        </p:nvSpPr>
        <p:spPr>
          <a:xfrm>
            <a:off x="3275856" y="1417340"/>
            <a:ext cx="5688632" cy="4297660"/>
          </a:xfrm>
          <a:prstGeom prst="rect">
            <a:avLst/>
          </a:prstGeom>
        </p:spPr>
        <p:txBody>
          <a:bodyPr>
            <a:normAutofit fontScale="70000" lnSpcReduction="20000"/>
          </a:bodyPr>
          <a:lstStyle/>
          <a:p>
            <a:pPr lvl="0">
              <a:spcBef>
                <a:spcPct val="20000"/>
              </a:spcBef>
            </a:pPr>
            <a:r>
              <a:rPr lang="ru-RU" sz="3200" b="1" dirty="0" smtClean="0">
                <a:latin typeface="Candara" pitchFamily="34" charset="0"/>
              </a:rPr>
              <a:t>В книге серии «Жизнь замечательных людей» образ народного маршала, внесшего огромный вклад в защиту нашей Родины и разгром фашистской Германии, показан на фоне объективно воссозданных исторических событий, выдающихся свершений и горьких утрат в советскую эпоху. Драматизм и противоречивость этого времени воплотились и в судьбе, и в характере героя книги. </a:t>
            </a:r>
          </a:p>
          <a:p>
            <a:pPr lvl="0">
              <a:spcBef>
                <a:spcPct val="20000"/>
              </a:spcBef>
            </a:pPr>
            <a:r>
              <a:rPr lang="ru-RU" sz="3200" b="1" dirty="0" smtClean="0">
                <a:latin typeface="Candara" pitchFamily="34" charset="0"/>
              </a:rPr>
              <a:t>Автор книги, военный историк Владимир </a:t>
            </a:r>
            <a:r>
              <a:rPr lang="ru-RU" sz="3200" b="1" dirty="0" err="1" smtClean="0">
                <a:latin typeface="Candara" pitchFamily="34" charset="0"/>
              </a:rPr>
              <a:t>Дайнес</a:t>
            </a:r>
            <a:r>
              <a:rPr lang="ru-RU" sz="3200" b="1" dirty="0" smtClean="0">
                <a:latin typeface="Candara" pitchFamily="34" charset="0"/>
              </a:rPr>
              <a:t>, использует уникальные архивные материалы, многие из которых публикуются впервые.</a:t>
            </a:r>
            <a:endParaRPr kumimoji="0" lang="ru-RU" sz="3200" b="1" i="0" u="none" strike="noStrike" kern="1200" cap="none" spc="0" normalizeH="0" baseline="0" noProof="0" dirty="0" smtClean="0">
              <a:ln>
                <a:noFill/>
              </a:ln>
              <a:solidFill>
                <a:schemeClr val="tx1"/>
              </a:solidFill>
              <a:effectLst/>
              <a:uLnTx/>
              <a:uFillTx/>
              <a:latin typeface="Candara"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ru-RU"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TotalTime>
  <Words>826</Words>
  <Application>Microsoft Office PowerPoint</Application>
  <PresentationFormat>Экран (16:10)</PresentationFormat>
  <Paragraphs>24</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Маршал Победы</vt:lpstr>
      <vt:lpstr>Слайд 2</vt:lpstr>
      <vt:lpstr>Слайд 3</vt:lpstr>
      <vt:lpstr>Слайд 4</vt:lpstr>
      <vt:lpstr>Слайд 5</vt:lpstr>
      <vt:lpstr>Слайд 6</vt:lpstr>
      <vt:lpstr>Маршал Жуков: полководец и человек : сборник. В 2 т.  – Москва : Изд-во Агентства печати Новости, 1988.</vt:lpstr>
      <vt:lpstr>Маршал Жуков. Каким мы его помним. – Москва : Политиздат, 1988. – 398 с. : ил.</vt:lpstr>
      <vt:lpstr>Сульянов А.К. Маршал Жуков. Слава, забвение, бессмертие / А.К. Сульянов. – Минск : Харвест, 2004. – 512 с.</vt:lpstr>
      <vt:lpstr>Слайд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ТЕХПРОМ</dc:creator>
  <cp:lastModifiedBy>e.vaseneva</cp:lastModifiedBy>
  <cp:revision>21</cp:revision>
  <dcterms:created xsi:type="dcterms:W3CDTF">2016-11-30T18:42:43Z</dcterms:created>
  <dcterms:modified xsi:type="dcterms:W3CDTF">2016-12-01T06:48:23Z</dcterms:modified>
</cp:coreProperties>
</file>