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2" r:id="rId2"/>
    <p:sldId id="271" r:id="rId3"/>
    <p:sldId id="262" r:id="rId4"/>
    <p:sldId id="260" r:id="rId5"/>
    <p:sldId id="259" r:id="rId6"/>
    <p:sldId id="273" r:id="rId7"/>
    <p:sldId id="261" r:id="rId8"/>
    <p:sldId id="274" r:id="rId9"/>
    <p:sldId id="258" r:id="rId10"/>
    <p:sldId id="265" r:id="rId11"/>
    <p:sldId id="266" r:id="rId12"/>
    <p:sldId id="279" r:id="rId13"/>
    <p:sldId id="277" r:id="rId14"/>
    <p:sldId id="280" r:id="rId15"/>
    <p:sldId id="283" r:id="rId16"/>
    <p:sldId id="276" r:id="rId17"/>
    <p:sldId id="268" r:id="rId18"/>
    <p:sldId id="270" r:id="rId1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2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64F18-C0C7-4D8D-88A5-8E66D0A77340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B64F3-478E-44D0-B530-AB4FEB398B5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64F3-478E-44D0-B530-AB4FEB398B52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hkolazhizni.ru/culture/articles/62913/" TargetMode="External"/><Relationship Id="rId7" Type="http://schemas.openxmlformats.org/officeDocument/2006/relationships/hyperlink" Target="http://club.bibliopskov.ru/index.php?option=com_content&amp;task=view&amp;id=884&amp;Itemid=164" TargetMode="External"/><Relationship Id="rId2" Type="http://schemas.openxmlformats.org/officeDocument/2006/relationships/hyperlink" Target="http://avivas.ru/topic/kak_viglyadel_nastoyashchii_vinni_puh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retime.ru/vinnie-poo/" TargetMode="External"/><Relationship Id="rId5" Type="http://schemas.openxmlformats.org/officeDocument/2006/relationships/hyperlink" Target="http://citaty.info/character/vinni-puh" TargetMode="External"/><Relationship Id="rId4" Type="http://schemas.openxmlformats.org/officeDocument/2006/relationships/hyperlink" Target="http://fishki.net/1306001-vinni-puh-interesnye-fakt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0lik.ru/uploads/posts/2008-05/1210151415_0lik.ru_q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142"/>
            <a:ext cx="9906000" cy="6607226"/>
          </a:xfrm>
          <a:prstGeom prst="rect">
            <a:avLst/>
          </a:prstGeom>
          <a:noFill/>
        </p:spPr>
      </p:pic>
      <p:pic>
        <p:nvPicPr>
          <p:cNvPr id="39942" name="Picture 6" descr="Картинки по запросу пятачок с книг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512" y="3573016"/>
            <a:ext cx="2484363" cy="348275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16496" y="980728"/>
            <a:ext cx="7128792" cy="2448272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eskneesCTT" pitchFamily="2" charset="0"/>
                <a:ea typeface="+mj-ea"/>
                <a:cs typeface="+mj-cs"/>
              </a:rPr>
              <a:t>Винни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eeskneesCTT" pitchFamily="2" charset="0"/>
                <a:ea typeface="+mj-ea"/>
                <a:cs typeface="+mj-cs"/>
              </a:rPr>
              <a:t>и его друзья</a:t>
            </a:r>
            <a:endParaRPr kumimoji="0" lang="ru-RU" sz="66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BeeskneesCTT" pitchFamily="2" charset="0"/>
              <a:ea typeface="+mj-ea"/>
              <a:cs typeface="+mj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864768" y="3429000"/>
            <a:ext cx="3816424" cy="2376264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14 октября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исполняется </a:t>
            </a: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90 лет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книге Алана Милна </a:t>
            </a: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«Винни-Пух»</a:t>
            </a:r>
            <a:endParaRPr lang="ru-RU" sz="4000" b="1" dirty="0">
              <a:solidFill>
                <a:schemeClr val="accent4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Kristofer Robin i Vinni Puh retro foto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512" y="1628800"/>
            <a:ext cx="3024336" cy="4211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4016"/>
            <a:ext cx="9906000" cy="141277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Алан Александр Милн</a:t>
            </a:r>
            <a:b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(1882 - 1956)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44488" y="5877272"/>
            <a:ext cx="3528392" cy="67667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latin typeface="Arial Narrow" pitchFamily="34" charset="0"/>
              </a:rPr>
              <a:t>А.А. Милн. 1937 г.</a:t>
            </a:r>
          </a:p>
          <a:p>
            <a:pPr algn="ctr"/>
            <a:endParaRPr lang="ru-RU" sz="20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32920" y="1484784"/>
            <a:ext cx="5400600" cy="49685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Arial Narrow" pitchFamily="34" charset="0"/>
              </a:rPr>
              <a:t>Английский писатель, поэт, драматург. Участник Первой мировой войны.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Arial Narrow" pitchFamily="34" charset="0"/>
              </a:rPr>
              <a:t>Много лет был сотрудником английского юмористического журнала «Панч».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Arial Narrow" pitchFamily="34" charset="0"/>
              </a:rPr>
              <a:t>Автор сказок, рассказов и романов.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Arial Narrow" pitchFamily="34" charset="0"/>
              </a:rPr>
              <a:t>Во всем мире известен как автор книг о медвежонке </a:t>
            </a:r>
            <a:r>
              <a:rPr lang="ru-RU" sz="3200" dirty="0" err="1" smtClean="0">
                <a:latin typeface="Arial Narrow" pitchFamily="34" charset="0"/>
              </a:rPr>
              <a:t>Винни-Пухе</a:t>
            </a:r>
            <a:r>
              <a:rPr lang="ru-RU" sz="3200" dirty="0" smtClean="0">
                <a:latin typeface="Arial Narrow" pitchFamily="34" charset="0"/>
              </a:rPr>
              <a:t>.</a:t>
            </a:r>
          </a:p>
          <a:p>
            <a:pPr lvl="0">
              <a:spcBef>
                <a:spcPct val="20000"/>
              </a:spcBef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Винни-Пух — главный персонаж двух прозаических книг Милна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472" y="1700808"/>
            <a:ext cx="5760640" cy="453650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sz="3000" dirty="0" err="1" smtClean="0">
                <a:solidFill>
                  <a:srgbClr val="C00000"/>
                </a:solidFill>
                <a:latin typeface="Arial Narrow" pitchFamily="34" charset="0"/>
              </a:rPr>
              <a:t>Winnie-the-Pooh</a:t>
            </a:r>
            <a:r>
              <a:rPr lang="ru-RU" sz="3000" dirty="0" smtClean="0">
                <a:latin typeface="Arial Narrow" pitchFamily="34" charset="0"/>
              </a:rPr>
              <a:t> (первая глава опубликована в газете </a:t>
            </a:r>
            <a:r>
              <a:rPr lang="ru-RU" sz="3000" dirty="0" err="1" smtClean="0">
                <a:latin typeface="Arial Narrow" pitchFamily="34" charset="0"/>
              </a:rPr>
              <a:t>London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Evening</a:t>
            </a:r>
            <a:r>
              <a:rPr lang="ru-RU" sz="3000" dirty="0" smtClean="0">
                <a:latin typeface="Arial Narrow" pitchFamily="34" charset="0"/>
              </a:rPr>
              <a:t> </a:t>
            </a:r>
            <a:r>
              <a:rPr lang="ru-RU" sz="3000" dirty="0" err="1" smtClean="0">
                <a:latin typeface="Arial Narrow" pitchFamily="34" charset="0"/>
              </a:rPr>
              <a:t>News</a:t>
            </a:r>
            <a:r>
              <a:rPr lang="ru-RU" sz="3000" dirty="0" smtClean="0">
                <a:latin typeface="Arial Narrow" pitchFamily="34" charset="0"/>
              </a:rPr>
              <a:t> 24 декабря 1925 г., шестая — в журнале Royal </a:t>
            </a:r>
            <a:r>
              <a:rPr lang="ru-RU" sz="3000" dirty="0" err="1" smtClean="0">
                <a:latin typeface="Arial Narrow" pitchFamily="34" charset="0"/>
              </a:rPr>
              <a:t>Magazine</a:t>
            </a:r>
            <a:r>
              <a:rPr lang="ru-RU" sz="3000" dirty="0" smtClean="0">
                <a:latin typeface="Arial Narrow" pitchFamily="34" charset="0"/>
              </a:rPr>
              <a:t> (№8 1926 г.). Первое отдельное издание вышло 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14 октября 1926 года </a:t>
            </a:r>
            <a:r>
              <a:rPr lang="ru-RU" sz="3000" dirty="0" smtClean="0">
                <a:latin typeface="Arial Narrow" pitchFamily="34" charset="0"/>
              </a:rPr>
              <a:t>в Лондоне.</a:t>
            </a:r>
          </a:p>
          <a:p>
            <a:pPr>
              <a:buFont typeface="Wingdings" pitchFamily="2" charset="2"/>
              <a:buChar char="q"/>
            </a:pPr>
            <a:r>
              <a:rPr lang="ru-RU" sz="3000" dirty="0" err="1" smtClean="0">
                <a:solidFill>
                  <a:srgbClr val="C00000"/>
                </a:solidFill>
                <a:latin typeface="Arial Narrow" pitchFamily="34" charset="0"/>
              </a:rPr>
              <a:t>The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3000" dirty="0" err="1" smtClean="0">
                <a:solidFill>
                  <a:srgbClr val="C00000"/>
                </a:solidFill>
                <a:latin typeface="Arial Narrow" pitchFamily="34" charset="0"/>
              </a:rPr>
              <a:t>House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3000" dirty="0" err="1" smtClean="0">
                <a:solidFill>
                  <a:srgbClr val="C00000"/>
                </a:solidFill>
                <a:latin typeface="Arial Narrow" pitchFamily="34" charset="0"/>
              </a:rPr>
              <a:t>at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3000" dirty="0" err="1" smtClean="0">
                <a:solidFill>
                  <a:srgbClr val="C00000"/>
                </a:solidFill>
                <a:latin typeface="Arial Narrow" pitchFamily="34" charset="0"/>
              </a:rPr>
              <a:t>Pooh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3000" dirty="0" err="1" smtClean="0">
                <a:solidFill>
                  <a:srgbClr val="C00000"/>
                </a:solidFill>
                <a:latin typeface="Arial Narrow" pitchFamily="34" charset="0"/>
              </a:rPr>
              <a:t>Corner</a:t>
            </a:r>
            <a:r>
              <a:rPr lang="ru-RU" sz="3000" dirty="0" smtClean="0">
                <a:latin typeface="Arial Narrow" pitchFamily="34" charset="0"/>
              </a:rPr>
              <a:t> (Дом на Пуховой опушке, 1928).</a:t>
            </a:r>
          </a:p>
          <a:p>
            <a:pPr>
              <a:buFont typeface="Wingdings" pitchFamily="2" charset="2"/>
              <a:buChar char="q"/>
            </a:pPr>
            <a:r>
              <a:rPr lang="ru-RU" sz="3000" dirty="0" smtClean="0">
                <a:latin typeface="Arial Narrow" pitchFamily="34" charset="0"/>
              </a:rPr>
              <a:t>Также в двух сборниках детских стихов Милна есть несколько стихотворений о </a:t>
            </a:r>
            <a:r>
              <a:rPr lang="ru-RU" sz="3000" dirty="0" err="1" smtClean="0">
                <a:latin typeface="Arial Narrow" pitchFamily="34" charset="0"/>
              </a:rPr>
              <a:t>Винни-Пухе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</p:txBody>
      </p:sp>
      <p:pic>
        <p:nvPicPr>
          <p:cNvPr id="14338" name="Picture 2" descr="https://jonskibeat.files.wordpress.com/2012/06/wiinie.jpg"/>
          <p:cNvPicPr>
            <a:picLocks noChangeAspect="1" noChangeArrowheads="1"/>
          </p:cNvPicPr>
          <p:nvPr/>
        </p:nvPicPr>
        <p:blipFill>
          <a:blip r:embed="rId2" cstate="print"/>
          <a:srcRect l="9414" t="9414" r="9626" b="9626"/>
          <a:stretch>
            <a:fillRect/>
          </a:stretch>
        </p:blipFill>
        <p:spPr bwMode="auto">
          <a:xfrm>
            <a:off x="5889104" y="1988840"/>
            <a:ext cx="3744416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upload.wikimedia.org/wikipedia/ru/c/ce/Christopher_Robin_Milne.jpg"/>
          <p:cNvPicPr>
            <a:picLocks noChangeAspect="1" noChangeArrowheads="1"/>
          </p:cNvPicPr>
          <p:nvPr/>
        </p:nvPicPr>
        <p:blipFill>
          <a:blip r:embed="rId2" cstate="print"/>
          <a:srcRect l="6154" t="5299" r="10769" b="6389"/>
          <a:stretch>
            <a:fillRect/>
          </a:stretch>
        </p:blipFill>
        <p:spPr bwMode="auto">
          <a:xfrm>
            <a:off x="560512" y="908720"/>
            <a:ext cx="3888432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8504" y="4365104"/>
            <a:ext cx="3953644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Arial Narrow" pitchFamily="34" charset="0"/>
                <a:ea typeface="+mn-ea"/>
                <a:cs typeface="+mn-cs"/>
              </a:rPr>
              <a:t>Алан Милн со своим сыном Кристофером и Винни-Пухом</a:t>
            </a:r>
            <a:endParaRPr lang="ru-RU" sz="2000" b="1" dirty="0"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880992" y="836712"/>
            <a:ext cx="4320480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Arial Narrow" pitchFamily="34" charset="0"/>
              </a:rPr>
              <a:t>Сочинять истории о </a:t>
            </a:r>
            <a:r>
              <a:rPr lang="ru-RU" sz="3000" dirty="0" err="1" smtClean="0">
                <a:latin typeface="Arial Narrow" pitchFamily="34" charset="0"/>
              </a:rPr>
              <a:t>Винни-Пухе</a:t>
            </a:r>
            <a:r>
              <a:rPr lang="ru-RU" sz="3000" dirty="0" smtClean="0">
                <a:latin typeface="Arial Narrow" pitchFamily="34" charset="0"/>
              </a:rPr>
              <a:t> Милн начал для своего сына Кристофера Робина Милна (1920 - 1996)</a:t>
            </a:r>
          </a:p>
        </p:txBody>
      </p:sp>
      <p:pic>
        <p:nvPicPr>
          <p:cNvPr id="5" name="Picture 2" descr="Kristofer Robin i Vinni Puh retro foto 5"/>
          <p:cNvPicPr>
            <a:picLocks noChangeAspect="1" noChangeArrowheads="1"/>
          </p:cNvPicPr>
          <p:nvPr/>
        </p:nvPicPr>
        <p:blipFill>
          <a:blip r:embed="rId3" cstate="print"/>
          <a:srcRect b="4913"/>
          <a:stretch>
            <a:fillRect/>
          </a:stretch>
        </p:blipFill>
        <p:spPr bwMode="auto">
          <a:xfrm>
            <a:off x="4664968" y="2996952"/>
            <a:ext cx="468052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ristofer Robin i Vinni Puh retro foto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0912" y="2818140"/>
            <a:ext cx="5328592" cy="374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6" name="Picture 2" descr="https://upload.wikimedia.org/wikipedia/ru/f/f7/Christopher-robin-milne-in-1928-7.jpg"/>
          <p:cNvPicPr>
            <a:picLocks noChangeAspect="1" noChangeArrowheads="1"/>
          </p:cNvPicPr>
          <p:nvPr/>
        </p:nvPicPr>
        <p:blipFill>
          <a:blip r:embed="rId3" cstate="print"/>
          <a:srcRect l="3226" t="2632" r="3212" b="2632"/>
          <a:stretch>
            <a:fillRect/>
          </a:stretch>
        </p:blipFill>
        <p:spPr bwMode="auto">
          <a:xfrm>
            <a:off x="416496" y="332656"/>
            <a:ext cx="4176464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92960" y="0"/>
            <a:ext cx="4736976" cy="2852936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Arial Narrow" pitchFamily="34" charset="0"/>
                <a:ea typeface="+mn-ea"/>
                <a:cs typeface="+mn-cs"/>
              </a:rPr>
              <a:t>Кристофер Робин Милн вместе с игрушечным медведем Винни-Пухом, который стал прототипом литературного героя</a:t>
            </a:r>
            <a:endParaRPr lang="ru-RU" sz="3000" dirty="0"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renders-graphiques.fr/image/upload/normal/Poo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2600" y="3186607"/>
            <a:ext cx="2599419" cy="3554761"/>
          </a:xfrm>
          <a:prstGeom prst="rect">
            <a:avLst/>
          </a:prstGeom>
          <a:noFill/>
        </p:spPr>
      </p:pic>
      <p:pic>
        <p:nvPicPr>
          <p:cNvPr id="30722" name="Picture 2" descr="Kristofer Robin i Vinni Puh retro foto 12"/>
          <p:cNvPicPr>
            <a:picLocks noChangeAspect="1" noChangeArrowheads="1"/>
          </p:cNvPicPr>
          <p:nvPr/>
        </p:nvPicPr>
        <p:blipFill>
          <a:blip r:embed="rId3" cstate="print"/>
          <a:srcRect l="6219" r="9828"/>
          <a:stretch>
            <a:fillRect/>
          </a:stretch>
        </p:blipFill>
        <p:spPr bwMode="auto">
          <a:xfrm>
            <a:off x="5313040" y="476672"/>
            <a:ext cx="3888432" cy="463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36976" y="5085184"/>
            <a:ext cx="4954960" cy="151216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Arial Narrow" pitchFamily="34" charset="0"/>
                <a:ea typeface="+mn-ea"/>
                <a:cs typeface="+mn-cs"/>
              </a:rPr>
              <a:t>Плюшевый мишка, который послужил вдохновением к созданию </a:t>
            </a:r>
            <a:r>
              <a:rPr lang="ru-RU" sz="2000" b="1" dirty="0" err="1" smtClean="0">
                <a:latin typeface="Arial Narrow" pitchFamily="34" charset="0"/>
                <a:ea typeface="+mn-ea"/>
                <a:cs typeface="+mn-cs"/>
              </a:rPr>
              <a:t>Винни-Пуха</a:t>
            </a:r>
            <a:r>
              <a:rPr lang="ru-RU" sz="2000" b="1" dirty="0" smtClean="0">
                <a:latin typeface="Arial Narrow" pitchFamily="34" charset="0"/>
                <a:ea typeface="+mn-ea"/>
                <a:cs typeface="+mn-cs"/>
              </a:rPr>
              <a:t>, сейчас находится в Нью-Йоркской публичной библиотеке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4528" y="332656"/>
            <a:ext cx="4320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latin typeface="Arial Narrow" pitchFamily="34" charset="0"/>
              </a:rPr>
              <a:t>Алан Милн подарил плюшевого медведя сыну на его первый день рождения. В дальнейшем медведь был неразлучным спутником Кристофера.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812" y="980728"/>
            <a:ext cx="5594276" cy="482453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Wingdings" pitchFamily="2" charset="2"/>
              <a:buChar char="q"/>
            </a:pPr>
            <a:r>
              <a:rPr lang="ru-RU" sz="3000" dirty="0" smtClean="0">
                <a:latin typeface="Arial Narrow" pitchFamily="34" charset="0"/>
              </a:rPr>
              <a:t>Плюшевый мишка Винни-Пух был назван по имени медведицы по кличке Виннипег (Винни), содержавшейся в 1920-х годах в Лондонском зоопарке</a:t>
            </a:r>
            <a:r>
              <a:rPr lang="ru-RU" sz="3000" dirty="0" smtClean="0">
                <a:latin typeface="Arial Narrow" pitchFamily="34" charset="0"/>
              </a:rPr>
              <a:t>.</a:t>
            </a:r>
          </a:p>
          <a:p>
            <a:pPr marL="514350" indent="-514350">
              <a:buFont typeface="Wingdings" pitchFamily="2" charset="2"/>
              <a:buChar char="q"/>
            </a:pPr>
            <a:endParaRPr lang="ru-RU" sz="3000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sz="3000" dirty="0" smtClean="0">
                <a:latin typeface="Arial Narrow" pitchFamily="34" charset="0"/>
              </a:rPr>
              <a:t>В 1924 году Алан Милн впервые пришёл в зоопарк с четырёхлетним Кристофером Робином, который по-настоящему сдружился с Винни.</a:t>
            </a:r>
          </a:p>
        </p:txBody>
      </p:sp>
      <p:pic>
        <p:nvPicPr>
          <p:cNvPr id="18434" name="Picture 2" descr="https://upload.wikimedia.org/wikipedia/ru/3/38/Winnie_1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4506" y="908720"/>
            <a:ext cx="3470982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601072" y="5949280"/>
            <a:ext cx="40767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 Narrow" pitchFamily="34" charset="0"/>
              </a:rPr>
              <a:t>Медведица </a:t>
            </a:r>
            <a:r>
              <a:rPr lang="ru-RU" sz="2000" b="1" dirty="0" err="1" smtClean="0">
                <a:latin typeface="Arial Narrow" pitchFamily="34" charset="0"/>
              </a:rPr>
              <a:t>Винни</a:t>
            </a:r>
            <a:r>
              <a:rPr lang="ru-RU" sz="2000" b="1" dirty="0" smtClean="0">
                <a:latin typeface="Arial Narrow" pitchFamily="34" charset="0"/>
              </a:rPr>
              <a:t> в зоопарке. </a:t>
            </a:r>
            <a:r>
              <a:rPr lang="ru-RU" sz="2000" b="1" dirty="0" smtClean="0">
                <a:latin typeface="Arial Narrow" pitchFamily="34" charset="0"/>
              </a:rPr>
              <a:t>1924 г.</a:t>
            </a:r>
            <a:endParaRPr lang="ru-RU" sz="20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Kristofer Robin i Vinni Puh retro foto 13"/>
          <p:cNvPicPr>
            <a:picLocks noChangeAspect="1" noChangeArrowheads="1"/>
          </p:cNvPicPr>
          <p:nvPr/>
        </p:nvPicPr>
        <p:blipFill>
          <a:blip r:embed="rId2" cstate="print"/>
          <a:srcRect t="19621" r="5172" b="6241"/>
          <a:stretch>
            <a:fillRect/>
          </a:stretch>
        </p:blipFill>
        <p:spPr bwMode="auto">
          <a:xfrm>
            <a:off x="632520" y="2636912"/>
            <a:ext cx="4824536" cy="3771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0512" y="490662"/>
            <a:ext cx="5889104" cy="1930226"/>
          </a:xfrm>
        </p:spPr>
        <p:txBody>
          <a:bodyPr>
            <a:noAutofit/>
          </a:bodyPr>
          <a:lstStyle/>
          <a:p>
            <a:pPr algn="l"/>
            <a:r>
              <a:rPr lang="ru-RU" sz="3000" dirty="0" smtClean="0">
                <a:latin typeface="Arial Narrow" pitchFamily="34" charset="0"/>
                <a:ea typeface="+mn-ea"/>
                <a:cs typeface="+mn-cs"/>
              </a:rPr>
              <a:t>Реальными игрушками Кристофера Робина были также Пятачок, </a:t>
            </a:r>
            <a:r>
              <a:rPr lang="ru-RU" sz="3000" dirty="0" err="1" smtClean="0">
                <a:latin typeface="Arial Narrow" pitchFamily="34" charset="0"/>
                <a:ea typeface="+mn-ea"/>
                <a:cs typeface="+mn-cs"/>
              </a:rPr>
              <a:t>Иа-Иа</a:t>
            </a:r>
            <a:r>
              <a:rPr lang="ru-RU" sz="3000" dirty="0" smtClean="0">
                <a:latin typeface="Arial Narrow" pitchFamily="34" charset="0"/>
                <a:ea typeface="+mn-ea"/>
                <a:cs typeface="+mn-cs"/>
              </a:rPr>
              <a:t> без хвоста, </a:t>
            </a:r>
            <a:r>
              <a:rPr lang="ru-RU" sz="3000" dirty="0" err="1" smtClean="0">
                <a:latin typeface="Arial Narrow" pitchFamily="34" charset="0"/>
                <a:ea typeface="+mn-ea"/>
                <a:cs typeface="+mn-cs"/>
              </a:rPr>
              <a:t>Кенга</a:t>
            </a:r>
            <a:r>
              <a:rPr lang="ru-RU" sz="3000" dirty="0" smtClean="0">
                <a:latin typeface="Arial Narrow" pitchFamily="34" charset="0"/>
                <a:ea typeface="+mn-ea"/>
                <a:cs typeface="+mn-cs"/>
              </a:rPr>
              <a:t> с Крошкой Ру в сумке и Тигра.</a:t>
            </a:r>
            <a:endParaRPr lang="ru-RU" sz="3000" dirty="0"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31748" name="Picture 4" descr="Kristofer Robin i Vinni Puh retro foto 14"/>
          <p:cNvPicPr>
            <a:picLocks noChangeAspect="1" noChangeArrowheads="1"/>
          </p:cNvPicPr>
          <p:nvPr/>
        </p:nvPicPr>
        <p:blipFill>
          <a:blip r:embed="rId3" cstate="print"/>
          <a:srcRect t="6818" b="4545"/>
          <a:stretch>
            <a:fillRect/>
          </a:stretch>
        </p:blipFill>
        <p:spPr bwMode="auto">
          <a:xfrm>
            <a:off x="6105128" y="188640"/>
            <a:ext cx="3399928" cy="301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0" name="Picture 6" descr="Kristofer Robin i Vinni Puh retro foto 15"/>
          <p:cNvPicPr>
            <a:picLocks noChangeAspect="1" noChangeArrowheads="1"/>
          </p:cNvPicPr>
          <p:nvPr/>
        </p:nvPicPr>
        <p:blipFill>
          <a:blip r:embed="rId4" cstate="print"/>
          <a:srcRect l="15556" t="8889" r="15555" b="8889"/>
          <a:stretch>
            <a:fillRect/>
          </a:stretch>
        </p:blipFill>
        <p:spPr bwMode="auto">
          <a:xfrm>
            <a:off x="5745088" y="3284984"/>
            <a:ext cx="2592288" cy="3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f/f2/The_original_Winnie_the_Pooh_toys.jpg"/>
          <p:cNvPicPr>
            <a:picLocks noChangeAspect="1" noChangeArrowheads="1"/>
          </p:cNvPicPr>
          <p:nvPr/>
        </p:nvPicPr>
        <p:blipFill>
          <a:blip r:embed="rId2" cstate="print"/>
          <a:srcRect b="3699"/>
          <a:stretch>
            <a:fillRect/>
          </a:stretch>
        </p:blipFill>
        <p:spPr bwMode="auto">
          <a:xfrm>
            <a:off x="1474460" y="1484785"/>
            <a:ext cx="7078940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55679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Arial Narrow" pitchFamily="34" charset="0"/>
                <a:ea typeface="+mn-ea"/>
                <a:cs typeface="+mn-cs"/>
              </a:rPr>
              <a:t>Что стало с Пухом, Пятачком, </a:t>
            </a:r>
            <a:r>
              <a:rPr lang="ru-RU" sz="2400" dirty="0" err="1" smtClean="0">
                <a:latin typeface="Arial Narrow" pitchFamily="34" charset="0"/>
                <a:ea typeface="+mn-ea"/>
                <a:cs typeface="+mn-cs"/>
              </a:rPr>
              <a:t>Иа</a:t>
            </a:r>
            <a:r>
              <a:rPr lang="ru-RU" sz="2400" dirty="0" smtClean="0">
                <a:latin typeface="Arial Narrow" pitchFamily="34" charset="0"/>
                <a:ea typeface="+mn-ea"/>
                <a:cs typeface="+mn-cs"/>
              </a:rPr>
              <a:t> и </a:t>
            </a:r>
            <a:r>
              <a:rPr lang="ru-RU" sz="2400" dirty="0" err="1" smtClean="0">
                <a:latin typeface="Arial Narrow" pitchFamily="34" charset="0"/>
                <a:ea typeface="+mn-ea"/>
                <a:cs typeface="+mn-cs"/>
              </a:rPr>
              <a:t>Тигрой</a:t>
            </a:r>
            <a:r>
              <a:rPr lang="ru-RU" sz="2400" dirty="0" smtClean="0">
                <a:latin typeface="Arial Narrow" pitchFamily="34" charset="0"/>
                <a:ea typeface="+mn-ea"/>
                <a:cs typeface="+mn-cs"/>
              </a:rPr>
              <a:t>? Они переехали в Нью-Йорк. Кристофер Робин отдал игрушки редактору книги о Пухе, который подарил их публичной библиотеке Нью-Йорка в 1987 году, где они выставлялись до сих пор.</a:t>
            </a:r>
            <a:endParaRPr lang="ru-RU" sz="2400" dirty="0"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8120" y="332656"/>
            <a:ext cx="8915400" cy="338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Arial Narrow" pitchFamily="34" charset="0"/>
              </a:rPr>
              <a:t>Книги иллюстрированы 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Э.Х. Шепардом</a:t>
            </a:r>
            <a:r>
              <a:rPr lang="ru-RU" sz="3000" dirty="0" smtClean="0">
                <a:latin typeface="Arial Narrow" pitchFamily="34" charset="0"/>
              </a:rPr>
              <a:t>, английским художником и книжным иллюстратором, который работал вместе с </a:t>
            </a:r>
            <a:r>
              <a:rPr lang="ru-RU" sz="3000" dirty="0" err="1" smtClean="0">
                <a:latin typeface="Arial Narrow" pitchFamily="34" charset="0"/>
              </a:rPr>
              <a:t>Милном</a:t>
            </a:r>
            <a:r>
              <a:rPr lang="ru-RU" sz="3000" dirty="0" smtClean="0">
                <a:latin typeface="Arial Narrow" pitchFamily="34" charset="0"/>
              </a:rPr>
              <a:t> и был его боевым товарищем в Первой мировой войне. Шепарда нередко называют «соавтором» Милна. Иногда иллюстрации Шепарда соответствуют значимому расположению текста на странице. </a:t>
            </a:r>
            <a:endParaRPr lang="ru-RU" sz="3000" dirty="0">
              <a:latin typeface="Arial Narrow" pitchFamily="34" charset="0"/>
            </a:endParaRPr>
          </a:p>
        </p:txBody>
      </p:sp>
      <p:pic>
        <p:nvPicPr>
          <p:cNvPr id="20482" name="Picture 2" descr="http://www.classicpooh.net/343aa78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5088" y="3429000"/>
            <a:ext cx="3672408" cy="2592290"/>
          </a:xfrm>
          <a:prstGeom prst="rect">
            <a:avLst/>
          </a:prstGeom>
          <a:noFill/>
        </p:spPr>
      </p:pic>
      <p:pic>
        <p:nvPicPr>
          <p:cNvPr id="11266" name="Picture 2" descr="http://dariknews.bg/uploads/news_images/200910/photo_verybig_4092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528" y="3356992"/>
            <a:ext cx="4680520" cy="311783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85798" y="5877272"/>
            <a:ext cx="26276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Эрнест Хауэрд Шепард</a:t>
            </a: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(1879 - 1976)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8904" y="764704"/>
            <a:ext cx="4104456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Arial Narrow" pitchFamily="34" charset="0"/>
              </a:rPr>
              <a:t>Мальчик – герой книги - был срисован непосредственно с Кристофера Робина. Образ мальчика, созданный художником, — в свободной блузе поверх коротких штанишек, как Кристофер и одевался в действительности, — вошёл в моду.</a:t>
            </a:r>
            <a:endParaRPr lang="ru-RU" sz="3000" dirty="0">
              <a:latin typeface="Arial Narrow" pitchFamily="34" charset="0"/>
            </a:endParaRPr>
          </a:p>
        </p:txBody>
      </p:sp>
      <p:pic>
        <p:nvPicPr>
          <p:cNvPr id="19458" name="Picture 2" descr="http://www.wondersofdisney.disneyfansites.com/clipart/winniethepooh/christopher/christopherrobi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264" y="755389"/>
            <a:ext cx="2295992" cy="5265899"/>
          </a:xfrm>
          <a:prstGeom prst="rect">
            <a:avLst/>
          </a:prstGeom>
          <a:noFill/>
        </p:spPr>
      </p:pic>
      <p:pic>
        <p:nvPicPr>
          <p:cNvPr id="5" name="Picture 2" descr="Kristofer Robin i Vinni Puh retro foto 9"/>
          <p:cNvPicPr>
            <a:picLocks noChangeAspect="1" noChangeArrowheads="1"/>
          </p:cNvPicPr>
          <p:nvPr/>
        </p:nvPicPr>
        <p:blipFill>
          <a:blip r:embed="rId3" cstate="print"/>
          <a:srcRect l="6734" r="10219"/>
          <a:stretch>
            <a:fillRect/>
          </a:stretch>
        </p:blipFill>
        <p:spPr bwMode="auto">
          <a:xfrm>
            <a:off x="492112" y="836712"/>
            <a:ext cx="3236752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book-hall.ru/files/zaho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1340768"/>
            <a:ext cx="3231990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Борис Заходер</a:t>
            </a:r>
            <a:b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(1918 - 2000)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088904" y="1268760"/>
            <a:ext cx="5321796" cy="4525963"/>
          </a:xfrm>
        </p:spPr>
        <p:txBody>
          <a:bodyPr>
            <a:noAutofit/>
          </a:bodyPr>
          <a:lstStyle/>
          <a:p>
            <a:pPr marL="179388" indent="-179388">
              <a:buFont typeface="Wingdings" pitchFamily="2" charset="2"/>
              <a:buChar char="q"/>
            </a:pPr>
            <a:r>
              <a:rPr lang="ru-RU" sz="2300" dirty="0" smtClean="0">
                <a:latin typeface="Arial Narrow" pitchFamily="34" charset="0"/>
              </a:rPr>
              <a:t>советский и российский детский писатель, поэт и переводчик, сценарист.</a:t>
            </a:r>
          </a:p>
          <a:p>
            <a:pPr marL="179388" indent="-179388">
              <a:buFont typeface="Wingdings" pitchFamily="2" charset="2"/>
              <a:buChar char="q"/>
            </a:pPr>
            <a:r>
              <a:rPr lang="ru-RU" sz="2300" dirty="0" smtClean="0">
                <a:latin typeface="Arial Narrow" pitchFamily="34" charset="0"/>
              </a:rPr>
              <a:t>Наибольшую известность Борису </a:t>
            </a:r>
            <a:r>
              <a:rPr lang="ru-RU" sz="2300" dirty="0" err="1" smtClean="0">
                <a:latin typeface="Arial Narrow" pitchFamily="34" charset="0"/>
              </a:rPr>
              <a:t>Заходеру</a:t>
            </a:r>
            <a:r>
              <a:rPr lang="ru-RU" sz="2300" dirty="0" smtClean="0">
                <a:latin typeface="Arial Narrow" pitchFamily="34" charset="0"/>
              </a:rPr>
              <a:t> </a:t>
            </a:r>
            <a:r>
              <a:rPr lang="ru-RU" sz="2300" dirty="0" smtClean="0">
                <a:latin typeface="Arial Narrow" pitchFamily="34" charset="0"/>
              </a:rPr>
              <a:t>принесли </a:t>
            </a:r>
            <a:r>
              <a:rPr lang="ru-RU" sz="2300" dirty="0" smtClean="0">
                <a:latin typeface="Arial Narrow" pitchFamily="34" charset="0"/>
              </a:rPr>
              <a:t>его переводы и пересказы классических произведений зарубежной детской литературы. </a:t>
            </a:r>
            <a:r>
              <a:rPr lang="ru-RU" sz="2300" dirty="0" smtClean="0">
                <a:latin typeface="Arial Narrow" pitchFamily="34" charset="0"/>
              </a:rPr>
              <a:t>В его изложении многие русскоязычные читатели познакомились с такими книгами, как «Винни-Пух и все-все-все» А. Милна, «Мэри </a:t>
            </a:r>
            <a:r>
              <a:rPr lang="ru-RU" sz="2300" dirty="0" err="1" smtClean="0">
                <a:latin typeface="Arial Narrow" pitchFamily="34" charset="0"/>
              </a:rPr>
              <a:t>Поппинс</a:t>
            </a:r>
            <a:r>
              <a:rPr lang="ru-RU" sz="2300" dirty="0" smtClean="0">
                <a:latin typeface="Arial Narrow" pitchFamily="34" charset="0"/>
              </a:rPr>
              <a:t>» П. Трэверс, «Питер </a:t>
            </a:r>
            <a:r>
              <a:rPr lang="ru-RU" sz="2300" dirty="0" err="1" smtClean="0">
                <a:latin typeface="Arial Narrow" pitchFamily="34" charset="0"/>
              </a:rPr>
              <a:t>Пэн</a:t>
            </a:r>
            <a:r>
              <a:rPr lang="ru-RU" sz="2300" dirty="0" smtClean="0">
                <a:latin typeface="Arial Narrow" pitchFamily="34" charset="0"/>
              </a:rPr>
              <a:t>» Дж. Барри, «Приключения Алисы в Стране Чудес» Л. Кэррола и другими.</a:t>
            </a:r>
          </a:p>
          <a:p>
            <a:endParaRPr lang="ru-RU" sz="2300" dirty="0" smtClean="0">
              <a:latin typeface="Arial Narrow" pitchFamily="34" charset="0"/>
            </a:endParaRPr>
          </a:p>
        </p:txBody>
      </p:sp>
      <p:pic>
        <p:nvPicPr>
          <p:cNvPr id="11266" name="Picture 2" descr="http://books.iqbuy.ru/img/books/9785/81/61/00/73/9785816100731-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83686">
            <a:off x="2280875" y="4018811"/>
            <a:ext cx="1681745" cy="2539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93610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Экранизации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764704"/>
            <a:ext cx="7049988" cy="3340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latin typeface="Arial Narrow" pitchFamily="34" charset="0"/>
              </a:rPr>
              <a:t>В 1960-х годах студия Дисней по сюжету некоторых глав первой книги выпустила короткометражные мультфильмы. А с 1970-х гг. студия выпускает мультфильмы на вновь придуманные сюжеты, уже не связанные с книгами Милна.</a:t>
            </a:r>
            <a:endParaRPr lang="ru-RU" sz="3000" dirty="0">
              <a:latin typeface="Arial Narrow" pitchFamily="34" charset="0"/>
            </a:endParaRPr>
          </a:p>
        </p:txBody>
      </p:sp>
      <p:pic>
        <p:nvPicPr>
          <p:cNvPr id="32770" name="Picture 2" descr="https://upload.wikimedia.org/wikipedia/ru/3/31/Winniethepooh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38260" y="-27384"/>
            <a:ext cx="2767739" cy="2880320"/>
          </a:xfrm>
          <a:prstGeom prst="rect">
            <a:avLst/>
          </a:prstGeom>
          <a:noFill/>
        </p:spPr>
      </p:pic>
      <p:pic>
        <p:nvPicPr>
          <p:cNvPr id="5" name="Picture 2" descr="https://www.kinopoisk.ru/images/film_big/81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9224" y="2935802"/>
            <a:ext cx="2592288" cy="3693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PriklucheniyaTigrul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0592" y="3645024"/>
            <a:ext cx="2098553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Vinni and Slonoto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6896" y="3284984"/>
            <a:ext cx="2376264" cy="3375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Мультфильмы </a:t>
            </a: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Федора </a:t>
            </a: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Хитрука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68824" y="1340768"/>
            <a:ext cx="6264696" cy="4680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студии «Союзмультфильм» под руководством </a:t>
            </a:r>
            <a:r>
              <a:rPr lang="ru-RU" sz="2800" dirty="0" smtClean="0">
                <a:latin typeface="Arial Narrow" pitchFamily="34" charset="0"/>
              </a:rPr>
              <a:t>Ф. </a:t>
            </a:r>
            <a:r>
              <a:rPr lang="ru-RU" sz="2800" dirty="0" smtClean="0">
                <a:latin typeface="Arial Narrow" pitchFamily="34" charset="0"/>
              </a:rPr>
              <a:t>Хитрука было создано три мультфильма: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</a:rPr>
              <a:t>Винни-Пух</a:t>
            </a:r>
            <a:r>
              <a:rPr lang="ru-RU" sz="2800" dirty="0" smtClean="0">
                <a:latin typeface="Arial Narrow" pitchFamily="34" charset="0"/>
              </a:rPr>
              <a:t> (1969) — основан на первой главе книги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</a:rPr>
              <a:t>Винни-Пух идёт в гости </a:t>
            </a:r>
            <a:r>
              <a:rPr lang="ru-RU" sz="2800" dirty="0" smtClean="0">
                <a:latin typeface="Arial Narrow" pitchFamily="34" charset="0"/>
              </a:rPr>
              <a:t>(1971) — основан на второй главе книги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</a:rPr>
              <a:t>Винни-Пух и день забот </a:t>
            </a:r>
            <a:r>
              <a:rPr lang="ru-RU" sz="2800" dirty="0" smtClean="0">
                <a:latin typeface="Arial Narrow" pitchFamily="34" charset="0"/>
              </a:rPr>
              <a:t>(1972) — основан на четвёртой (о потерянном хвосте) и шестой (о дне рождения) главах книги.</a:t>
            </a:r>
          </a:p>
          <a:p>
            <a:endParaRPr lang="ru-RU" dirty="0"/>
          </a:p>
        </p:txBody>
      </p:sp>
      <p:pic>
        <p:nvPicPr>
          <p:cNvPr id="9218" name="Picture 2" descr="Винни Пух: интересные факты СССР, винни-пух, кино, фак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472" y="1484784"/>
            <a:ext cx="3024337" cy="3795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00472" y="5445224"/>
            <a:ext cx="29883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Arial Narrow" pitchFamily="34" charset="0"/>
              </a:rPr>
              <a:t>Федор Савельевич </a:t>
            </a:r>
            <a:r>
              <a:rPr lang="ru-RU" sz="2000" b="1" dirty="0" err="1" smtClean="0">
                <a:latin typeface="Arial Narrow" pitchFamily="34" charset="0"/>
              </a:rPr>
              <a:t>Хитрук</a:t>
            </a:r>
            <a:endParaRPr lang="ru-RU" sz="2000" b="1" dirty="0" smtClean="0">
              <a:latin typeface="Arial Narrow" pitchFamily="34" charset="0"/>
            </a:endParaRP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(</a:t>
            </a:r>
            <a:r>
              <a:rPr lang="ru-RU" sz="2000" b="1" dirty="0" smtClean="0">
                <a:latin typeface="Arial Narrow" pitchFamily="34" charset="0"/>
              </a:rPr>
              <a:t>1917 </a:t>
            </a:r>
            <a:r>
              <a:rPr lang="ru-RU" sz="2000" b="1" dirty="0" smtClean="0">
                <a:latin typeface="Arial Narrow" pitchFamily="34" charset="0"/>
              </a:rPr>
              <a:t>- </a:t>
            </a:r>
            <a:r>
              <a:rPr lang="ru-RU" sz="2000" b="1" dirty="0" smtClean="0">
                <a:latin typeface="Arial Narrow" pitchFamily="34" charset="0"/>
              </a:rPr>
              <a:t>2012)</a:t>
            </a:r>
            <a:endParaRPr lang="ru-RU" sz="20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винни-пух ф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52" y="4005064"/>
            <a:ext cx="2242459" cy="256490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000672" y="6093296"/>
            <a:ext cx="7704856" cy="548680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Wave1">
              <a:avLst/>
            </a:prstTxWarp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Script" pitchFamily="66" charset="0"/>
                <a:ea typeface="+mj-ea"/>
                <a:cs typeface="+mj-cs"/>
              </a:rPr>
              <a:t>«Хорошо живет на свете Винни-Пух!»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Script" pitchFamily="66" charset="0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32520" y="0"/>
            <a:ext cx="8496944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Цикл </a:t>
            </a:r>
            <a:r>
              <a:rPr lang="ru-RU" sz="2800" dirty="0" smtClean="0">
                <a:latin typeface="Arial Narrow" pitchFamily="34" charset="0"/>
              </a:rPr>
              <a:t>мультфильмов получил огромную популярность. </a:t>
            </a:r>
            <a:endParaRPr lang="ru-RU" sz="2800" dirty="0" smtClean="0">
              <a:latin typeface="Arial Narrow" pitchFamily="34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sz="2800" dirty="0" smtClean="0">
                <a:latin typeface="Arial Narrow" pitchFamily="34" charset="0"/>
              </a:rPr>
              <a:t>В </a:t>
            </a:r>
            <a:r>
              <a:rPr lang="ru-RU" sz="2800" dirty="0" smtClean="0">
                <a:latin typeface="Arial Narrow" pitchFamily="34" charset="0"/>
              </a:rPr>
              <a:t>разговорную речь вошло множество ярких цитат.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04528" y="1340768"/>
            <a:ext cx="741682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Wave1">
              <a:avLst/>
            </a:prstTxWarp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egoe Script" pitchFamily="66" charset="0"/>
                <a:ea typeface="+mj-ea"/>
                <a:cs typeface="+mj-cs"/>
              </a:rPr>
              <a:t>«Кажется, дождь начинается»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Segoe Script" pitchFamily="66" charset="0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51122">
            <a:off x="300519" y="2024994"/>
            <a:ext cx="4953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«—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Какой сегодня день?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— Сегодня.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— Мой любимый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день».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  <a:latin typeface="Segoe Script" pitchFamily="66" charset="0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48744" y="4797152"/>
            <a:ext cx="5904656" cy="954107"/>
          </a:xfrm>
          <a:prstGeom prst="rect">
            <a:avLst/>
          </a:prstGeom>
        </p:spPr>
        <p:txBody>
          <a:bodyPr wrap="square">
            <a:prstTxWarp prst="textDoubleWave1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Segoe Script" pitchFamily="66" charset="0"/>
                <a:ea typeface="+mj-ea"/>
                <a:cs typeface="+mj-cs"/>
              </a:rPr>
              <a:t>«Я тучка, тучка, тучка,</a:t>
            </a:r>
            <a:b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Segoe Script" pitchFamily="66" charset="0"/>
                <a:ea typeface="+mj-ea"/>
                <a:cs typeface="+mj-cs"/>
              </a:rPr>
            </a:b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Segoe Script" pitchFamily="66" charset="0"/>
                <a:ea typeface="+mj-ea"/>
                <a:cs typeface="+mj-cs"/>
              </a:rPr>
              <a:t>Я вовсе не медведь».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88565">
            <a:off x="1856656" y="3636505"/>
            <a:ext cx="7560840" cy="954107"/>
          </a:xfrm>
          <a:prstGeom prst="rect">
            <a:avLst/>
          </a:prstGeom>
        </p:spPr>
        <p:txBody>
          <a:bodyPr wrap="square">
            <a:prstTxWarp prst="textWave4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«Нужно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делать так, как нужно. А как не нужно, делать не нужно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!»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Segoe Script" pitchFamily="66" charset="0"/>
              <a:ea typeface="+mj-ea"/>
              <a:cs typeface="+mj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21372715">
            <a:off x="5556174" y="2193098"/>
            <a:ext cx="403507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«Сова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! Открывай! 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Segoe Script" pitchFamily="66" charset="0"/>
              <a:ea typeface="+mj-ea"/>
              <a:cs typeface="+mj-cs"/>
            </a:endParaRPr>
          </a:p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Script" pitchFamily="66" charset="0"/>
                <a:ea typeface="+mj-ea"/>
                <a:cs typeface="+mj-cs"/>
              </a:rPr>
              <a:t>Медведь пришёл!»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260648"/>
            <a:ext cx="7770068" cy="936104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«Возвращение в зачарованный лес»</a:t>
            </a:r>
            <a:endParaRPr lang="ru-RU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1324" y="1412776"/>
            <a:ext cx="5825852" cy="48245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Arial Narrow" pitchFamily="34" charset="0"/>
              </a:rPr>
              <a:t>В 2009 году в Великобритании вышло продолжение книг о </a:t>
            </a:r>
            <a:r>
              <a:rPr lang="ru-RU" sz="3000" dirty="0" err="1" smtClean="0">
                <a:latin typeface="Arial Narrow" pitchFamily="34" charset="0"/>
              </a:rPr>
              <a:t>Винни-Пухе</a:t>
            </a:r>
            <a:r>
              <a:rPr lang="ru-RU" sz="3000" dirty="0" smtClean="0">
                <a:latin typeface="Arial Narrow" pitchFamily="34" charset="0"/>
              </a:rPr>
              <a:t> «Возвращение в зачарованный лес». Автором книги стал </a:t>
            </a:r>
            <a:r>
              <a:rPr lang="ru-RU" sz="3000" dirty="0" smtClean="0">
                <a:solidFill>
                  <a:srgbClr val="C00000"/>
                </a:solidFill>
                <a:latin typeface="Arial Narrow" pitchFamily="34" charset="0"/>
              </a:rPr>
              <a:t>Дэвид Бенедиктус</a:t>
            </a:r>
            <a:r>
              <a:rPr lang="ru-RU" sz="3000" dirty="0" smtClean="0">
                <a:latin typeface="Arial Narrow" pitchFamily="34" charset="0"/>
              </a:rPr>
              <a:t>, стремящийся близко подражать стилистике и композиции </a:t>
            </a:r>
            <a:r>
              <a:rPr lang="ru-RU" sz="3000" dirty="0" err="1" smtClean="0">
                <a:latin typeface="Arial Narrow" pitchFamily="34" charset="0"/>
              </a:rPr>
              <a:t>милновской</a:t>
            </a:r>
            <a:r>
              <a:rPr lang="ru-RU" sz="3000" dirty="0" smtClean="0">
                <a:latin typeface="Arial Narrow" pitchFamily="34" charset="0"/>
              </a:rPr>
              <a:t> прозы. Иллюстрации к книге также ориентированы на сохранение стиля Шепарда. «Возвращение в зачарованный лес» переведено на несколько языков.</a:t>
            </a:r>
            <a:endParaRPr lang="ru-RU" sz="3000" dirty="0">
              <a:latin typeface="Arial Narrow" pitchFamily="34" charset="0"/>
            </a:endParaRPr>
          </a:p>
        </p:txBody>
      </p:sp>
      <p:pic>
        <p:nvPicPr>
          <p:cNvPr id="8194" name="Picture 2" descr="http://minemshop.ru/images/multimedia/books_ill/10121725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2682">
            <a:off x="6620542" y="2770430"/>
            <a:ext cx="2535113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Картинки по запросу винни-пух вектор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85248" y="188640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амятник Винни-Пуху - Лондон"/>
          <p:cNvPicPr>
            <a:picLocks noChangeAspect="1" noChangeArrowheads="1"/>
          </p:cNvPicPr>
          <p:nvPr/>
        </p:nvPicPr>
        <p:blipFill>
          <a:blip r:embed="rId2" cstate="print"/>
          <a:srcRect r="21288"/>
          <a:stretch>
            <a:fillRect/>
          </a:stretch>
        </p:blipFill>
        <p:spPr bwMode="auto">
          <a:xfrm rot="173076">
            <a:off x="7237249" y="1052736"/>
            <a:ext cx="2396271" cy="4666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8640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Памятники </a:t>
            </a:r>
            <a:r>
              <a:rPr lang="ru-RU" sz="3200" b="1" dirty="0" err="1" smtClean="0">
                <a:solidFill>
                  <a:srgbClr val="C00000"/>
                </a:solidFill>
                <a:latin typeface="Arial Narrow" pitchFamily="34" charset="0"/>
              </a:rPr>
              <a:t>Винни-Пуху</a:t>
            </a: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 и его друзьям</a:t>
            </a:r>
            <a:endParaRPr lang="ru-RU" sz="3200" b="1" dirty="0" smtClean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13621" y="5877272"/>
            <a:ext cx="29919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 </a:t>
            </a:r>
            <a:r>
              <a:rPr lang="ru-RU" sz="2000" b="1" dirty="0" smtClean="0">
                <a:latin typeface="Arial Narrow" pitchFamily="34" charset="0"/>
              </a:rPr>
              <a:t>Памятник </a:t>
            </a:r>
            <a:r>
              <a:rPr lang="ru-RU" sz="2000" b="1" dirty="0" err="1" smtClean="0">
                <a:latin typeface="Arial Narrow" pitchFamily="34" charset="0"/>
              </a:rPr>
              <a:t>Винни-Пуху</a:t>
            </a:r>
            <a:r>
              <a:rPr lang="ru-RU" sz="2000" b="1" dirty="0" smtClean="0">
                <a:latin typeface="Arial Narrow" pitchFamily="34" charset="0"/>
              </a:rPr>
              <a:t> </a:t>
            </a:r>
          </a:p>
          <a:p>
            <a:pPr algn="ctr"/>
            <a:r>
              <a:rPr lang="ru-RU" sz="2000" b="1" dirty="0" smtClean="0">
                <a:latin typeface="Arial Narrow" pitchFamily="34" charset="0"/>
              </a:rPr>
              <a:t>в </a:t>
            </a:r>
            <a:r>
              <a:rPr lang="ru-RU" sz="2000" b="1" dirty="0" smtClean="0">
                <a:latin typeface="Arial Narrow" pitchFamily="34" charset="0"/>
              </a:rPr>
              <a:t>Лондонском </a:t>
            </a:r>
            <a:r>
              <a:rPr lang="ru-RU" sz="2000" b="1" dirty="0" smtClean="0">
                <a:latin typeface="Arial Narrow" pitchFamily="34" charset="0"/>
              </a:rPr>
              <a:t>зоопарке</a:t>
            </a:r>
            <a:endParaRPr lang="ru-RU" sz="2000" b="1" dirty="0" smtClean="0">
              <a:latin typeface="Arial Narrow" pitchFamily="34" charset="0"/>
            </a:endParaRPr>
          </a:p>
        </p:txBody>
      </p:sp>
      <p:pic>
        <p:nvPicPr>
          <p:cNvPr id="6148" name="Picture 4" descr="Памятник Винни-Пуху - Раменское"/>
          <p:cNvPicPr>
            <a:picLocks noChangeAspect="1" noChangeArrowheads="1"/>
          </p:cNvPicPr>
          <p:nvPr/>
        </p:nvPicPr>
        <p:blipFill>
          <a:blip r:embed="rId3" cstate="print"/>
          <a:srcRect l="9524" r="9524"/>
          <a:stretch>
            <a:fillRect/>
          </a:stretch>
        </p:blipFill>
        <p:spPr bwMode="auto">
          <a:xfrm rot="21413549">
            <a:off x="272480" y="1114663"/>
            <a:ext cx="2448272" cy="4546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992560" y="5733256"/>
            <a:ext cx="4968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 </a:t>
            </a:r>
            <a:r>
              <a:rPr lang="ru-RU" sz="2000" b="1" dirty="0" smtClean="0">
                <a:latin typeface="Arial Narrow" pitchFamily="34" charset="0"/>
              </a:rPr>
              <a:t>Винни-Пух и его друзья в городе Раменское</a:t>
            </a:r>
            <a:endParaRPr lang="ru-RU" sz="2000" b="1" dirty="0" smtClean="0">
              <a:latin typeface="Arial Narrow" pitchFamily="34" charset="0"/>
            </a:endParaRPr>
          </a:p>
        </p:txBody>
      </p:sp>
      <p:pic>
        <p:nvPicPr>
          <p:cNvPr id="6152" name="Picture 8" descr="Image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 l="5882"/>
          <a:stretch>
            <a:fillRect/>
          </a:stretch>
        </p:blipFill>
        <p:spPr bwMode="auto">
          <a:xfrm>
            <a:off x="2648744" y="1412776"/>
            <a:ext cx="4896544" cy="3901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-27384"/>
            <a:ext cx="8915400" cy="92697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Использованные интернет-ресурсы</a:t>
            </a:r>
            <a:endParaRPr lang="ru-RU" sz="32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268761"/>
            <a:ext cx="8915400" cy="460851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hlinkClick r:id="rId2"/>
              </a:rPr>
              <a:t>https://ru.wikipedia.org/wiki/%D0%92%D0%B8%D0%BD%D0%BD%D0%B8-%D0%9F%D1%83%D1%85</a:t>
            </a:r>
            <a:endParaRPr lang="ru-RU" sz="2800" dirty="0" smtClean="0">
              <a:hlinkClick r:id="rId2"/>
            </a:endParaRPr>
          </a:p>
          <a:p>
            <a:r>
              <a:rPr lang="en-US" sz="2800" dirty="0" smtClean="0">
                <a:hlinkClick r:id="rId2"/>
              </a:rPr>
              <a:t>http</a:t>
            </a:r>
            <a:r>
              <a:rPr lang="en-US" sz="2800" dirty="0" smtClean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avivas.ru/topic/kak_viglyadel_nastoyashchii_vinni_puh.html</a:t>
            </a:r>
            <a:endParaRPr lang="ru-RU" sz="2800" dirty="0" smtClean="0"/>
          </a:p>
          <a:p>
            <a:r>
              <a:rPr lang="en-US" sz="2800" dirty="0" smtClean="0">
                <a:hlinkClick r:id="rId3"/>
              </a:rPr>
              <a:t>http://shkolazhizni.ru/culture/articles/62913</a:t>
            </a:r>
            <a:r>
              <a:rPr lang="en-US" sz="2800" dirty="0" smtClean="0">
                <a:hlinkClick r:id="rId3"/>
              </a:rPr>
              <a:t>/</a:t>
            </a:r>
            <a:endParaRPr lang="ru-RU" sz="2800" dirty="0" smtClean="0"/>
          </a:p>
          <a:p>
            <a:r>
              <a:rPr lang="en-US" sz="2800" dirty="0" smtClean="0">
                <a:hlinkClick r:id="rId4"/>
              </a:rPr>
              <a:t>http://</a:t>
            </a:r>
            <a:r>
              <a:rPr lang="en-US" sz="2800" dirty="0" smtClean="0">
                <a:hlinkClick r:id="rId4"/>
              </a:rPr>
              <a:t>fishki.net/1306001-vinni-puh-interesnye-fakty.html</a:t>
            </a:r>
            <a:endParaRPr lang="ru-RU" sz="2800" dirty="0" smtClean="0"/>
          </a:p>
          <a:p>
            <a:r>
              <a:rPr lang="en-US" sz="2800" dirty="0" smtClean="0">
                <a:hlinkClick r:id="rId5"/>
              </a:rPr>
              <a:t>http://</a:t>
            </a:r>
            <a:r>
              <a:rPr lang="en-US" sz="2800" dirty="0" smtClean="0">
                <a:hlinkClick r:id="rId5"/>
              </a:rPr>
              <a:t>citaty.info/character/vinni-puh</a:t>
            </a:r>
            <a:endParaRPr lang="ru-RU" sz="2800" dirty="0" smtClean="0"/>
          </a:p>
          <a:p>
            <a:r>
              <a:rPr lang="en-US" sz="2800" dirty="0" smtClean="0">
                <a:hlinkClick r:id="rId6"/>
              </a:rPr>
              <a:t>http://foretime.ru/vinnie-poo</a:t>
            </a:r>
            <a:r>
              <a:rPr lang="en-US" sz="2800" dirty="0" smtClean="0">
                <a:hlinkClick r:id="rId6"/>
              </a:rPr>
              <a:t>/</a:t>
            </a:r>
            <a:endParaRPr lang="ru-RU" sz="2800" dirty="0" smtClean="0"/>
          </a:p>
          <a:p>
            <a:r>
              <a:rPr lang="en-US" sz="2800" dirty="0" smtClean="0">
                <a:hlinkClick r:id="rId7"/>
              </a:rPr>
              <a:t>http://</a:t>
            </a:r>
            <a:r>
              <a:rPr lang="en-US" sz="2800" dirty="0" smtClean="0">
                <a:hlinkClick r:id="rId7"/>
              </a:rPr>
              <a:t>club.bibliopskov.ru/index.php?option=com_content&amp;task=view&amp;id=884&amp;Itemid=164</a:t>
            </a:r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496</Words>
  <Application>Microsoft Office PowerPoint</Application>
  <PresentationFormat>Лист A4 (210x297 мм)</PresentationFormat>
  <Paragraphs>67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Алан Александр Милн (1882 - 1956)</vt:lpstr>
      <vt:lpstr>Винни-Пух — главный персонаж двух прозаических книг Милна</vt:lpstr>
      <vt:lpstr>Алан Милн со своим сыном Кристофером и Винни-Пухом</vt:lpstr>
      <vt:lpstr>Кристофер Робин Милн вместе с игрушечным медведем Винни-Пухом, который стал прототипом литературного героя</vt:lpstr>
      <vt:lpstr>Плюшевый мишка, который послужил вдохновением к созданию Винни-Пуха, сейчас находится в Нью-Йоркской публичной библиотеке</vt:lpstr>
      <vt:lpstr>Слайд 7</vt:lpstr>
      <vt:lpstr>Реальными игрушками Кристофера Робина были также Пятачок, Иа-Иа без хвоста, Кенга с Крошкой Ру в сумке и Тигра.</vt:lpstr>
      <vt:lpstr>Что стало с Пухом, Пятачком, Иа и Тигрой? Они переехали в Нью-Йорк. Кристофер Робин отдал игрушки редактору книги о Пухе, который подарил их публичной библиотеке Нью-Йорка в 1987 году, где они выставлялись до сих пор.</vt:lpstr>
      <vt:lpstr>Слайд 10</vt:lpstr>
      <vt:lpstr>Слайд 11</vt:lpstr>
      <vt:lpstr>Борис Заходер (1918 - 2000)</vt:lpstr>
      <vt:lpstr>Экранизации</vt:lpstr>
      <vt:lpstr>Мультфильмы Федора Хитрука</vt:lpstr>
      <vt:lpstr>Слайд 15</vt:lpstr>
      <vt:lpstr>«Возвращение в зачарованный лес»</vt:lpstr>
      <vt:lpstr>Памятники Винни-Пуху и его друзьям</vt:lpstr>
      <vt:lpstr>Использованные интернет-ресурсы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e.vaseneva</cp:lastModifiedBy>
  <cp:revision>52</cp:revision>
  <dcterms:created xsi:type="dcterms:W3CDTF">2016-10-12T18:27:47Z</dcterms:created>
  <dcterms:modified xsi:type="dcterms:W3CDTF">2016-10-14T08:10:51Z</dcterms:modified>
</cp:coreProperties>
</file>