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8" r:id="rId2"/>
    <p:sldId id="266" r:id="rId3"/>
    <p:sldId id="279" r:id="rId4"/>
    <p:sldId id="280" r:id="rId5"/>
    <p:sldId id="268" r:id="rId6"/>
    <p:sldId id="256" r:id="rId7"/>
    <p:sldId id="274" r:id="rId8"/>
    <p:sldId id="282" r:id="rId9"/>
    <p:sldId id="281" r:id="rId10"/>
    <p:sldId id="270" r:id="rId11"/>
    <p:sldId id="261" r:id="rId12"/>
    <p:sldId id="271" r:id="rId13"/>
    <p:sldId id="287" r:id="rId14"/>
    <p:sldId id="288" r:id="rId15"/>
    <p:sldId id="269" r:id="rId16"/>
    <p:sldId id="260" r:id="rId17"/>
    <p:sldId id="262" r:id="rId18"/>
    <p:sldId id="283" r:id="rId19"/>
    <p:sldId id="277" r:id="rId20"/>
    <p:sldId id="275" r:id="rId21"/>
    <p:sldId id="259" r:id="rId22"/>
    <p:sldId id="257" r:id="rId23"/>
    <p:sldId id="273" r:id="rId24"/>
    <p:sldId id="267" r:id="rId25"/>
    <p:sldId id="289" r:id="rId26"/>
    <p:sldId id="284" r:id="rId27"/>
    <p:sldId id="285" r:id="rId28"/>
    <p:sldId id="28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74" y="-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&#1052;&#1077;&#1088;&#1086;&#1087;&#1088;&#1080;&#1103;&#1090;&#1080;&#1103;\&#1055;&#1086;&#1083;&#1077;&#1074;&#1086;&#1081;%20&#1080;%20&#1052;&#1072;&#1088;&#1077;&#1089;&#1100;&#1077;&#1074;\&#1055;&#1086;&#1074;&#1077;&#1089;&#1090;&#1100;%20&#1058;&#1072;&#1085;&#1094;&#1099;(1).mp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7.jpeg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&#1052;&#1077;&#1088;&#1086;&#1087;&#1088;&#1080;&#1103;&#1090;&#1080;&#1103;\&#1055;&#1086;&#1083;&#1077;&#1074;&#1086;&#1081;%20&#1080;%20&#1052;&#1072;&#1088;&#1077;&#1089;&#1100;&#1077;&#1074;\&#1055;&#1086;&#1074;&#1077;&#1089;&#1090;&#1100;%20&#1041;&#1086;&#1081;(1).mp4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«ПОВЕСТЬ </a:t>
            </a:r>
          </a:p>
          <a:p>
            <a:pPr algn="ctr">
              <a:lnSpc>
                <a:spcPct val="150000"/>
              </a:lnSpc>
            </a:pPr>
            <a:r>
              <a:rPr lang="ru-RU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 НАСТОЯЩЕМ ЧЕЛОВЕКЕ»</a:t>
            </a:r>
            <a:endParaRPr lang="ru-RU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492896"/>
            <a:ext cx="4176464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 100-летию со дня рождения Героя Советского Союза А.П. Маресьева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9675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44823"/>
            <a:ext cx="4437492" cy="4733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990000"/>
                </a:solidFill>
              </a:rPr>
              <a:t>Борис Николаевич Полевой</a:t>
            </a:r>
            <a:br>
              <a:rPr lang="ru-RU" b="1" dirty="0" smtClean="0">
                <a:solidFill>
                  <a:srgbClr val="990000"/>
                </a:solidFill>
              </a:rPr>
            </a:br>
            <a:r>
              <a:rPr lang="ru-RU" sz="2800" b="1" dirty="0">
                <a:solidFill>
                  <a:srgbClr val="990000"/>
                </a:solidFill>
              </a:rPr>
              <a:t>(</a:t>
            </a:r>
            <a:r>
              <a:rPr lang="ru-RU" sz="2800" b="1" dirty="0" smtClean="0">
                <a:solidFill>
                  <a:srgbClr val="990000"/>
                </a:solidFill>
              </a:rPr>
              <a:t>1908-1981)</a:t>
            </a:r>
            <a:endParaRPr lang="ru-RU" b="1" dirty="0" smtClean="0">
              <a:solidFill>
                <a:srgbClr val="99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148064" y="2075747"/>
            <a:ext cx="3795572" cy="4161565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/>
              <a:t>«Чтобы подвиги не затерялись, чтобы советские люди узнали в полной мере, как боролись с фашизмом их сограждане, нужно все записывать».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0938215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10" t="2189" r="2162" b="2090"/>
          <a:stretch/>
        </p:blipFill>
        <p:spPr>
          <a:xfrm>
            <a:off x="3563888" y="150124"/>
            <a:ext cx="5431809" cy="6564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46" r="4800" b="16762"/>
          <a:stretch/>
        </p:blipFill>
        <p:spPr>
          <a:xfrm>
            <a:off x="293889" y="909467"/>
            <a:ext cx="3582075" cy="4607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1192872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7956"/>
            <a:ext cx="7848872" cy="64360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949089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9442981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99992" y="1628800"/>
            <a:ext cx="4392488" cy="40324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Повесть написана в </a:t>
            </a:r>
            <a:r>
              <a:rPr lang="ru-RU" sz="24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1946</a:t>
            </a:r>
            <a: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году. </a:t>
            </a:r>
            <a:b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она издавалась более </a:t>
            </a:r>
            <a:r>
              <a:rPr lang="ru-RU" sz="24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ста</a:t>
            </a:r>
            <a: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 на разных языках мира. </a:t>
            </a:r>
            <a:b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</a:t>
            </a:r>
            <a:r>
              <a:rPr lang="ru-RU" sz="24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1948</a:t>
            </a:r>
            <a:r>
              <a:rPr lang="ru-RU" sz="18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году  была удостоена Государственной премии СССР.</a:t>
            </a:r>
          </a:p>
        </p:txBody>
      </p:sp>
      <p:pic>
        <p:nvPicPr>
          <p:cNvPr id="24578" name="Picture 2" descr="Скачать книгу борис полевой повесть о настоящем человеке &quot; файл найден"/>
          <p:cNvPicPr>
            <a:picLocks noChangeAspect="1" noChangeArrowheads="1"/>
          </p:cNvPicPr>
          <p:nvPr/>
        </p:nvPicPr>
        <p:blipFill>
          <a:blip r:embed="rId3" cstate="print"/>
          <a:srcRect l="3491" t="3356" b="4901"/>
          <a:stretch>
            <a:fillRect/>
          </a:stretch>
        </p:blipFill>
        <p:spPr bwMode="auto">
          <a:xfrm>
            <a:off x="395536" y="476672"/>
            <a:ext cx="3981686" cy="5904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7983017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962" t="18818" r="32684" b="19988"/>
          <a:stretch/>
        </p:blipFill>
        <p:spPr>
          <a:xfrm>
            <a:off x="802965" y="1700808"/>
            <a:ext cx="3192970" cy="4974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65" y="1772816"/>
            <a:ext cx="3595584" cy="4830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Алексей Петрович Маресьев –</a:t>
            </a:r>
            <a:r>
              <a:rPr lang="ru-RU" sz="2400" b="1" dirty="0" smtClean="0">
                <a:solidFill>
                  <a:srgbClr val="A50021"/>
                </a:solidFill>
              </a:rPr>
              <a:t>прототип главного героя «Повести о настоящем человеке»</a:t>
            </a:r>
            <a:endParaRPr lang="ru-RU" sz="3200" b="1" dirty="0" smtClean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85018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96752"/>
            <a:ext cx="7952498" cy="54509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Учеба в авиашколе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4305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\Documents\Васенева\Полевой и Маресьев\russian_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39" y="764704"/>
            <a:ext cx="8630468" cy="53876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535636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68760"/>
            <a:ext cx="6346786" cy="54265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244321"/>
            <a:ext cx="7828624" cy="103942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4 апреля 1942 года самолет маресьева был подбит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83504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18" t="6427" b="15283"/>
          <a:stretch/>
        </p:blipFill>
        <p:spPr>
          <a:xfrm>
            <a:off x="2611412" y="0"/>
            <a:ext cx="6532588" cy="4725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810" t="4255" r="7032" b="6845"/>
          <a:stretch/>
        </p:blipFill>
        <p:spPr bwMode="auto">
          <a:xfrm>
            <a:off x="-3894" y="1493073"/>
            <a:ext cx="4206591" cy="5364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4861114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07522"/>
            <a:ext cx="4806534" cy="6408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32" y="908720"/>
            <a:ext cx="3396720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238441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717"/>
          <a:stretch/>
        </p:blipFill>
        <p:spPr>
          <a:xfrm>
            <a:off x="308398" y="548680"/>
            <a:ext cx="8583002" cy="5544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0612744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323528" y="685800"/>
            <a:ext cx="8568952" cy="5839544"/>
          </a:xfrm>
        </p:spPr>
        <p:txBody>
          <a:bodyPr/>
          <a:lstStyle/>
          <a:p>
            <a:r>
              <a:rPr lang="ru-RU" b="1" dirty="0"/>
              <a:t>В какое время происходят события, описанные в книге Бориса Полевого «Повесть о настоящем человеке</a:t>
            </a:r>
            <a:r>
              <a:rPr lang="ru-RU" b="1" dirty="0" smtClean="0"/>
              <a:t>»?</a:t>
            </a:r>
          </a:p>
          <a:p>
            <a:r>
              <a:rPr lang="ru-RU" b="1" dirty="0" smtClean="0"/>
              <a:t>Сколько суток добирался Алексей Мересьев до своих?</a:t>
            </a:r>
          </a:p>
          <a:p>
            <a:r>
              <a:rPr lang="ru-RU" b="1" dirty="0" smtClean="0"/>
              <a:t>Как отнеслись к нему жители деревни Плавни?</a:t>
            </a:r>
          </a:p>
          <a:p>
            <a:r>
              <a:rPr lang="ru-RU" b="1" dirty="0" smtClean="0"/>
              <a:t>Как звали соседа Мересьева по госпитальной палате – обгоревшего танкиста, Героя Советского Союза?</a:t>
            </a:r>
          </a:p>
          <a:p>
            <a:r>
              <a:rPr lang="ru-RU" b="1" dirty="0" smtClean="0"/>
              <a:t>Как звали девушку, которая ждала Алексея в Камышине?</a:t>
            </a:r>
          </a:p>
          <a:p>
            <a:r>
              <a:rPr lang="ru-RU" b="1" dirty="0" smtClean="0"/>
              <a:t>Чему научился Мересьев в санатории для летчиков?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84909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Повесть Танцы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110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94" t="1912" r="1501" b="11029"/>
          <a:stretch/>
        </p:blipFill>
        <p:spPr>
          <a:xfrm>
            <a:off x="611560" y="1469528"/>
            <a:ext cx="6012035" cy="5149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В июне 1943 года </a:t>
            </a:r>
            <a:r>
              <a:rPr lang="ru-RU" sz="2800" b="1" dirty="0" smtClean="0">
                <a:solidFill>
                  <a:schemeClr val="tx1"/>
                </a:solidFill>
              </a:rPr>
              <a:t>А.П. </a:t>
            </a:r>
            <a:r>
              <a:rPr lang="ru-RU" sz="2800" b="1" dirty="0">
                <a:solidFill>
                  <a:schemeClr val="tx1"/>
                </a:solidFill>
              </a:rPr>
              <a:t>Маресьев вернулся в строй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845" y="2132856"/>
            <a:ext cx="2475462" cy="3822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122492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783" y="2492896"/>
            <a:ext cx="6028971" cy="3873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312368" cy="5085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23928" y="332656"/>
            <a:ext cx="4588810" cy="13681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Самолет Алексея Маресьева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47620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46" t="5355" r="3881" b="12128"/>
          <a:stretch/>
        </p:blipFill>
        <p:spPr>
          <a:xfrm>
            <a:off x="0" y="-2180"/>
            <a:ext cx="7158946" cy="451705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78" y="4193704"/>
            <a:ext cx="8691367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615798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3960440" cy="6386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499992" y="476672"/>
            <a:ext cx="4392488" cy="244827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24 августа 1943 года </a:t>
            </a:r>
            <a:r>
              <a:rPr lang="ru-RU" sz="2000" b="1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старшему лейтенанту Маресьеву </a:t>
            </a:r>
            <a:r>
              <a:rPr lang="ru-RU" sz="2000" b="1" cap="all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А.П. </a:t>
            </a:r>
            <a:r>
              <a:rPr lang="ru-RU" sz="2000" b="1" cap="all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присвоено звание </a:t>
            </a:r>
            <a:r>
              <a:rPr lang="ru-RU" sz="20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Героя Советского Союза</a:t>
            </a:r>
          </a:p>
        </p:txBody>
      </p:sp>
      <p:pic>
        <p:nvPicPr>
          <p:cNvPr id="11266" name="Picture 2" descr="Какое место занимают татары среди воинов получивших звание Героя Советского Союза в Великой Отечеств - Рузал Рафисович Латыпов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2996952"/>
            <a:ext cx="1889486" cy="3538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566117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00" t="2102" r="1433" b="5568"/>
          <a:stretch/>
        </p:blipFill>
        <p:spPr bwMode="auto">
          <a:xfrm>
            <a:off x="611560" y="1310184"/>
            <a:ext cx="7920880" cy="5414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7184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Алексей Маресьев в авиационном училище. 1945 год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58040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44824"/>
            <a:ext cx="5797550" cy="4621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A50021"/>
                </a:solidFill>
              </a:rPr>
              <a:t>Эпилог </a:t>
            </a:r>
            <a:br>
              <a:rPr lang="ru-RU" sz="2800" b="1" dirty="0">
                <a:solidFill>
                  <a:srgbClr val="A50021"/>
                </a:solidFill>
              </a:rPr>
            </a:br>
            <a:r>
              <a:rPr lang="ru-RU" sz="2800" b="1" dirty="0">
                <a:solidFill>
                  <a:srgbClr val="A50021"/>
                </a:solidFill>
              </a:rPr>
              <a:t>повести о настоящем человеке</a:t>
            </a:r>
            <a:endParaRPr lang="ru-RU" sz="28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2132856"/>
            <a:ext cx="2987826" cy="388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82563" marR="0" lvl="0" indent="0"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Tx/>
              <a:buNone/>
              <a:tabLst/>
              <a:defRPr/>
            </a:pPr>
            <a:r>
              <a:rPr lang="ru-RU" sz="1600" b="1" i="1" cap="all" dirty="0" smtClean="0"/>
              <a:t>Маресьев немного не </a:t>
            </a:r>
            <a:r>
              <a:rPr lang="ru-RU" sz="1600" b="1" i="1" cap="all" dirty="0"/>
              <a:t>дожил </a:t>
            </a:r>
            <a:r>
              <a:rPr lang="ru-RU" sz="1600" b="1" i="1" cap="all" dirty="0" smtClean="0"/>
              <a:t>до </a:t>
            </a:r>
            <a:r>
              <a:rPr lang="ru-RU" sz="1600" b="1" i="1" cap="all" dirty="0"/>
              <a:t>торжеств, посвященных его 85-летию.</a:t>
            </a:r>
          </a:p>
          <a:p>
            <a:pPr marL="182563" marR="0" lvl="0" indent="0"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Tx/>
              <a:buNone/>
              <a:tabLst/>
              <a:defRPr/>
            </a:pPr>
            <a:r>
              <a:rPr lang="ru-RU" sz="1600" b="1" i="1" cap="all" dirty="0"/>
              <a:t>Такую развязку, </a:t>
            </a:r>
            <a:r>
              <a:rPr lang="ru-RU" sz="1600" b="1" i="1" cap="all" dirty="0" smtClean="0"/>
              <a:t> </a:t>
            </a:r>
            <a:r>
              <a:rPr lang="ru-RU" sz="1600" b="1" i="1" cap="all" dirty="0"/>
              <a:t>«придуманную» самой жизнью, не </a:t>
            </a:r>
            <a:r>
              <a:rPr lang="ru-RU" sz="1600" b="1" i="1" cap="all" dirty="0" smtClean="0"/>
              <a:t>смог </a:t>
            </a:r>
            <a:r>
              <a:rPr lang="ru-RU" sz="1600" b="1" i="1" cap="all" dirty="0"/>
              <a:t>бы «сочинить» </a:t>
            </a:r>
            <a:r>
              <a:rPr lang="ru-RU" sz="1600" b="1" i="1" cap="all" dirty="0" smtClean="0"/>
              <a:t> </a:t>
            </a:r>
            <a:r>
              <a:rPr lang="ru-RU" sz="1600" b="1" i="1" cap="all" dirty="0"/>
              <a:t>даже очень талантливый писатель</a:t>
            </a:r>
            <a:r>
              <a:rPr lang="ru-RU" sz="1800" b="1" i="1" cap="all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500970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0"/>
          <a:stretch/>
        </p:blipFill>
        <p:spPr>
          <a:xfrm>
            <a:off x="179512" y="147835"/>
            <a:ext cx="4071706" cy="5225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254076" y="145545"/>
            <a:ext cx="4392488" cy="105745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Памятник на могиле А.П. Маресьева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1700808"/>
            <a:ext cx="3176260" cy="504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39552" y="5392508"/>
            <a:ext cx="4896543" cy="1484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tx1"/>
                </a:solidFill>
              </a:rPr>
              <a:t>Мемориальная доска </a:t>
            </a:r>
            <a:r>
              <a:rPr lang="ru-RU" sz="2400" b="1" dirty="0" smtClean="0">
                <a:solidFill>
                  <a:schemeClr val="tx1"/>
                </a:solidFill>
              </a:rPr>
              <a:t>в Москве (ул. Тверская, 19)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21133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482"/>
          <a:stretch/>
        </p:blipFill>
        <p:spPr>
          <a:xfrm>
            <a:off x="3995936" y="275598"/>
            <a:ext cx="4962872" cy="6396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916832"/>
            <a:ext cx="2962672" cy="365841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Памятник Герою Советского Союза Алексею Маресьеву в Камышине</a:t>
            </a:r>
          </a:p>
        </p:txBody>
      </p:sp>
    </p:spTree>
    <p:extLst>
      <p:ext uri="{BB962C8B-B14F-4D97-AF65-F5344CB8AC3E}">
        <p14:creationId xmlns="" xmlns:p14="http://schemas.microsoft.com/office/powerpoint/2010/main" val="38124574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63" y="476672"/>
            <a:ext cx="4388750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4682125" y="1052736"/>
            <a:ext cx="4176464" cy="558062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b="1" dirty="0" smtClean="0">
                <a:solidFill>
                  <a:schemeClr val="tx1"/>
                </a:solidFill>
              </a:rPr>
              <a:t>«Повесть </a:t>
            </a:r>
            <a:r>
              <a:rPr lang="ru-RU" b="1" dirty="0">
                <a:solidFill>
                  <a:schemeClr val="tx1"/>
                </a:solidFill>
              </a:rPr>
              <a:t>о настоящем </a:t>
            </a:r>
            <a:r>
              <a:rPr lang="ru-RU" b="1" dirty="0" smtClean="0">
                <a:solidFill>
                  <a:schemeClr val="tx1"/>
                </a:solidFill>
              </a:rPr>
              <a:t>человеке»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</a:rPr>
              <a:t>Жанр: военный фильм, </a:t>
            </a:r>
            <a:r>
              <a:rPr lang="ru-RU" b="1" dirty="0" smtClean="0">
                <a:solidFill>
                  <a:schemeClr val="tx1"/>
                </a:solidFill>
              </a:rPr>
              <a:t>драма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</a:rPr>
              <a:t>Режиссер</a:t>
            </a:r>
            <a:r>
              <a:rPr lang="ru-RU" b="1" dirty="0">
                <a:solidFill>
                  <a:schemeClr val="tx1"/>
                </a:solidFill>
              </a:rPr>
              <a:t>: Александр Столпер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</a:rPr>
              <a:t>Сценарист: </a:t>
            </a:r>
            <a:r>
              <a:rPr lang="ru-RU" b="1" dirty="0" smtClean="0">
                <a:solidFill>
                  <a:schemeClr val="tx1"/>
                </a:solidFill>
              </a:rPr>
              <a:t>Борис Полевой, Мария </a:t>
            </a:r>
            <a:r>
              <a:rPr lang="ru-RU" b="1" dirty="0">
                <a:solidFill>
                  <a:schemeClr val="tx1"/>
                </a:solidFill>
              </a:rPr>
              <a:t>Смирнова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</a:rPr>
              <a:t>Композитор</a:t>
            </a:r>
            <a:r>
              <a:rPr lang="ru-RU" b="1" dirty="0">
                <a:solidFill>
                  <a:schemeClr val="tx1"/>
                </a:solidFill>
              </a:rPr>
              <a:t>: Николай Крюков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</a:rPr>
              <a:t>Производство</a:t>
            </a:r>
            <a:r>
              <a:rPr lang="ru-RU" b="1" dirty="0">
                <a:solidFill>
                  <a:schemeClr val="tx1"/>
                </a:solidFill>
              </a:rPr>
              <a:t>: </a:t>
            </a:r>
            <a:r>
              <a:rPr lang="ru-RU" b="1" dirty="0" smtClean="0">
                <a:solidFill>
                  <a:schemeClr val="tx1"/>
                </a:solidFill>
              </a:rPr>
              <a:t>СССР, Мосфильм</a:t>
            </a:r>
            <a:endParaRPr lang="ru-RU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</a:rPr>
              <a:t>Год: 1948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</a:rPr>
              <a:t>Актеры</a:t>
            </a:r>
            <a:r>
              <a:rPr lang="ru-RU" b="1" dirty="0">
                <a:solidFill>
                  <a:schemeClr val="tx1"/>
                </a:solidFill>
              </a:rPr>
              <a:t>: Павел Кадочников, Николай </a:t>
            </a:r>
            <a:r>
              <a:rPr lang="ru-RU" b="1" dirty="0" smtClean="0">
                <a:solidFill>
                  <a:schemeClr val="tx1"/>
                </a:solidFill>
              </a:rPr>
              <a:t>Охлопков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и др.</a:t>
            </a:r>
          </a:p>
        </p:txBody>
      </p:sp>
      <p:sp>
        <p:nvSpPr>
          <p:cNvPr id="12" name="Объект 9"/>
          <p:cNvSpPr>
            <a:spLocks noGrp="1"/>
          </p:cNvSpPr>
          <p:nvPr>
            <p:ph sz="half" idx="2"/>
          </p:nvPr>
        </p:nvSpPr>
        <p:spPr>
          <a:xfrm>
            <a:off x="364637" y="4365104"/>
            <a:ext cx="4180202" cy="18002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spcAft>
                <a:spcPts val="600"/>
              </a:spcAft>
              <a:buNone/>
            </a:pPr>
            <a:r>
              <a:rPr lang="ru-RU" b="1" dirty="0" smtClean="0">
                <a:solidFill>
                  <a:schemeClr val="tx1"/>
                </a:solidFill>
              </a:rPr>
              <a:t>В 1949 году </a:t>
            </a:r>
            <a:r>
              <a:rPr lang="ru-RU" b="1" dirty="0">
                <a:solidFill>
                  <a:schemeClr val="tx1"/>
                </a:solidFill>
              </a:rPr>
              <a:t>режиссер А</a:t>
            </a:r>
            <a:r>
              <a:rPr lang="ru-RU" b="1" dirty="0" smtClean="0">
                <a:solidFill>
                  <a:schemeClr val="tx1"/>
                </a:solidFill>
              </a:rPr>
              <a:t>. Столпер</a:t>
            </a:r>
            <a:r>
              <a:rPr lang="ru-RU" b="1" dirty="0">
                <a:solidFill>
                  <a:schemeClr val="tx1"/>
                </a:solidFill>
              </a:rPr>
              <a:t>, оператор М</a:t>
            </a:r>
            <a:r>
              <a:rPr lang="ru-RU" b="1" dirty="0" smtClean="0">
                <a:solidFill>
                  <a:schemeClr val="tx1"/>
                </a:solidFill>
              </a:rPr>
              <a:t>. Магидсон</a:t>
            </a:r>
            <a:r>
              <a:rPr lang="ru-RU" b="1" dirty="0">
                <a:solidFill>
                  <a:schemeClr val="tx1"/>
                </a:solidFill>
              </a:rPr>
              <a:t>, актеры П</a:t>
            </a:r>
            <a:r>
              <a:rPr lang="ru-RU" b="1" dirty="0" smtClean="0">
                <a:solidFill>
                  <a:schemeClr val="tx1"/>
                </a:solidFill>
              </a:rPr>
              <a:t>. Кадочников</a:t>
            </a:r>
            <a:r>
              <a:rPr lang="ru-RU" b="1" dirty="0">
                <a:solidFill>
                  <a:schemeClr val="tx1"/>
                </a:solidFill>
              </a:rPr>
              <a:t>, Н</a:t>
            </a:r>
            <a:r>
              <a:rPr lang="ru-RU" b="1" dirty="0" smtClean="0">
                <a:solidFill>
                  <a:schemeClr val="tx1"/>
                </a:solidFill>
              </a:rPr>
              <a:t>. Охлопков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smtClean="0">
                <a:solidFill>
                  <a:schemeClr val="tx1"/>
                </a:solidFill>
              </a:rPr>
              <a:t>В. Меркурьев были удостоены Сталинской премии </a:t>
            </a:r>
            <a:r>
              <a:rPr lang="ru-RU" b="1" dirty="0">
                <a:solidFill>
                  <a:schemeClr val="tx1"/>
                </a:solidFill>
              </a:rPr>
              <a:t>II </a:t>
            </a:r>
            <a:r>
              <a:rPr lang="ru-RU" b="1" dirty="0" smtClean="0">
                <a:solidFill>
                  <a:schemeClr val="tx1"/>
                </a:solidFill>
              </a:rPr>
              <a:t>степени.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53277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36" y="260648"/>
            <a:ext cx="4233816" cy="6336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17" y="389623"/>
            <a:ext cx="3860482" cy="2895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665" y="3788288"/>
            <a:ext cx="3871019" cy="2903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81152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Повесть Бой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02358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40922"/>
            <a:ext cx="2904302" cy="290430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125915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2005 году учреждена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международная </a:t>
            </a:r>
            <a:r>
              <a:rPr lang="ru-RU" sz="2400" dirty="0">
                <a:solidFill>
                  <a:schemeClr val="tx1"/>
                </a:solidFill>
              </a:rPr>
              <a:t>премия </a:t>
            </a:r>
            <a:r>
              <a:rPr lang="ru-RU" sz="2400" b="1" dirty="0">
                <a:solidFill>
                  <a:srgbClr val="C00000"/>
                </a:solidFill>
              </a:rPr>
              <a:t>«За волю к жизни»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имени </a:t>
            </a:r>
            <a:r>
              <a:rPr lang="ru-RU" sz="2400" dirty="0">
                <a:solidFill>
                  <a:schemeClr val="tx1"/>
                </a:solidFill>
              </a:rPr>
              <a:t>А.П. </a:t>
            </a:r>
            <a:r>
              <a:rPr lang="ru-RU" sz="2400" dirty="0" smtClean="0">
                <a:solidFill>
                  <a:schemeClr val="tx1"/>
                </a:solidFill>
              </a:rPr>
              <a:t>Маресьева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63888" y="1752600"/>
            <a:ext cx="5328592" cy="4772744"/>
          </a:xfrm>
        </p:spPr>
        <p:txBody>
          <a:bodyPr>
            <a:normAutofit fontScale="92500"/>
          </a:bodyPr>
          <a:lstStyle/>
          <a:p>
            <a:pPr marL="114300" lvl="0" indent="0"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tx1"/>
                </a:solidFill>
              </a:rPr>
              <a:t>Номинации:</a:t>
            </a:r>
          </a:p>
          <a:p>
            <a:pPr lvl="0">
              <a:lnSpc>
                <a:spcPct val="150000"/>
              </a:lnSpc>
            </a:pPr>
            <a:r>
              <a:rPr lang="ru-RU" b="1" dirty="0" smtClean="0">
                <a:solidFill>
                  <a:schemeClr val="tx1"/>
                </a:solidFill>
              </a:rPr>
              <a:t>«</a:t>
            </a:r>
            <a:r>
              <a:rPr lang="ru-RU" b="1" dirty="0">
                <a:solidFill>
                  <a:schemeClr val="tx1"/>
                </a:solidFill>
              </a:rPr>
              <a:t>Участнику боевых действий»</a:t>
            </a:r>
          </a:p>
          <a:p>
            <a:pPr lvl="0"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</a:rPr>
              <a:t>«Борьба с терроризмом»</a:t>
            </a:r>
          </a:p>
          <a:p>
            <a:pPr lvl="0"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</a:rPr>
              <a:t>«Выживание при техногенных катастрофах»</a:t>
            </a:r>
          </a:p>
          <a:p>
            <a:pPr lvl="0"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</a:rPr>
              <a:t>«Возвращение к жизни после тяжелых травм и заболеваний»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</a:rPr>
              <a:t>«Легенды спорта»</a:t>
            </a:r>
          </a:p>
        </p:txBody>
      </p:sp>
    </p:spTree>
    <p:extLst>
      <p:ext uri="{BB962C8B-B14F-4D97-AF65-F5344CB8AC3E}">
        <p14:creationId xmlns="" xmlns:p14="http://schemas.microsoft.com/office/powerpoint/2010/main" val="26070698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Повесть о настоящем человеке. Наши дни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652120" y="3098180"/>
            <a:ext cx="3312368" cy="1820416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ru-RU" b="1" i="1" dirty="0">
                <a:solidFill>
                  <a:schemeClr val="tx1"/>
                </a:solidFill>
              </a:rPr>
              <a:t>«Потерявший в бою зрение </a:t>
            </a:r>
            <a:r>
              <a:rPr lang="ru-RU" b="1" i="1" dirty="0" smtClean="0">
                <a:solidFill>
                  <a:schemeClr val="tx1"/>
                </a:solidFill>
              </a:rPr>
              <a:t>офицер Алексей Климов  </a:t>
            </a:r>
            <a:r>
              <a:rPr lang="ru-RU" b="1" i="1" dirty="0">
                <a:solidFill>
                  <a:schemeClr val="tx1"/>
                </a:solidFill>
              </a:rPr>
              <a:t>вернулся на службу в армию</a:t>
            </a:r>
            <a:r>
              <a:rPr lang="ru-RU" b="1" i="1" dirty="0" smtClean="0">
                <a:solidFill>
                  <a:schemeClr val="tx1"/>
                </a:solidFill>
              </a:rPr>
              <a:t>»</a:t>
            </a:r>
            <a:endParaRPr lang="ru-RU" i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2180069"/>
            <a:ext cx="5328593" cy="40124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03410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5209"/>
          <a:stretch/>
        </p:blipFill>
        <p:spPr>
          <a:xfrm>
            <a:off x="-24011" y="0"/>
            <a:ext cx="9168011" cy="6891948"/>
          </a:xfrm>
        </p:spPr>
      </p:pic>
      <p:sp>
        <p:nvSpPr>
          <p:cNvPr id="4" name="Прямоугольник 3"/>
          <p:cNvSpPr/>
          <p:nvPr/>
        </p:nvSpPr>
        <p:spPr>
          <a:xfrm>
            <a:off x="1043608" y="1412776"/>
            <a:ext cx="74888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65444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467</TotalTime>
  <Words>332</Words>
  <Application>Microsoft Office PowerPoint</Application>
  <PresentationFormat>Экран (4:3)</PresentationFormat>
  <Paragraphs>46</Paragraphs>
  <Slides>28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Аптека</vt:lpstr>
      <vt:lpstr>Слайд 1</vt:lpstr>
      <vt:lpstr>Борис Николаевич Полевой (1908-1981)</vt:lpstr>
      <vt:lpstr>Слайд 3</vt:lpstr>
      <vt:lpstr>Слайд 4</vt:lpstr>
      <vt:lpstr>Повесть написана в 1946 году.   она издавалась более ста раз на разных языках мира.   В 1948 году  была удостоена Государственной премии СССР.</vt:lpstr>
      <vt:lpstr>Алексей Петрович Маресьев –прототип главного героя «Повести о настоящем человеке»</vt:lpstr>
      <vt:lpstr>Учеба в авиашколе</vt:lpstr>
      <vt:lpstr>Слайд 8</vt:lpstr>
      <vt:lpstr>4 апреля 1942 года самолет маресьева был подбит</vt:lpstr>
      <vt:lpstr>Слайд 10</vt:lpstr>
      <vt:lpstr>Слайд 11</vt:lpstr>
      <vt:lpstr>Слайд 12</vt:lpstr>
      <vt:lpstr>Слайд 13</vt:lpstr>
      <vt:lpstr>Слайд 14</vt:lpstr>
      <vt:lpstr>В июне 1943 года А.П. Маресьев вернулся в строй</vt:lpstr>
      <vt:lpstr>Самолет Алексея Маресьева</vt:lpstr>
      <vt:lpstr>Слайд 17</vt:lpstr>
      <vt:lpstr>Слайд 18</vt:lpstr>
      <vt:lpstr>Алексей Маресьев в авиационном училище. 1945 год</vt:lpstr>
      <vt:lpstr>Эпилог  повести о настоящем человеке</vt:lpstr>
      <vt:lpstr>Памятник на могиле А.П. Маресьева</vt:lpstr>
      <vt:lpstr>Памятник Герою Советского Союза Алексею Маресьеву в Камышине</vt:lpstr>
      <vt:lpstr>Слайд 23</vt:lpstr>
      <vt:lpstr>Слайд 24</vt:lpstr>
      <vt:lpstr>Слайд 25</vt:lpstr>
      <vt:lpstr>В 2005 году учреждена  международная премия «За волю к жизни»  имени А.П. Маресьева</vt:lpstr>
      <vt:lpstr>Повесть о настоящем человеке. Наши дни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e.vaseneva</cp:lastModifiedBy>
  <cp:revision>80</cp:revision>
  <dcterms:created xsi:type="dcterms:W3CDTF">2012-01-30T07:00:02Z</dcterms:created>
  <dcterms:modified xsi:type="dcterms:W3CDTF">2016-04-29T10:00:36Z</dcterms:modified>
</cp:coreProperties>
</file>