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3" r:id="rId9"/>
    <p:sldId id="262" r:id="rId10"/>
    <p:sldId id="272" r:id="rId11"/>
    <p:sldId id="268" r:id="rId12"/>
    <p:sldId id="264" r:id="rId13"/>
    <p:sldId id="265" r:id="rId14"/>
    <p:sldId id="266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D1757-C67B-4038-AABC-F2128DC4CD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F12F6-8DDE-47DE-B870-650E16C3B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93495-C84D-454B-8578-478F79E116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allishok.ru/wp-content/uploads/2014/10/%D1%8F-5.jpg"/>
          <p:cNvPicPr>
            <a:picLocks noChangeAspect="1" noChangeArrowheads="1"/>
          </p:cNvPicPr>
          <p:nvPr/>
        </p:nvPicPr>
        <p:blipFill>
          <a:blip r:embed="rId2" cstate="print"/>
          <a:srcRect b="50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152400" y="1828800"/>
            <a:ext cx="4600575" cy="1470025"/>
          </a:xfrm>
        </p:spPr>
        <p:txBody>
          <a:bodyPr/>
          <a:lstStyle/>
          <a:p>
            <a:r>
              <a:rPr lang="ru-RU" sz="7800" b="1" smtClean="0">
                <a:solidFill>
                  <a:srgbClr val="C00000"/>
                </a:solidFill>
                <a:latin typeface="Comic Sans MS" pitchFamily="66" charset="0"/>
              </a:rPr>
              <a:t>В стране </a:t>
            </a:r>
          </a:p>
        </p:txBody>
      </p:sp>
      <p:pic>
        <p:nvPicPr>
          <p:cNvPr id="2052" name="Picture 3" descr="C:\Users\e.vaseneva\Pictures\110 л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556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40386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7800" b="1" kern="0" dirty="0">
                <a:solidFill>
                  <a:srgbClr val="C00000"/>
                </a:solidFill>
                <a:latin typeface="Comic Sans MS" pitchFamily="66" charset="0"/>
                <a:ea typeface="+mj-ea"/>
                <a:cs typeface="+mj-cs"/>
              </a:rPr>
              <a:t>весёлого детства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ЕХПРОМ\Pictures\фоны для презентаций\Фоны для презентаций\kalendar-fon-dlya-prezentacij.jpg"/>
          <p:cNvPicPr>
            <a:picLocks noChangeAspect="1" noChangeArrowheads="1"/>
          </p:cNvPicPr>
          <p:nvPr/>
        </p:nvPicPr>
        <p:blipFill>
          <a:blip r:embed="rId2" cstate="print"/>
          <a:srcRect l="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057400"/>
            <a:ext cx="7924800" cy="4191000"/>
          </a:xfrm>
        </p:spPr>
        <p:txBody>
          <a:bodyPr/>
          <a:lstStyle/>
          <a:p>
            <a:pPr marL="0" indent="719138" algn="just">
              <a:buFontTx/>
              <a:buNone/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Arial Narrow" pitchFamily="34" charset="0"/>
              </a:rPr>
              <a:t>«Из одного поэта </a:t>
            </a:r>
            <a:r>
              <a:rPr lang="ru-RU" sz="2800" b="1" i="1" dirty="0" err="1" smtClean="0">
                <a:solidFill>
                  <a:srgbClr val="002060"/>
                </a:solidFill>
                <a:latin typeface="Arial Narrow" pitchFamily="34" charset="0"/>
              </a:rPr>
              <a:t>Барто</a:t>
            </a:r>
            <a:r>
              <a:rPr lang="ru-RU" sz="2800" b="1" i="1" dirty="0" smtClean="0">
                <a:solidFill>
                  <a:srgbClr val="002060"/>
                </a:solidFill>
                <a:latin typeface="Arial Narrow" pitchFamily="34" charset="0"/>
              </a:rPr>
              <a:t> можно было бы сделать многих детских поэтов. </a:t>
            </a:r>
            <a:r>
              <a:rPr lang="ru-RU" sz="2800" b="1" i="1" dirty="0" err="1" smtClean="0">
                <a:solidFill>
                  <a:srgbClr val="002060"/>
                </a:solidFill>
                <a:latin typeface="Arial Narrow" pitchFamily="34" charset="0"/>
              </a:rPr>
              <a:t>Барто</a:t>
            </a:r>
            <a:r>
              <a:rPr lang="ru-RU" sz="2800" b="1" i="1" dirty="0" smtClean="0">
                <a:solidFill>
                  <a:srgbClr val="002060"/>
                </a:solidFill>
                <a:latin typeface="Arial Narrow" pitchFamily="34" charset="0"/>
              </a:rPr>
              <a:t> цельная и во многом разная. Она написала десятки книг, их издают миллионными тиражами. Но в каждой книге новая задумка, новая фантазия, новая </a:t>
            </a:r>
            <a:r>
              <a:rPr lang="ru-RU" sz="2800" b="1" i="1" dirty="0" err="1" smtClean="0">
                <a:solidFill>
                  <a:srgbClr val="002060"/>
                </a:solidFill>
                <a:latin typeface="Arial Narrow" pitchFamily="34" charset="0"/>
              </a:rPr>
              <a:t>Барто</a:t>
            </a:r>
            <a:r>
              <a:rPr lang="ru-RU" sz="2800" b="1" i="1" dirty="0" smtClean="0">
                <a:solidFill>
                  <a:srgbClr val="002060"/>
                </a:solidFill>
                <a:latin typeface="Arial Narrow" pitchFamily="34" charset="0"/>
              </a:rPr>
              <a:t>, она лишена однообразия. Поэтому с ней весело, никогда не скучно...».</a:t>
            </a:r>
          </a:p>
          <a:p>
            <a:pPr marL="0" indent="0">
              <a:buFontTx/>
              <a:buNone/>
              <a:defRPr/>
            </a:pPr>
            <a:endParaRPr lang="ru-RU" sz="18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Расул Гамзатов</a:t>
            </a:r>
            <a:endParaRPr lang="ru-RU" sz="2800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447800"/>
          </a:xfrm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  <a:latin typeface="Georgia" pitchFamily="18" charset="0"/>
              </a:rPr>
              <a:t>Агния Львовна Барто</a:t>
            </a:r>
            <a:r>
              <a:rPr lang="ru-RU" b="1" smtClean="0"/>
              <a:t/>
            </a:r>
            <a:br>
              <a:rPr lang="ru-RU" b="1" smtClean="0"/>
            </a:br>
            <a:r>
              <a:rPr lang="ru-RU" sz="3200" smtClean="0">
                <a:latin typeface="Georgia" pitchFamily="18" charset="0"/>
              </a:rPr>
              <a:t>(1906 - 1981)</a:t>
            </a:r>
            <a:endParaRPr lang="ru-RU" smtClean="0">
              <a:latin typeface="Georgia" pitchFamily="18" charset="0"/>
            </a:endParaRPr>
          </a:p>
        </p:txBody>
      </p:sp>
      <p:sp>
        <p:nvSpPr>
          <p:cNvPr id="3076" name="Содержимое 4"/>
          <p:cNvSpPr>
            <a:spLocks noGrp="1"/>
          </p:cNvSpPr>
          <p:nvPr>
            <p:ph idx="1"/>
          </p:nvPr>
        </p:nvSpPr>
        <p:spPr>
          <a:xfrm>
            <a:off x="533400" y="2514600"/>
            <a:ext cx="4267200" cy="1905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800" dirty="0" smtClean="0">
                <a:latin typeface="Georgia" pitchFamily="18" charset="0"/>
              </a:rPr>
              <a:t>Советская детская поэтесса, писательница, </a:t>
            </a:r>
            <a:r>
              <a:rPr lang="ru-RU" sz="2800" dirty="0" err="1" smtClean="0">
                <a:latin typeface="Georgia" pitchFamily="18" charset="0"/>
              </a:rPr>
              <a:t>киносценаристка</a:t>
            </a:r>
            <a:r>
              <a:rPr lang="ru-RU" sz="2800" dirty="0" smtClean="0">
                <a:latin typeface="Georgia" pitchFamily="18" charset="0"/>
              </a:rPr>
              <a:t>, </a:t>
            </a:r>
            <a:r>
              <a:rPr lang="ru-RU" sz="2800" dirty="0" err="1" smtClean="0">
                <a:latin typeface="Georgia" pitchFamily="18" charset="0"/>
              </a:rPr>
              <a:t>радиоведущая</a:t>
            </a:r>
            <a:r>
              <a:rPr lang="ru-RU" sz="2800" dirty="0" smtClean="0">
                <a:latin typeface="Georgia" pitchFamily="18" charset="0"/>
              </a:rPr>
              <a:t>.</a:t>
            </a:r>
          </a:p>
        </p:txBody>
      </p:sp>
      <p:pic>
        <p:nvPicPr>
          <p:cNvPr id="2057" name="Picture 9" descr="https://upload.wikimedia.org/wikipedia/ru/6/6f/AgniyaBar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057400"/>
            <a:ext cx="3476625" cy="381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81" name="Picture 9" descr="http://luntiki.ru/uploads/images/9/e/9/3/5/2131f4600c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8DC"/>
              </a:clrFrom>
              <a:clrTo>
                <a:srgbClr val="FFF8D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3733800"/>
            <a:ext cx="31242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323528" y="764704"/>
            <a:ext cx="5105400" cy="5410200"/>
          </a:xfrm>
        </p:spPr>
        <p:txBody>
          <a:bodyPr/>
          <a:lstStyle/>
          <a:p>
            <a:pPr algn="l" eaLnBrk="1" hangingPunct="1"/>
            <a:r>
              <a:rPr lang="ru-RU" sz="2800" dirty="0" smtClean="0">
                <a:latin typeface="Georgia" pitchFamily="18" charset="0"/>
              </a:rPr>
              <a:t>Агния </a:t>
            </a:r>
            <a:r>
              <a:rPr lang="ru-RU" sz="2800" dirty="0" err="1" smtClean="0">
                <a:latin typeface="Georgia" pitchFamily="18" charset="0"/>
              </a:rPr>
              <a:t>Барто</a:t>
            </a:r>
            <a:r>
              <a:rPr lang="ru-RU" sz="2800" dirty="0" smtClean="0">
                <a:latin typeface="Georgia" pitchFamily="18" charset="0"/>
              </a:rPr>
              <a:t> родилась в семье ветеринарного врача Льва Николаевича Волова </a:t>
            </a:r>
            <a:r>
              <a:rPr lang="ru-RU" sz="2800" dirty="0" smtClean="0">
                <a:latin typeface="Georgia" pitchFamily="18" charset="0"/>
              </a:rPr>
              <a:t>  17 </a:t>
            </a:r>
            <a:r>
              <a:rPr lang="ru-RU" sz="2800" dirty="0" smtClean="0">
                <a:latin typeface="Georgia" pitchFamily="18" charset="0"/>
              </a:rPr>
              <a:t>февраля 1906 года.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Агния училась в гимназии и одновременно в балетной школе. В 1924 году окончила хореографическое училище.  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Сочинением стихов она увлеклась во время учебы в гимназии.</a:t>
            </a:r>
          </a:p>
        </p:txBody>
      </p:sp>
      <p:pic>
        <p:nvPicPr>
          <p:cNvPr id="3078" name="Picture 6" descr="http://im0.kommersant.ru/Issues.photo/CORP/2015/02/17/KOG_063134_00002_2_t210_10405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638800" y="762000"/>
            <a:ext cx="3154363" cy="525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57200"/>
            <a:ext cx="4191000" cy="18288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>В 1925 году Агния Барто опубликовала свои первые стихи «Китайчонок Ван Ли» и «Мишка-воришка».</a:t>
            </a:r>
          </a:p>
        </p:txBody>
      </p:sp>
      <p:pic>
        <p:nvPicPr>
          <p:cNvPr id="5125" name="Picture 5" descr="http://wikilivres.ru/images/5/5f/A_Barto_Book_1925-small.jpg"/>
          <p:cNvPicPr>
            <a:picLocks noChangeAspect="1" noChangeArrowheads="1"/>
          </p:cNvPicPr>
          <p:nvPr/>
        </p:nvPicPr>
        <p:blipFill>
          <a:blip r:embed="rId3" cstate="print"/>
          <a:srcRect t="2041" r="4939" b="4082"/>
          <a:stretch>
            <a:fillRect/>
          </a:stretch>
        </p:blipFill>
        <p:spPr bwMode="auto">
          <a:xfrm>
            <a:off x="990600" y="2514600"/>
            <a:ext cx="25908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 descr="http://img-fotki.yandex.ru/get/5600/51847060.33/0_d037b_ae9b6040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13521">
            <a:off x="4748213" y="531813"/>
            <a:ext cx="1905000" cy="2493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0" y="3581400"/>
            <a:ext cx="4191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2400" kern="0" dirty="0">
                <a:latin typeface="Georgia" pitchFamily="18" charset="0"/>
                <a:ea typeface="+mj-ea"/>
                <a:cs typeface="+mj-cs"/>
              </a:rPr>
              <a:t>За ними последовали «Первое мая» (1926), «Братишки» (1928), после публикации которых Корней Чуковский отметил незаурядный талант </a:t>
            </a:r>
            <a:r>
              <a:rPr lang="ru-RU" sz="2400" kern="0" dirty="0" err="1">
                <a:latin typeface="Georgia" pitchFamily="18" charset="0"/>
                <a:ea typeface="+mj-ea"/>
                <a:cs typeface="+mj-cs"/>
              </a:rPr>
              <a:t>Барто</a:t>
            </a:r>
            <a:r>
              <a:rPr lang="ru-RU" sz="2400" kern="0" dirty="0">
                <a:latin typeface="Georgia" pitchFamily="18" charset="0"/>
                <a:ea typeface="+mj-ea"/>
                <a:cs typeface="+mj-cs"/>
              </a:rPr>
              <a:t> как детского поэта. </a:t>
            </a:r>
          </a:p>
        </p:txBody>
      </p:sp>
      <p:pic>
        <p:nvPicPr>
          <p:cNvPr id="5127" name="Picture 7" descr="http://www.vnikitskom.ru/antique/images/lots-new/63/58-374-2101-2-C71228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76114">
            <a:off x="6572250" y="992188"/>
            <a:ext cx="2054225" cy="2451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539552" y="260648"/>
            <a:ext cx="820891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/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>В 2016 году исполняется 80 лет со времени выхода сборника стихов </a:t>
            </a:r>
            <a:r>
              <a:rPr lang="ru-RU" sz="2400" b="1" dirty="0" smtClean="0">
                <a:latin typeface="Georgia" pitchFamily="18" charset="0"/>
                <a:ea typeface="+mj-ea"/>
                <a:cs typeface="+mj-cs"/>
              </a:rPr>
              <a:t>«Игрушки».</a:t>
            </a:r>
          </a:p>
          <a:p>
            <a:pPr fontAlgn="base"/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>Эти легкие и простые стихи, понятные даже </a:t>
            </a:r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>малышам, написаны </a:t>
            </a:r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>были в 1936 году. Они до сих пор любимы каждой семьей, где растут маленькие </a:t>
            </a:r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>дети</a:t>
            </a:r>
            <a:r>
              <a:rPr lang="ru-RU" sz="2400" dirty="0" smtClean="0">
                <a:latin typeface="Georgia" pitchFamily="18" charset="0"/>
                <a:ea typeface="+mj-ea"/>
                <a:cs typeface="+mj-cs"/>
              </a:rPr>
              <a:t>. </a:t>
            </a:r>
            <a:br>
              <a:rPr lang="ru-RU" sz="2400" dirty="0" smtClean="0">
                <a:latin typeface="Georgia" pitchFamily="18" charset="0"/>
                <a:ea typeface="+mj-ea"/>
                <a:cs typeface="+mj-cs"/>
              </a:rPr>
            </a:br>
            <a:endParaRPr lang="ru-RU" sz="2400" dirty="0" smtClean="0">
              <a:latin typeface="Georgia" pitchFamily="18" charset="0"/>
              <a:ea typeface="+mj-ea"/>
              <a:cs typeface="+mj-cs"/>
            </a:endParaRPr>
          </a:p>
        </p:txBody>
      </p:sp>
      <p:pic>
        <p:nvPicPr>
          <p:cNvPr id="32772" name="Picture 4" descr="http://dompolnajachasa.at.ua/_pu/3/73420056.jpg"/>
          <p:cNvPicPr>
            <a:picLocks noChangeAspect="1" noChangeArrowheads="1"/>
          </p:cNvPicPr>
          <p:nvPr/>
        </p:nvPicPr>
        <p:blipFill>
          <a:blip r:embed="rId3" cstate="print"/>
          <a:srcRect l="22102" r="18564" b="2997"/>
          <a:stretch>
            <a:fillRect/>
          </a:stretch>
        </p:blipFill>
        <p:spPr bwMode="auto">
          <a:xfrm rot="440905">
            <a:off x="6009453" y="2642809"/>
            <a:ext cx="2744323" cy="3511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4" name="Picture 6" descr="http://cs540102.vk.me/c540105/v540105559/2ba24/166qP7fghZ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91731">
            <a:off x="455422" y="2577592"/>
            <a:ext cx="2859939" cy="36119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0" name="Picture 2" descr="http://img.yakaboo.ua/media/catalog/product/3/4/344486_88903839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3347864" y="2348880"/>
            <a:ext cx="2604067" cy="3887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971600" y="188640"/>
            <a:ext cx="7859216" cy="3154362"/>
          </a:xfrm>
        </p:spPr>
        <p:txBody>
          <a:bodyPr/>
          <a:lstStyle/>
          <a:p>
            <a:pPr algn="l" eaLnBrk="1" hangingPunct="1"/>
            <a:r>
              <a:rPr lang="ru-RU" sz="2800" dirty="0" smtClean="0">
                <a:latin typeface="Georgia" pitchFamily="18" charset="0"/>
              </a:rPr>
              <a:t>Во время Великой Отечественной войны </a:t>
            </a:r>
            <a:r>
              <a:rPr lang="ru-RU" sz="2800" dirty="0" err="1" smtClean="0">
                <a:latin typeface="Georgia" pitchFamily="18" charset="0"/>
              </a:rPr>
              <a:t>Барто</a:t>
            </a:r>
            <a:r>
              <a:rPr lang="ru-RU" sz="2800" dirty="0" smtClean="0">
                <a:latin typeface="Georgia" pitchFamily="18" charset="0"/>
              </a:rPr>
              <a:t> часто выступала по радио в Москве и Свердловске, писала военные стихи, статьи, очерки. </a:t>
            </a:r>
            <a:r>
              <a:rPr lang="ru-RU" sz="2800" dirty="0" smtClean="0">
                <a:latin typeface="Georgia" pitchFamily="18" charset="0"/>
              </a:rPr>
              <a:t>В 1942 была корреспондентом </a:t>
            </a:r>
            <a:r>
              <a:rPr lang="ru-RU" sz="2800" dirty="0" smtClean="0">
                <a:latin typeface="Georgia" pitchFamily="18" charset="0"/>
              </a:rPr>
              <a:t>«Комсомольской правды» </a:t>
            </a:r>
            <a:r>
              <a:rPr lang="ru-RU" sz="2800" dirty="0" smtClean="0">
                <a:latin typeface="Georgia" pitchFamily="18" charset="0"/>
              </a:rPr>
              <a:t>на Западном фронте</a:t>
            </a:r>
            <a:r>
              <a:rPr lang="ru-RU" sz="2800" dirty="0" smtClean="0">
                <a:latin typeface="Georgia" pitchFamily="18" charset="0"/>
              </a:rPr>
              <a:t>.</a:t>
            </a:r>
            <a: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ru-RU" sz="2800" dirty="0" smtClean="0">
                <a:latin typeface="Georgia" pitchFamily="18" charset="0"/>
              </a:rPr>
              <a:t>В Москву она вернулась в 1944 году. </a:t>
            </a:r>
            <a: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</a:b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12290" name="Picture 2" descr="http://rgakfd.altsoft.spb.ru/getImage.do?object=1005024789&amp;compatible=1"/>
          <p:cNvPicPr>
            <a:picLocks noChangeAspect="1" noChangeArrowheads="1"/>
          </p:cNvPicPr>
          <p:nvPr/>
        </p:nvPicPr>
        <p:blipFill>
          <a:blip r:embed="rId3" cstate="print"/>
          <a:srcRect l="2941" t="16781" r="2941"/>
          <a:stretch>
            <a:fillRect/>
          </a:stretch>
        </p:blipFill>
        <p:spPr bwMode="auto">
          <a:xfrm>
            <a:off x="2267744" y="3140968"/>
            <a:ext cx="4824536" cy="3364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3851920" y="1124744"/>
            <a:ext cx="5040560" cy="4897760"/>
          </a:xfrm>
        </p:spPr>
        <p:txBody>
          <a:bodyPr/>
          <a:lstStyle/>
          <a:p>
            <a:pPr algn="l"/>
            <a:r>
              <a:rPr lang="ru-RU" sz="2500" dirty="0" smtClean="0">
                <a:latin typeface="Georgia" pitchFamily="18" charset="0"/>
              </a:rPr>
              <a:t>В кино как сценарист Агния </a:t>
            </a:r>
            <a:r>
              <a:rPr lang="ru-RU" sz="2500" dirty="0" err="1" smtClean="0">
                <a:latin typeface="Georgia" pitchFamily="18" charset="0"/>
              </a:rPr>
              <a:t>Барто</a:t>
            </a:r>
            <a:r>
              <a:rPr lang="ru-RU" sz="2500" dirty="0" smtClean="0">
                <a:latin typeface="Georgia" pitchFamily="18" charset="0"/>
              </a:rPr>
              <a:t> дебютировала в 1939 году (кинофильм «Подкидыш</a:t>
            </a:r>
            <a:r>
              <a:rPr lang="ru-RU" sz="2500" dirty="0" smtClean="0">
                <a:latin typeface="Georgia" pitchFamily="18" charset="0"/>
              </a:rPr>
              <a:t>», совместно с </a:t>
            </a:r>
            <a:r>
              <a:rPr lang="ru-RU" sz="2500" dirty="0" err="1" smtClean="0">
                <a:latin typeface="Georgia" pitchFamily="18" charset="0"/>
              </a:rPr>
              <a:t>Риной</a:t>
            </a:r>
            <a:r>
              <a:rPr lang="ru-RU" sz="2500" dirty="0" smtClean="0">
                <a:latin typeface="Georgia" pitchFamily="18" charset="0"/>
              </a:rPr>
              <a:t> Зеленой). </a:t>
            </a:r>
            <a:br>
              <a:rPr lang="ru-RU" sz="2500" dirty="0" smtClean="0">
                <a:latin typeface="Georgia" pitchFamily="18" charset="0"/>
              </a:rPr>
            </a:br>
            <a:r>
              <a:rPr lang="ru-RU" sz="2500" dirty="0" smtClean="0">
                <a:latin typeface="Georgia" pitchFamily="18" charset="0"/>
              </a:rPr>
              <a:t>Также она </a:t>
            </a:r>
            <a:r>
              <a:rPr lang="ru-RU" sz="2500" dirty="0" smtClean="0">
                <a:latin typeface="Georgia" pitchFamily="18" charset="0"/>
              </a:rPr>
              <a:t>написала сценарии детских фильмов «Слон и веревочка» (1946) и «Алеша Птицын вырабатывает характер» (1953), «10 000 мальчиков» (1961).</a:t>
            </a:r>
            <a: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</a:b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10244" name="Picture 4" descr="http://i.movielib.ru/posterpic/0040267/g/1e20/Slon_i_verevoch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363377"/>
            <a:ext cx="2166081" cy="32011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2" name="Picture 2" descr="http://videotv.club/upload/video/thumbs/medium/files/430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2531081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5400600" cy="403244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2800" dirty="0" smtClean="0">
                <a:latin typeface="Georgia" pitchFamily="18" charset="0"/>
              </a:rPr>
              <a:t>С 1964 по 1973 г. </a:t>
            </a:r>
            <a:r>
              <a:rPr lang="ru-RU" sz="2800" dirty="0" err="1" smtClean="0">
                <a:latin typeface="Georgia" pitchFamily="18" charset="0"/>
              </a:rPr>
              <a:t>Барто</a:t>
            </a:r>
            <a:r>
              <a:rPr lang="ru-RU" sz="2800" dirty="0" smtClean="0">
                <a:latin typeface="Georgia" pitchFamily="18" charset="0"/>
              </a:rPr>
              <a:t> вела радиопередачу </a:t>
            </a:r>
            <a:r>
              <a:rPr lang="ru-RU" sz="2800" b="1" dirty="0" smtClean="0">
                <a:latin typeface="Georgia" pitchFamily="18" charset="0"/>
              </a:rPr>
              <a:t>«Найти человека»</a:t>
            </a:r>
            <a:r>
              <a:rPr lang="ru-RU" sz="2800" dirty="0" smtClean="0">
                <a:latin typeface="Georgia" pitchFamily="18" charset="0"/>
              </a:rPr>
              <a:t>. Цель - помочь детям, потерянным во время войны, найти родных. </a:t>
            </a:r>
            <a:r>
              <a:rPr lang="ru-RU" sz="2800" dirty="0" smtClean="0">
                <a:latin typeface="Georgia" pitchFamily="18" charset="0"/>
              </a:rPr>
              <a:t>Агния Львовна нашла способ поиска без справок и </a:t>
            </a:r>
            <a:r>
              <a:rPr lang="ru-RU" sz="2800" dirty="0" smtClean="0">
                <a:latin typeface="Georgia" pitchFamily="18" charset="0"/>
              </a:rPr>
              <a:t>документов - </a:t>
            </a:r>
            <a:r>
              <a:rPr lang="ru-RU" sz="2800" dirty="0" smtClean="0">
                <a:latin typeface="Georgia" pitchFamily="18" charset="0"/>
              </a:rPr>
              <a:t>только по озвученным в эфире обрывкам детских или материнских воспоминаний. </a:t>
            </a:r>
          </a:p>
        </p:txBody>
      </p:sp>
      <p:pic>
        <p:nvPicPr>
          <p:cNvPr id="11266" name="Picture 2" descr="http://www.irina-alex.net/wp-content/gallery/sutkus-antanas/sutkus-antanas-75.jpg"/>
          <p:cNvPicPr>
            <a:picLocks noChangeAspect="1" noChangeArrowheads="1"/>
          </p:cNvPicPr>
          <p:nvPr/>
        </p:nvPicPr>
        <p:blipFill>
          <a:blip r:embed="rId3" cstate="print"/>
          <a:srcRect l="18114"/>
          <a:stretch>
            <a:fillRect/>
          </a:stretch>
        </p:blipFill>
        <p:spPr bwMode="auto">
          <a:xfrm>
            <a:off x="5940152" y="260648"/>
            <a:ext cx="2929647" cy="4278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3568" y="3861048"/>
            <a:ext cx="3600400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dirty="0" smtClean="0">
                <a:latin typeface="Georgia" pitchFamily="18" charset="0"/>
                <a:ea typeface="+mj-ea"/>
                <a:cs typeface="+mj-cs"/>
              </a:rPr>
              <a:t>Передача помогла воссоединиться </a:t>
            </a:r>
            <a:r>
              <a:rPr lang="ru-RU" sz="2600" b="1" dirty="0" smtClean="0">
                <a:latin typeface="Georgia" pitchFamily="18" charset="0"/>
                <a:ea typeface="+mj-ea"/>
                <a:cs typeface="+mj-cs"/>
              </a:rPr>
              <a:t>927</a:t>
            </a:r>
            <a:r>
              <a:rPr lang="ru-RU" sz="2600" dirty="0" smtClean="0">
                <a:latin typeface="Georgia" pitchFamily="18" charset="0"/>
                <a:ea typeface="+mj-ea"/>
                <a:cs typeface="+mj-cs"/>
              </a:rPr>
              <a:t> семьям! </a:t>
            </a: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</a:p>
        </p:txBody>
      </p:sp>
      <p:pic>
        <p:nvPicPr>
          <p:cNvPr id="11268" name="Picture 4" descr="http://cdn.static3.rtr-vesti.ru/vh/pictures/b/215/6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933056"/>
            <a:ext cx="3576059" cy="26820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404664"/>
            <a:ext cx="8208912" cy="2187624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latin typeface="Georgia" pitchFamily="18" charset="0"/>
              </a:rPr>
              <a:t>Всего Агния </a:t>
            </a:r>
            <a:r>
              <a:rPr lang="ru-RU" sz="2800" dirty="0" err="1" smtClean="0">
                <a:latin typeface="Georgia" pitchFamily="18" charset="0"/>
              </a:rPr>
              <a:t>Барто</a:t>
            </a:r>
            <a:r>
              <a:rPr lang="ru-RU" sz="2800" dirty="0" smtClean="0">
                <a:latin typeface="Georgia" pitchFamily="18" charset="0"/>
              </a:rPr>
              <a:t> написала более ста сборников детских стихов, общий тираж ее книг превысил двадцать миллионов экземпляров, причем некоторые книги переиздавались </a:t>
            </a:r>
            <a:r>
              <a:rPr lang="ru-RU" sz="2800" dirty="0" smtClean="0">
                <a:latin typeface="Georgia" pitchFamily="18" charset="0"/>
              </a:rPr>
              <a:t>множество раз. </a:t>
            </a:r>
            <a: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rPr>
            </a:b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33795" name="Picture 3" descr="C:\Users\ТЕХПРОМ\Pictures\Barto0012-420x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1915">
            <a:off x="5646482" y="2510279"/>
            <a:ext cx="2734386" cy="3450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11560" y="2348880"/>
            <a:ext cx="468052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Также она подготовила замечательный сборник стихотворений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«Переводы с детского»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, где в ее переводе были собраны стихи детских поэтов разных стран мира. 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Стихи же самой Агнии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Барто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переведены на десятки языков, включая японский.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88640"/>
            <a:ext cx="8424936" cy="103549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sz="2400" dirty="0" smtClean="0">
                <a:latin typeface="Georgia" pitchFamily="18" charset="0"/>
              </a:rPr>
              <a:t>Агнию </a:t>
            </a:r>
            <a:r>
              <a:rPr lang="ru-RU" sz="2400" dirty="0" err="1" smtClean="0">
                <a:latin typeface="Georgia" pitchFamily="18" charset="0"/>
              </a:rPr>
              <a:t>Барто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smtClean="0">
                <a:latin typeface="Georgia" pitchFamily="18" charset="0"/>
              </a:rPr>
              <a:t>часто можно было увидеть среди ребят. Она посещала школы, присутствовала на уроках, встречалась со своими читателями в детских библиотеках. </a:t>
            </a:r>
          </a:p>
        </p:txBody>
      </p:sp>
      <p:pic>
        <p:nvPicPr>
          <p:cNvPr id="4098" name="Picture 2" descr="http://im1.kommersant.ru/Issues.photo/CORP/2015/02/17/KMO_128025_02361_1_t210_1226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37" y="1340768"/>
            <a:ext cx="9145137" cy="5517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07704" y="5877272"/>
            <a:ext cx="5336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Агния </a:t>
            </a:r>
            <a:r>
              <a:rPr lang="ru-RU" sz="2000" b="1" dirty="0" err="1"/>
              <a:t>Барто</a:t>
            </a:r>
            <a:r>
              <a:rPr lang="ru-RU" sz="2000" b="1" dirty="0"/>
              <a:t> дает автографы </a:t>
            </a:r>
            <a:r>
              <a:rPr lang="ru-RU" sz="2000" b="1" dirty="0" smtClean="0"/>
              <a:t>своим читателям</a:t>
            </a:r>
            <a:endParaRPr lang="ru-RU" sz="2000" b="1" dirty="0"/>
          </a:p>
        </p:txBody>
      </p:sp>
      <p:pic>
        <p:nvPicPr>
          <p:cNvPr id="46082" name="Picture 2" descr="Агния Барто дает автографы пионерам. 1980 год"/>
          <p:cNvPicPr>
            <a:picLocks noChangeAspect="1" noChangeArrowheads="1"/>
          </p:cNvPicPr>
          <p:nvPr/>
        </p:nvPicPr>
        <p:blipFill>
          <a:blip r:embed="rId3" cstate="print"/>
          <a:srcRect r="4371"/>
          <a:stretch>
            <a:fillRect/>
          </a:stretch>
        </p:blipFill>
        <p:spPr bwMode="auto">
          <a:xfrm>
            <a:off x="4499992" y="1916832"/>
            <a:ext cx="4392488" cy="3050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4" name="Picture 4" descr="Фото Валентина Черединцева (Фотохроника ТАСС)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92696"/>
            <a:ext cx="4522169" cy="3352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7" name="Picture 1" descr="C:\Users\ТЕХПРОМ\Pictures\автограф барто.jp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AE3DB"/>
              </a:clrFrom>
              <a:clrTo>
                <a:srgbClr val="EAE3DB">
                  <a:alpha val="0"/>
                </a:srgbClr>
              </a:clrTo>
            </a:clrChange>
            <a:lum contrast="-20000"/>
          </a:blip>
          <a:srcRect/>
          <a:stretch>
            <a:fillRect/>
          </a:stretch>
        </p:blipFill>
        <p:spPr bwMode="auto">
          <a:xfrm rot="21023610">
            <a:off x="345296" y="4325571"/>
            <a:ext cx="3963573" cy="1456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C:\Users\e.vaseneva\Pictures\фоны и рамки\3c7df20f1cc1a9cfa76be9b94c63ea2a.jpg"/>
          <p:cNvPicPr>
            <a:picLocks noChangeAspect="1" noChangeArrowheads="1"/>
          </p:cNvPicPr>
          <p:nvPr/>
        </p:nvPicPr>
        <p:blipFill>
          <a:blip r:embed="rId2" cstate="print"/>
          <a:srcRect l="143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152400" y="0"/>
            <a:ext cx="7543800" cy="838200"/>
          </a:xfrm>
        </p:spPr>
        <p:txBody>
          <a:bodyPr/>
          <a:lstStyle/>
          <a:p>
            <a:r>
              <a:rPr lang="ru-RU" sz="2000" b="1" smtClean="0">
                <a:solidFill>
                  <a:srgbClr val="000099"/>
                </a:solidFill>
                <a:latin typeface="Georgia" pitchFamily="18" charset="0"/>
              </a:rPr>
              <a:t>У Агнии Барто есть множество различных наград. </a:t>
            </a:r>
            <a:br>
              <a:rPr lang="ru-RU" sz="2000" b="1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ru-RU" sz="2000" b="1" smtClean="0">
                <a:solidFill>
                  <a:srgbClr val="000099"/>
                </a:solidFill>
                <a:latin typeface="Georgia" pitchFamily="18" charset="0"/>
              </a:rPr>
              <a:t>И среди них – Орден Улыбки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62200" y="914400"/>
            <a:ext cx="6553200" cy="3048000"/>
          </a:xfrm>
        </p:spPr>
        <p:txBody>
          <a:bodyPr/>
          <a:lstStyle/>
          <a:p>
            <a:pPr marL="0" indent="176213">
              <a:buFontTx/>
              <a:buNone/>
              <a:defRPr/>
            </a:pPr>
            <a:r>
              <a:rPr lang="ru-RU" sz="1500" b="1" kern="12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Орден Улыбки </a:t>
            </a:r>
            <a:r>
              <a:rPr lang="ru-RU" sz="1500" b="1" dirty="0" smtClean="0">
                <a:latin typeface="Calibri" pitchFamily="34" charset="0"/>
              </a:rPr>
              <a:t>- уникальная награда . Он придуман польскими детьми и стал международной детской наградой. </a:t>
            </a:r>
          </a:p>
          <a:p>
            <a:pPr marL="0" indent="176213">
              <a:buFontTx/>
              <a:buNone/>
              <a:defRPr/>
            </a:pPr>
            <a:r>
              <a:rPr lang="ru-RU" sz="1500" b="1" dirty="0" smtClean="0">
                <a:latin typeface="Calibri" pitchFamily="34" charset="0"/>
              </a:rPr>
              <a:t>Этот единственный в мире орден, которым дети награждают своих взрослых друзей, был учрежден в 1968 году. </a:t>
            </a:r>
          </a:p>
          <a:p>
            <a:pPr marL="0" indent="176213">
              <a:buFontTx/>
              <a:buNone/>
              <a:defRPr/>
            </a:pPr>
            <a:r>
              <a:rPr lang="ru-RU" sz="1500" b="1" dirty="0" smtClean="0">
                <a:latin typeface="Calibri" pitchFamily="34" charset="0"/>
              </a:rPr>
              <a:t>С 1979 года этому орден</a:t>
            </a:r>
            <a:r>
              <a:rPr lang="en-US" sz="1500" b="1" dirty="0" smtClean="0">
                <a:latin typeface="Calibri" pitchFamily="34" charset="0"/>
              </a:rPr>
              <a:t> </a:t>
            </a:r>
            <a:r>
              <a:rPr lang="ru-RU" sz="1500" b="1" dirty="0" smtClean="0">
                <a:latin typeface="Calibri" pitchFamily="34" charset="0"/>
              </a:rPr>
              <a:t>получил статус международного. Присуждается он выдающимся людям мира – врачам, педагогам, писателям, музыкантам, которые приносят детям радость. </a:t>
            </a:r>
          </a:p>
          <a:p>
            <a:pPr marL="0" indent="176213">
              <a:buFontTx/>
              <a:buNone/>
              <a:defRPr/>
            </a:pPr>
            <a:r>
              <a:rPr lang="ru-RU" sz="1500" b="1" dirty="0" smtClean="0">
                <a:latin typeface="Calibri" pitchFamily="34" charset="0"/>
              </a:rPr>
              <a:t>Рыцарей ордена избирает комиссия из 60 человек, куда входят юные граждане 24 стран. 1 марта Международное жюри объявляет кавалеров Ордена Улыбки, а в последний день осени происходит вручение награды. На церемонии вручения награды лауреат должен выпить стакан лимонного сока с улыбкой на лице.</a:t>
            </a:r>
          </a:p>
        </p:txBody>
      </p:sp>
      <p:pic>
        <p:nvPicPr>
          <p:cNvPr id="26626" name="Picture 2" descr="http://img0.liveinternet.ru/images/attach/c/4/81/122/81122102_st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66800"/>
            <a:ext cx="1804988" cy="2514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52400" y="3962400"/>
            <a:ext cx="8991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76213" eaLnBrk="0" hangingPunct="0">
              <a:spcBef>
                <a:spcPct val="20000"/>
              </a:spcBef>
              <a:defRPr/>
            </a:pPr>
            <a:r>
              <a:rPr lang="ru-RU" sz="1500" b="1" dirty="0">
                <a:latin typeface="Calibri" pitchFamily="34" charset="0"/>
              </a:rPr>
              <a:t>Обладателями ордена стали более 900 человек из 45 стран. Среди них писательницы 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Астрид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Линдгрен</a:t>
            </a:r>
            <a:r>
              <a:rPr lang="ru-RU" sz="1500" b="1" dirty="0">
                <a:latin typeface="Calibri" pitchFamily="34" charset="0"/>
              </a:rPr>
              <a:t>, 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Туве 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Янссон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1500" b="1" dirty="0">
                <a:latin typeface="Calibri" pitchFamily="34" charset="0"/>
              </a:rPr>
              <a:t>и 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Джоан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Роулинг</a:t>
            </a:r>
            <a:r>
              <a:rPr lang="ru-RU" sz="1500" b="1" dirty="0">
                <a:latin typeface="Calibri" pitchFamily="34" charset="0"/>
              </a:rPr>
              <a:t>, кинорежиссер 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Стивен Спилберг</a:t>
            </a:r>
            <a:r>
              <a:rPr lang="ru-RU" sz="1500" b="1" dirty="0">
                <a:latin typeface="Calibri" pitchFamily="34" charset="0"/>
              </a:rPr>
              <a:t>, 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мать 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Тереза</a:t>
            </a:r>
            <a:r>
              <a:rPr lang="ru-RU" sz="1500" b="1" dirty="0">
                <a:latin typeface="Calibri" pitchFamily="34" charset="0"/>
              </a:rPr>
              <a:t> и др. </a:t>
            </a:r>
          </a:p>
          <a:p>
            <a:pPr indent="176213" eaLnBrk="0" hangingPunct="0">
              <a:spcBef>
                <a:spcPct val="20000"/>
              </a:spcBef>
              <a:defRPr/>
            </a:pPr>
            <a:r>
              <a:rPr lang="ru-RU" sz="1500" b="1" dirty="0">
                <a:latin typeface="Calibri" pitchFamily="34" charset="0"/>
              </a:rPr>
              <a:t>Среди кавалеров Ордена Улыбки есть и наши соотечественники: писатели 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Агния Барто</a:t>
            </a:r>
            <a:r>
              <a:rPr lang="ru-RU" sz="1500" b="1" dirty="0">
                <a:latin typeface="Calibri" pitchFamily="34" charset="0"/>
              </a:rPr>
              <a:t> и 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Сергей Михалков</a:t>
            </a:r>
            <a:r>
              <a:rPr lang="ru-RU" sz="1500" b="1" dirty="0">
                <a:latin typeface="Calibri" pitchFamily="34" charset="0"/>
              </a:rPr>
              <a:t>, директор театра кукол 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Сергей Образцов</a:t>
            </a:r>
            <a:r>
              <a:rPr lang="ru-RU" sz="1500" b="1" dirty="0">
                <a:latin typeface="Calibri" pitchFamily="34" charset="0"/>
              </a:rPr>
              <a:t>, мультипликатор 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Валентин 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Котёночкин</a:t>
            </a:r>
            <a:r>
              <a:rPr lang="ru-RU" sz="1500" b="1" dirty="0">
                <a:latin typeface="Calibri" pitchFamily="34" charset="0"/>
              </a:rPr>
              <a:t>, врач-травматолог 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Г.А. 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Илизаров</a:t>
            </a:r>
            <a:r>
              <a:rPr lang="ru-RU" sz="1500" b="1" dirty="0">
                <a:latin typeface="Calibri" pitchFamily="34" charset="0"/>
              </a:rPr>
              <a:t>. Все они любили детей, работали для детей и сами были любимцами малышей. </a:t>
            </a:r>
          </a:p>
          <a:p>
            <a:pPr indent="176213" eaLnBrk="0" hangingPunct="0">
              <a:spcBef>
                <a:spcPct val="20000"/>
              </a:spcBef>
              <a:defRPr/>
            </a:pPr>
            <a:r>
              <a:rPr lang="ru-RU" sz="1500" b="1" dirty="0">
                <a:latin typeface="Calibri" pitchFamily="34" charset="0"/>
              </a:rPr>
              <a:t>Самым молодым рыцарем Ордена </a:t>
            </a:r>
            <a:r>
              <a:rPr lang="ru-RU" sz="1500" b="1" dirty="0">
                <a:latin typeface="Calibri" pitchFamily="34" charset="0"/>
              </a:rPr>
              <a:t>Улыбки в 1994 г. </a:t>
            </a:r>
            <a:r>
              <a:rPr lang="ru-RU" sz="1500" b="1" dirty="0">
                <a:latin typeface="Calibri" pitchFamily="34" charset="0"/>
              </a:rPr>
              <a:t>стал поляк 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Марек 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Михаляк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1500" b="1" dirty="0">
                <a:latin typeface="Calibri" pitchFamily="34" charset="0"/>
              </a:rPr>
              <a:t>(23 года), педагог и терапевт, </a:t>
            </a:r>
            <a:r>
              <a:rPr lang="ru-RU" sz="1500" b="1" dirty="0">
                <a:latin typeface="Calibri" pitchFamily="34" charset="0"/>
              </a:rPr>
              <a:t> </a:t>
            </a:r>
            <a:r>
              <a:rPr lang="ru-RU" sz="1500" b="1" dirty="0">
                <a:latin typeface="Calibri" pitchFamily="34" charset="0"/>
              </a:rPr>
              <a:t>а </a:t>
            </a:r>
            <a:r>
              <a:rPr lang="ru-RU" sz="1500" b="1" dirty="0">
                <a:latin typeface="Calibri" pitchFamily="34" charset="0"/>
              </a:rPr>
              <a:t>самым старшим </a:t>
            </a:r>
            <a:r>
              <a:rPr lang="ru-RU" sz="1500" b="1" dirty="0">
                <a:latin typeface="Calibri" pitchFamily="34" charset="0"/>
              </a:rPr>
              <a:t>– польская писательница 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Ирена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1500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Сендлер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1500" b="1" dirty="0">
                <a:latin typeface="Calibri" pitchFamily="34" charset="0"/>
              </a:rPr>
              <a:t>в </a:t>
            </a:r>
            <a:r>
              <a:rPr lang="ru-RU" sz="1500" b="1" dirty="0">
                <a:latin typeface="Calibri" pitchFamily="34" charset="0"/>
              </a:rPr>
              <a:t>2007 году (97 лет), </a:t>
            </a:r>
            <a:r>
              <a:rPr lang="ru-RU" sz="1500" b="1" dirty="0">
                <a:latin typeface="Calibri" pitchFamily="34" charset="0"/>
              </a:rPr>
              <a:t>спасшая во время нацистской оккупации Варшавы около 2400 еврейских детей.</a:t>
            </a:r>
          </a:p>
          <a:p>
            <a:pPr indent="176213" eaLnBrk="0" hangingPunct="0">
              <a:spcBef>
                <a:spcPct val="20000"/>
              </a:spcBef>
              <a:defRPr/>
            </a:pPr>
            <a:r>
              <a:rPr lang="ru-RU" sz="1500" b="1" dirty="0">
                <a:latin typeface="Calibri" pitchFamily="34" charset="0"/>
              </a:rPr>
              <a:t>В польском городе </a:t>
            </a:r>
            <a:r>
              <a:rPr lang="ru-RU" sz="1500" b="1" dirty="0" err="1">
                <a:latin typeface="Calibri" pitchFamily="34" charset="0"/>
              </a:rPr>
              <a:t>Рабка-Здруй</a:t>
            </a:r>
            <a:r>
              <a:rPr lang="ru-RU" sz="1500" b="1" dirty="0">
                <a:latin typeface="Calibri" pitchFamily="34" charset="0"/>
              </a:rPr>
              <a:t> действует музей Ордена Улыбки. 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ru-RU" sz="1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https://www.weblancer.net/download/499579.jpg"/>
          <p:cNvPicPr>
            <a:picLocks noChangeAspect="1" noChangeArrowheads="1"/>
          </p:cNvPicPr>
          <p:nvPr/>
        </p:nvPicPr>
        <p:blipFill>
          <a:blip r:embed="rId2" cstate="print"/>
          <a:srcRect l="1986" r="219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8130" name="Picture 2" descr="Агния Барто, 1954 год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3098202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707904" y="1196752"/>
            <a:ext cx="5256584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В </a:t>
            </a: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1968 году </a:t>
            </a: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астроном Людмила Черных открыла астероид главного пояса, расположенный между орбитами Марса и Юпитера, который получил номер 2279 и был назван в честь </a:t>
            </a: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Агнии </a:t>
            </a:r>
            <a:r>
              <a:rPr lang="ru-RU" sz="2200" b="1" dirty="0" err="1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Барто</a:t>
            </a: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. </a:t>
            </a:r>
            <a:endParaRPr lang="ru-RU" sz="2200" b="1" dirty="0" smtClean="0"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latin typeface="Georgia" pitchFamily="18" charset="0"/>
            </a:endParaRPr>
          </a:p>
          <a:p>
            <a:pPr marL="0" indent="0">
              <a:buNone/>
            </a:pPr>
            <a:endParaRPr lang="ru-RU" sz="2200" b="1" dirty="0" smtClean="0">
              <a:effectLst>
                <a:glow rad="228600">
                  <a:srgbClr val="FFFFFF"/>
                </a:glow>
              </a:effectLst>
              <a:latin typeface="Georgia" pitchFamily="18" charset="0"/>
            </a:endParaRPr>
          </a:p>
          <a:p>
            <a:pPr marL="0" indent="0">
              <a:buNone/>
            </a:pPr>
            <a:r>
              <a:rPr lang="ru-RU" sz="2200" b="1" dirty="0" smtClean="0"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А в</a:t>
            </a: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1985 году имя советской поэтессы было присвоено одному из кратеров на Венере</a:t>
            </a:r>
            <a:r>
              <a:rPr lang="ru-RU" sz="2200" b="1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Georgia" pitchFamily="18" charset="0"/>
              </a:rPr>
              <a:t>.</a:t>
            </a:r>
            <a:endParaRPr lang="ru-RU" sz="2200" b="1" dirty="0">
              <a:effectLst>
                <a:glow rad="228600">
                  <a:srgbClr val="FFFFFF"/>
                </a:glo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C:\Users\e.vaseneva\Pictures\фоны и рамки\1334955730.jpg"/>
          <p:cNvPicPr>
            <a:picLocks noChangeAspect="1" noChangeArrowheads="1"/>
          </p:cNvPicPr>
          <p:nvPr/>
        </p:nvPicPr>
        <p:blipFill>
          <a:blip r:embed="rId2" cstate="print"/>
          <a:srcRect l="10432" r="45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img-fotki.yandex.ru/get/6605/47407354.715/0_eb1aa_2a3d4d5b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8568952" cy="6212867"/>
          </a:xfrm>
          <a:prstGeom prst="rect">
            <a:avLst/>
          </a:prstGeom>
          <a:noFill/>
        </p:spPr>
      </p:pic>
      <p:sp>
        <p:nvSpPr>
          <p:cNvPr id="12290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211960" y="0"/>
            <a:ext cx="4618856" cy="149817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Georgia" pitchFamily="18" charset="0"/>
                <a:ea typeface="+mn-ea"/>
                <a:cs typeface="+mn-cs"/>
              </a:rPr>
              <a:t>Агния </a:t>
            </a:r>
            <a:r>
              <a:rPr lang="ru-RU" sz="2000" b="1" dirty="0" err="1" smtClean="0">
                <a:latin typeface="Georgia" pitchFamily="18" charset="0"/>
                <a:ea typeface="+mn-ea"/>
                <a:cs typeface="+mn-cs"/>
              </a:rPr>
              <a:t>Барто</a:t>
            </a:r>
            <a:r>
              <a:rPr lang="ru-RU" sz="2000" b="1" dirty="0" smtClean="0">
                <a:latin typeface="Georgia" pitchFamily="18" charset="0"/>
                <a:ea typeface="+mn-ea"/>
                <a:cs typeface="+mn-cs"/>
              </a:rPr>
              <a:t> стала любимым </a:t>
            </a:r>
            <a:r>
              <a:rPr lang="ru-RU" sz="2000" b="1" dirty="0" smtClean="0">
                <a:latin typeface="Georgia" pitchFamily="18" charset="0"/>
                <a:ea typeface="+mn-ea"/>
                <a:cs typeface="+mn-cs"/>
              </a:rPr>
              <a:t>автором для многих поколений </a:t>
            </a:r>
            <a:r>
              <a:rPr lang="ru-RU" sz="2000" b="1" dirty="0" smtClean="0">
                <a:latin typeface="Georgia" pitchFamily="18" charset="0"/>
                <a:ea typeface="+mn-ea"/>
                <a:cs typeface="+mn-cs"/>
              </a:rPr>
              <a:t>детей. </a:t>
            </a:r>
            <a:r>
              <a:rPr lang="ru-RU" sz="2000" b="1" dirty="0" smtClean="0">
                <a:latin typeface="Georgia" pitchFamily="18" charset="0"/>
                <a:ea typeface="+mn-ea"/>
                <a:cs typeface="+mn-cs"/>
              </a:rPr>
              <a:t>И сегодня сборники ее стихов есть в каждом доме.</a:t>
            </a:r>
          </a:p>
        </p:txBody>
      </p:sp>
      <p:pic>
        <p:nvPicPr>
          <p:cNvPr id="1028" name="Picture 4" descr="http://cs624227.vk.me/v624227344/44053/MdHJHp8_2X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573016"/>
            <a:ext cx="1764809" cy="2527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http://ru1.anyfad.com/items/t1@6b7fa72c-9976-4cd8-9b2a-6a783e418359/Agniya-Barto-Stihi-dlya-dete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3356992"/>
            <a:ext cx="1694188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2" name="Picture 8" descr="https://www.chitai-gorod.ru/upload/iblock/759/759438c5fc332b3e2a3f03316f80247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717032"/>
            <a:ext cx="1800200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4" name="Picture 10" descr="http://www.knigograd.com.ua/images/detailed/product_detailed_image_153104_4608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3284984"/>
            <a:ext cx="1729015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541</Words>
  <Application>Microsoft Office PowerPoint</Application>
  <PresentationFormat>Экран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В стране </vt:lpstr>
      <vt:lpstr>Слайд 2</vt:lpstr>
      <vt:lpstr>Агния Львовна Барто (1906 - 1981)</vt:lpstr>
      <vt:lpstr>Агния Барто родилась в семье ветеринарного врача Льва Николаевича Волова   17 февраля 1906 года. Агния училась в гимназии и одновременно в балетной школе. В 1924 году окончила хореографическое училище.   Сочинением стихов она увлеклась во время учебы в гимназии.</vt:lpstr>
      <vt:lpstr>Слайд 5</vt:lpstr>
      <vt:lpstr>Слайд 6</vt:lpstr>
      <vt:lpstr>Во время Великой Отечественной войны Барто часто выступала по радио в Москве и Свердловске, писала военные стихи, статьи, очерки. В 1942 была корреспондентом «Комсомольской правды» на Западном фронте. В Москву она вернулась в 1944 году.  </vt:lpstr>
      <vt:lpstr>В кино как сценарист Агния Барто дебютировала в 1939 году (кинофильм «Подкидыш», совместно с Риной Зеленой).  Также она написала сценарии детских фильмов «Слон и веревочка» (1946) и «Алеша Птицын вырабатывает характер» (1953), «10 000 мальчиков» (1961). </vt:lpstr>
      <vt:lpstr>С 1964 по 1973 г. Барто вела радиопередачу «Найти человека». Цель - помочь детям, потерянным во время войны, найти родных. Агния Львовна нашла способ поиска без справок и документов - только по озвученным в эфире обрывкам детских или материнских воспоминаний. </vt:lpstr>
      <vt:lpstr>Всего Агния Барто написала более ста сборников детских стихов, общий тираж ее книг превысил двадцать миллионов экземпляров, причем некоторые книги переиздавались множество раз.  </vt:lpstr>
      <vt:lpstr>Слайд 11</vt:lpstr>
      <vt:lpstr>Слайд 12</vt:lpstr>
      <vt:lpstr>У Агнии Барто есть множество различных наград.  И среди них – Орден Улыбки</vt:lpstr>
      <vt:lpstr>Слайд 14</vt:lpstr>
      <vt:lpstr>Агния Барто стала любимым автором для многих поколений детей. И сегодня сборники ее стихов есть в каждом доме.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стране </dc:title>
  <dc:creator>ТЕХПРОМ</dc:creator>
  <cp:lastModifiedBy>ТЕХПРОМ</cp:lastModifiedBy>
  <cp:revision>18</cp:revision>
  <dcterms:created xsi:type="dcterms:W3CDTF">2016-02-17T17:55:42Z</dcterms:created>
  <dcterms:modified xsi:type="dcterms:W3CDTF">2016-02-17T19:27:22Z</dcterms:modified>
</cp:coreProperties>
</file>