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70" r:id="rId5"/>
    <p:sldId id="269" r:id="rId6"/>
    <p:sldId id="274" r:id="rId7"/>
    <p:sldId id="272" r:id="rId8"/>
    <p:sldId id="259" r:id="rId9"/>
    <p:sldId id="267" r:id="rId10"/>
    <p:sldId id="261" r:id="rId11"/>
    <p:sldId id="262" r:id="rId12"/>
    <p:sldId id="265" r:id="rId13"/>
    <p:sldId id="264" r:id="rId14"/>
    <p:sldId id="263" r:id="rId15"/>
    <p:sldId id="266" r:id="rId16"/>
    <p:sldId id="271" r:id="rId17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870" y="6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7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95300" y="3699804"/>
            <a:ext cx="899795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95300" y="1433732"/>
            <a:ext cx="899795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585595" y="3550126"/>
            <a:ext cx="321945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5100955" y="3550126"/>
            <a:ext cx="321945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918710" y="3526302"/>
            <a:ext cx="4953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95300" y="1524000"/>
            <a:ext cx="89154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3505200"/>
            <a:ext cx="85852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2950" y="4958864"/>
            <a:ext cx="85852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742950" y="4916993"/>
            <a:ext cx="85852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95300" y="1524000"/>
            <a:ext cx="4398264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5035550" y="1524000"/>
            <a:ext cx="4398264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399593"/>
            <a:ext cx="4376870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95300" y="2201896"/>
            <a:ext cx="437515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5037270" y="2201896"/>
            <a:ext cx="437515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155448"/>
            <a:ext cx="8915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5035550" y="1399593"/>
            <a:ext cx="4376870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609857" y="2180219"/>
            <a:ext cx="406146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5151120" y="2180219"/>
            <a:ext cx="406146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95300" y="457200"/>
            <a:ext cx="67691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7346950" y="1600200"/>
            <a:ext cx="2149602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7346950" y="457200"/>
            <a:ext cx="21463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81850" y="457200"/>
            <a:ext cx="222885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95300" y="457200"/>
            <a:ext cx="652145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181850" y="1600200"/>
            <a:ext cx="222885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95300" y="1447800"/>
            <a:ext cx="89154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6273800" y="6203667"/>
            <a:ext cx="28067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311400" y="6203667"/>
            <a:ext cx="387985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9111456" y="6181531"/>
            <a:ext cx="6604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8" descr="http://smolapo.ru/sites/default/files/Meropr/JUN-konf%6005/konf/shkurlov.files/slide0010_backgroun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92488"/>
          </a:xfrm>
          <a:prstGeom prst="rect">
            <a:avLst/>
          </a:prstGeom>
          <a:noFill/>
        </p:spPr>
      </p:pic>
      <p:pic>
        <p:nvPicPr>
          <p:cNvPr id="12292" name="Picture 4" descr="http://savok.name/uploads/posts/2011-12/1323085170_mitka_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69224" y="2924944"/>
            <a:ext cx="2440354" cy="36458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906000" cy="504056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  <a:effectLst>
                  <a:glow rad="228600">
                    <a:srgbClr val="FFFFFF"/>
                  </a:glow>
                </a:effectLst>
                <a:latin typeface="Arial" pitchFamily="34" charset="0"/>
                <a:cs typeface="Arial" pitchFamily="34" charset="0"/>
              </a:rPr>
              <a:t>8 февраля – день памяти юного героя-антифашиста</a:t>
            </a:r>
            <a:endParaRPr lang="ru-RU" sz="2400" b="1" i="1" dirty="0">
              <a:solidFill>
                <a:schemeClr val="bg1"/>
              </a:solidFill>
              <a:effectLst>
                <a:glow rad="228600">
                  <a:srgbClr val="FFFFFF"/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908720"/>
            <a:ext cx="9906000" cy="1872208"/>
          </a:xfrm>
        </p:spPr>
        <p:txBody>
          <a:bodyPr>
            <a:noAutofit/>
          </a:bodyPr>
          <a:lstStyle/>
          <a:p>
            <a:pPr>
              <a:lnSpc>
                <a:spcPts val="6640"/>
              </a:lnSpc>
            </a:pPr>
            <a:r>
              <a:rPr lang="ru-RU" sz="72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Маленькие герои </a:t>
            </a:r>
            <a:r>
              <a:rPr lang="ru-RU" sz="7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7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72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большой войны</a:t>
            </a:r>
            <a:endParaRPr lang="ru-RU" sz="7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2294" name="Picture 6" descr="http://allinfo.kz/pic/news_photo/18383dee241ca387802cea2c8991117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8505" y="2924944"/>
            <a:ext cx="3816424" cy="36383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298" name="Picture 10" descr="http://img-fotki.yandex.ru/get/9488/14576209.14e/0_e4269_7680f86c_ori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48944" y="2924944"/>
            <a:ext cx="2376264" cy="3650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76536" y="476671"/>
            <a:ext cx="8483352" cy="158417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99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8 февраля </a:t>
            </a:r>
            <a:r>
              <a:rPr lang="ru-RU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во всём мире отмечается </a:t>
            </a:r>
            <a:r>
              <a:rPr lang="ru-RU" b="1" dirty="0" smtClean="0">
                <a:solidFill>
                  <a:srgbClr val="99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День юного героя-антифашиста</a:t>
            </a:r>
            <a:r>
              <a:rPr lang="ru-RU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Он был утверждён Международной Ассамблеей ООН. </a:t>
            </a:r>
          </a:p>
        </p:txBody>
      </p:sp>
      <p:pic>
        <p:nvPicPr>
          <p:cNvPr id="2050" name="Picture 2" descr="Даниэль Фери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6681192" y="2564904"/>
            <a:ext cx="2502132" cy="29851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776536" y="2348880"/>
            <a:ext cx="5760640" cy="4221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Дата выбрана потому, что именно в этот день в 1962 году в Париже на антифашистском митинге погиб 15-летний Даниэль Фери. И в этот же день в 1963 году в одной из тюрем Багдада скончался от пыток юный иракский борец против насилия </a:t>
            </a:r>
            <a:r>
              <a:rPr lang="ru-RU" sz="2600" b="1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Фадыл</a:t>
            </a:r>
            <a:r>
              <a:rPr lang="ru-RU" sz="2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600" b="1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Джамаль</a:t>
            </a:r>
            <a:r>
              <a:rPr lang="ru-RU" sz="2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ru-RU" sz="26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13240" y="5733256"/>
            <a:ext cx="1701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Даниэль Фери</a:t>
            </a:r>
            <a:endParaRPr lang="ru-RU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6496" y="620688"/>
            <a:ext cx="7056784" cy="32403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феврале 1943 года в Краснодоне были расстреляны фашистами члены подпольной антифашистской молодежной организации «Молодая гвардия»: Олег Кошевой, Любовь Шевцова, Дмитрий Огурцов, Виктор Субботин, Семен </a:t>
            </a:r>
            <a:r>
              <a:rPr lang="ru-RU" b="1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Остапенко</a:t>
            </a:r>
            <a:r>
              <a:rPr lang="ru-RU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16496" y="3861048"/>
            <a:ext cx="9345488" cy="299695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Также 8 февраля 1943 года во Франции, в Бефоне, были расстреляны пять лицеистов, боровшихся против фашизма на территории Франции…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С 1964 года день 8 февраля стал Днем памяти юных героев-антифашистов.</a:t>
            </a:r>
            <a:endParaRPr kumimoji="0" lang="ru-RU" sz="2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42" name="Picture 2" descr="http://www.prirodasibiri.ru/links/images/199/id303-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9264" y="620688"/>
            <a:ext cx="1991395" cy="30963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906" t="1696" r="1207" b="5123"/>
          <a:stretch/>
        </p:blipFill>
        <p:spPr>
          <a:xfrm>
            <a:off x="0" y="4356"/>
            <a:ext cx="9906000" cy="6853643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32920" y="980728"/>
            <a:ext cx="5184576" cy="54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bg1"/>
                </a:solidFill>
                <a:effectLst>
                  <a:glow rad="228600">
                    <a:srgbClr val="FFFFFF"/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Великая Отечественная война </a:t>
            </a:r>
            <a:r>
              <a:rPr lang="ru-RU" sz="2000" b="1" dirty="0" smtClean="0">
                <a:solidFill>
                  <a:schemeClr val="bg1"/>
                </a:solidFill>
                <a:effectLst>
                  <a:glow rad="228600">
                    <a:srgbClr val="FFFFFF"/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обрушилась на детей так же, как на взрослых, — бомбами, голодом, холодом, разлуками. Но и в эти годы дети были первой заботой народа. Выживут они — выживут страна, ее история, идеалы, будущее. </a:t>
            </a:r>
            <a:endParaRPr lang="ru-RU" sz="2000" b="1" dirty="0" smtClean="0">
              <a:solidFill>
                <a:schemeClr val="bg1"/>
              </a:solidFill>
              <a:effectLst>
                <a:glow rad="228600">
                  <a:srgbClr val="FFFFFF"/>
                </a:glo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bg1"/>
                </a:solidFill>
                <a:effectLst>
                  <a:glow rad="228600">
                    <a:srgbClr val="FFFFFF"/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представленных книгах </a:t>
            </a:r>
            <a:r>
              <a:rPr lang="ru-RU" sz="2000" b="1" dirty="0" smtClean="0">
                <a:solidFill>
                  <a:schemeClr val="bg1"/>
                </a:solidFill>
                <a:effectLst>
                  <a:glow rad="228600">
                    <a:srgbClr val="FFFFFF"/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 прочтете про </a:t>
            </a:r>
            <a:r>
              <a:rPr lang="ru-RU" sz="2000" b="1" dirty="0" smtClean="0">
                <a:solidFill>
                  <a:schemeClr val="bg1"/>
                </a:solidFill>
                <a:effectLst>
                  <a:glow rad="228600">
                    <a:srgbClr val="FFFFFF"/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детей и </a:t>
            </a:r>
            <a:r>
              <a:rPr lang="ru-RU" sz="2000" b="1" dirty="0" smtClean="0">
                <a:solidFill>
                  <a:schemeClr val="bg1"/>
                </a:solidFill>
                <a:effectLst>
                  <a:glow rad="228600">
                    <a:srgbClr val="FFFFFF"/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подростков — разведчиков</a:t>
            </a:r>
            <a:r>
              <a:rPr lang="ru-RU" sz="2000" b="1" dirty="0" smtClean="0">
                <a:solidFill>
                  <a:schemeClr val="bg1"/>
                </a:solidFill>
                <a:effectLst>
                  <a:glow rad="228600">
                    <a:srgbClr val="FFFFFF"/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партизан, трактористов, </a:t>
            </a:r>
            <a:r>
              <a:rPr lang="ru-RU" sz="2000" b="1" dirty="0" smtClean="0">
                <a:solidFill>
                  <a:schemeClr val="bg1"/>
                </a:solidFill>
                <a:effectLst>
                  <a:glow rad="228600">
                    <a:srgbClr val="FFFFFF"/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токарей, </a:t>
            </a:r>
            <a:r>
              <a:rPr lang="ru-RU" sz="2000" b="1" dirty="0" smtClean="0">
                <a:solidFill>
                  <a:schemeClr val="bg1"/>
                </a:solidFill>
                <a:effectLst>
                  <a:glow rad="228600">
                    <a:srgbClr val="FFFFFF"/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пахарей… 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bg1"/>
                </a:solidFill>
                <a:effectLst>
                  <a:glow rad="228600">
                    <a:srgbClr val="FFFFFF"/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lang="ru-RU" sz="2000" b="1" dirty="0" smtClean="0">
                <a:solidFill>
                  <a:schemeClr val="bg1"/>
                </a:solidFill>
                <a:effectLst>
                  <a:glow rad="228600">
                    <a:srgbClr val="FFFFFF"/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 убедитесь: они внесли значительный вклад в победу советского </a:t>
            </a:r>
            <a:r>
              <a:rPr lang="ru-RU" sz="2000" b="1" dirty="0" smtClean="0">
                <a:solidFill>
                  <a:schemeClr val="bg1"/>
                </a:solidFill>
                <a:effectLst>
                  <a:glow rad="228600">
                    <a:srgbClr val="FFFFFF"/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народа над фашизмом. </a:t>
            </a:r>
            <a:endParaRPr lang="ru-RU" sz="2000" b="1" dirty="0" smtClean="0">
              <a:solidFill>
                <a:schemeClr val="bg1"/>
              </a:solidFill>
              <a:effectLst>
                <a:glow rad="228600">
                  <a:srgbClr val="FFFFFF"/>
                </a:glo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04528" y="980728"/>
            <a:ext cx="4680519" cy="481399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Дети военной поры</a:t>
            </a:r>
            <a:r>
              <a:rPr lang="ru-RU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 </a:t>
            </a:r>
            <a:r>
              <a:rPr lang="ru-RU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— М. : Политиздат, 1984. — 352 с. </a:t>
            </a: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 том, как вели себя дети в тяжелейших ситуациях, как боролись с врагом, трудились  в тылу, о том, как соединялись семьи, о трудных поисках и удивительных встречах через десятки лет рассказывается в этой книге известными писателями и журналистами.</a:t>
            </a:r>
            <a:r>
              <a:rPr lang="ru-RU" dirty="0" smtClean="0"/>
              <a:t> </a:t>
            </a:r>
          </a:p>
          <a:p>
            <a:endParaRPr lang="ru-RU" dirty="0"/>
          </a:p>
        </p:txBody>
      </p:sp>
      <p:sp>
        <p:nvSpPr>
          <p:cNvPr id="26626" name="AutoShape 2" descr="http://favoritmarket.com/favorit.4345932.b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F:\2016-01-30\дети военной пор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33120" y="1196752"/>
            <a:ext cx="2903459" cy="4189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404664"/>
            <a:ext cx="8627368" cy="1224136"/>
          </a:xfrm>
        </p:spPr>
        <p:txBody>
          <a:bodyPr>
            <a:noAutofit/>
          </a:bodyPr>
          <a:lstStyle/>
          <a:p>
            <a:r>
              <a:rPr lang="ru-RU" sz="2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Эти книги рассказывают о детях и подростках, вставших вместе со взрослыми на защиту Родины в годы Великой Отечественной войны, сражавшихся на фронте и в тылу врага, о юных тружениках тыла.</a:t>
            </a:r>
            <a:endParaRPr lang="ru-RU" sz="22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728864" y="5301208"/>
            <a:ext cx="5256584" cy="12961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бою и труде: Подростки в Великой Отечественной войне / авт.-сост. В. Караваев ; </a:t>
            </a:r>
            <a:r>
              <a:rPr lang="ru-RU" sz="1600" b="1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предисл</a:t>
            </a:r>
            <a:r>
              <a:rPr lang="ru-RU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Д. </a:t>
            </a:r>
            <a:r>
              <a:rPr lang="ru-RU" sz="1600" b="1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Лелюшенко</a:t>
            </a:r>
            <a:r>
              <a:rPr lang="ru-RU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; худож. В. </a:t>
            </a:r>
            <a:r>
              <a:rPr lang="ru-RU" sz="1600" b="1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Неволин</a:t>
            </a:r>
            <a:r>
              <a:rPr lang="ru-RU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– М.: Молодая гвардия, 1982. – 240 с.</a:t>
            </a:r>
            <a:endParaRPr lang="ru-RU" sz="16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5606" name="AutoShape 6" descr="data:image/jpeg;base64,/9j/4AAQSkZJRgABAQAAAQABAAD/2wCEAAkGBxMSEhQUEhQUFBQXFBwaFxUYGBgYFxUYFhgXGBcXGBcYHCggGBolHBQXITEhJSktLi4uFx8zODMsNygtLisBCgoKDQ0OFQ8QFCscHBwsKywsLCwsLCwrLCsrLCwsNysrLCwsNywrLDc3LDcrLCsrKzcrKzcrLCsrKysrKysrK//AABEIAPAAlAMBIgACEQEDEQH/xAAbAAABBQEBAAAAAAAAAAAAAAAEAQIDBQYAB//EAD4QAAIBAgQDBgQDBwIGAwAAAAECEQADBBIhMQVBURMiYXGBkQYyobHB0fAUI0JSYnLhM5IVFiSywvE0U6L/xAAYAQEBAQEBAAAAAAAAAAAAAAAAAQIDBP/EAB8RAQEBAAICAgMAAAAAAAAAAAABERIhAjFRgSJBYf/aAAwDAQACEQMRAD8AhUCnxSFjSBq8r1irfKiKDstRKedBOhqe1UFtaItmqJkNEqKgXTfTzpLnFLSaM6+Q1+1AYi1Nk11qkPxDbHyIzeyiobnH7jDuqq+7fepg0QSor11V+YqvmYrLX8Xefd28gYH0oa3hSfOrg07cUtDZs3kNPSamweLFwSBGsQf8VS4fCjzq04YgAIH6/WlTAXcqKKmf/wBUHjGQwjkiSCAJBJnQSPKgS/ZeQU00266iOWtNCXdJy+Ohjlz360ILeH/mbXlJ2MnaN96c4taGWA06gd4yOXM/aqysmc8q6o2eN6Sisowpo5VJ9qgxKnIdef050UUt0Dcj1pTxFBzJHgPxqoTyom3hSeVUFf8AFj/CnuZ+gpjcSunQGPACKRMLG9GWbQGgHr1oK1szHvEnzp4sHlppViEHMetGW7QoKuzY2o1MNGwoy3bipri7bb0RAlkfr7VItgbRRSrTw4G8DzNAi4fL115UmCHeIqZboO2v65dabbGVwetQFstRXVYZcqhtYOsQOZ8fKpnNI10DcgCYk6b7VADiHu94CyrbgS4XN0J00mo3uXZ/0k3072saa/U/7adfdGkriQJ1gEQJ3HWkIWf/AJGk9QefXzAHvVDyOhFdRDoZpKgyWWke3II6g1IBUqLViqjCrJE1psDhgY2qgVQtwjodPWtDwu9Sh2KwMdaHFiNOVaDEgZdT/n8qpVe5cYrbQGGKyddvAfnSUQXLelKjgaEx66+1HDgd1v8AUaB0J0/2r+Joi3wW2g1k+UKPYSfrVTYqzfAAPLrsPc6VPZZ2MgewJn1MCh7F0LibiZQui5DqSYEMAT4RpRz3LoLPbZQlofvFYTIIkspn5gOXjRNE2OFXGPeYL03Y+wj70OmBz3eytNmMiSAAFGsliNd9hOsVnrXxFirroHuG2rMP9PKCJMQp8SQNdK1jYc2gLSsN5dV5EQAubdhEeZHpRLoDh0gMrEsVuMpJ30hh/wBxoq81QX2y4q+OTBLg8iCD9x7VLeNGoJuuZSFJDbn+XSZNQNiCZDWXIBO8Qcux9eVNFu60FbuVddMoJXaB489eXjUi2L2v77noQgECefXTyqIaxGoGHJ/26xIG/hHvUTbj/p+e8L1+kb0VjEaT++FsNoFyjTke9PjTVt3AR+/V+q5RLCBABB05+9FEFfXxpaQgV1RWNJ60q3KaTSAUUPjjDg9R9qseF3Nvr4UFj07qnofv+hRPCDVo2L2CUmgOEtlxN1eTqrD2g/ar7ACbfmKz+JPZ3bD8u8hPlBE+5rMqX0vbz6VVY/GKolmA1jU896Lvv5Vh/i24TcAzd3LtyB5+u3vXRiQFxK8/a5wYKwVMzoJ1HStnhLLPMZSC+cDcFoUqX/pWNBzM8hXnzsCo3ProIGoA9a9K+CcUt3DgL86aON/I+o+1KtZi5wYfvbamHVycxWSwKyP7Yafetfhij2rRAAYqrtOpkgEyfOs58X3US9cAaS1tQYOqsraSRtpRvC8z4e04uZe7B7o/h0jzkUQzjaZcTaPJrbJ7GR+FTPt4VXcdXK2HcOSA2s9DGse9G2EYFpbMDEL/ACwTOvt7VK1BGHvZbbEgkLrA1J8AOZqR8aBllX7wB0XbMY110jnQ/CgQzSZkyPADlRVi1cAANydNe7qTI136SPWsqjOKt3AFa28GPmXaZ310218xUN57U5OxfRjGkLoRJDcpIB8aLvm4FJzgatHdn5iAnMTHPzoV+Jgb3gdV0yEbCGG/MkGeVEWDV1OZq6jWMUjUtIi08CqhL6Sjfrak4S+oom2OVAYJoPlVHpHB3m2PCqTjFoFI/kuqfR5Q/cVY/Dt2QR5GmcTtT2q82Qx5xIj2rE9jL8H4mShR5LIYLHc6nX6VQ8UOZnbT5zrzMaAAdKLDhcUdyr6kDmHUH7k1C3D3IXP3VhipIOscgOZiDXRkNh8Mz2ngEwykQJOxDj2KGtv8N23sWGW4bSajLqAWDbgjc7iPOqbBcDuFGa1nnIVH8Jk6iAv9q7nlzmpuLYLK1q3aDKCuWcgErlBcA7vvvVQ/jlizeuoQ2UZcpAyiSCY1B0oV8Q1pGtImUagAks0HptNVvDMH+9slhKu4GuhOsa9DWo4thyiE2VWRqesDrzPlQZbF9tdOqsTlmNoA10HStRhmzKG6qD6ETp7ms5hbFwXrbvmzG4NWESJ1HlrtWk4QISJ+Riv+1iNvas1pDZwri4IuMs6fLO/n6VaHC3OV47fyrVdcwhUqRcca8o18z18at/2Bv/uuj1HodqlAV/EFSVY3Rlk58krBiBpvHjprTLd8g6Xbp72s2Yk6bx4CJq3uYMkR2j7mDIkA9PLl60y1gnUg9tdMHYkQfPSpphWt11TNvsa6orAp604U0jSk1rQJDUC7RcPTei1GgoPiaQynqPxoNX8M3oca7/WrTH3O+G6fhWY4E5DA1osU1ZsGbPw+t64ZYqEJSBuQDI1nowqxxNkFku5NbV4W9WgBcqsFC8xBAjnJovh7Zb7jkyK0+IkMaD4viziLLtb0QOuVpIkEEFspEgqwidJB8K3Gb7XXxRxZ7bWsPh8gvXT/ABfKiDckDmfwNVV7AJdVHUAlQ2bvEHOBoFI5SZiByrKX7jreS7euFoyw0ye6dAefX3qxwvHURrotoxVzKgaBTDTMnx5VUwDjlxFxbYJJUGFYkiNgN+lGfD3E7gvi3ebOLggEmRPLzmjBfa5bBOgCyWgk50PIRroKzHEiyuDOqQAf7doiqqXi3EAzMiMxtqSEzbgTy12EaVc/B+IzI4O+ceocfnbNZH9frwrUfDuIU4l8pkMkzlyCVIOiyY+Zh6VL6Ve3yfrV5YaVB6iqm9a5VY8MaU8iRWKoqdopw/CmKtOINZVGfA11L2I/UUtB50Lkb/r9b0RbA8/80KwiuVfetosFH2ofilnuT0M++n5Uy1iWHjRVy4row2MH7aa0gZwo7bVo0YkVmuEAmtFbGnX86UKbmW7bb+5T5HUfUUXxgMochQRmDEzBBgRIjXUfegcQsjyIPtU95HvKyhwsoFJjNsSDpOxEVYz5M6lo3LxIGbLbY6afN3RE7xNOwGE79xmUgi2YnfUaTGkgCl4IpS+VLAypE8tDIj2o1+IBEZXYZgDPjyEfetIrsBiLxOQKW0zADSSVgSTstVd2wbbkXrbDQgqdGBI0I8q2HwiM1y4IBy27YynmNRJ9Yqn+L8v7Q2UaQPInnHrQ1luyqz+Hzlv2z1Me4j7xUuN4Y9oMWg5WVWgzGdcyny0I9KDtXMrAjkZ9qK9Cv2/SpOC/xjTrTLriAev2peEXAL2XqPtrXO+mllk1p5GlSMKQisKhECuqUIa6g8wA8qfJ8KhDRXdtFdWUoSpUUUKLwpTf/X2oC+HIQxAPPlWisistw7EgsdvCtNhroIoCQsyOojyoa1fKhiFzNlAiY5+PjNT2mJ2H+KELZbmm3eH/AJD7t7UiVnLnEIuZgNmPdnfXUfU1e43jOGZSWXNChrcgwHGymNvHrWWbDu73gmrWxmIGpYZoMRQb3SbSdAzec6GtI0eA4qpe8SXUtagZCQcwjXQ686pruJZtWJJ6klj7mgbWJysCDBB3/XhOlHFMz3lQCArMsajumdOcETRcWOCv58NiwdSBbuT/AGkrHtVL2laL4fKvgcQAAGAbMf5tMyH0kj0rOFRNlflldT1zMYPpQeg8Kv57CH+kfkftSYa5lvoeUx76VW/CN+bOU7qzKfSD/wCRqyxI1kaf4rCtTSUoM69dff8A90sVzaNrqWK6oPIHeKguXKe4FQn6V2Q7tKjvXqQrULfhQGYK4Qw84/XtWpwl0xWNQxB6Ga12EMxQWtp/GosSIdD1g+2h+jUqUuKtzl56x7j84qFVnCcP2fELv8vZzz0zEEeeoNVHxPh+zu3FUAI4FxdBoZhwD4k7VcLiP+vYtI/cR4ysHSovjRB2QMCQ4APODqfsK2x+2N108RI8RtIqy4bfNu9aZAHJWCp0BmVIPQUAzEqs/wAMgeEmfxpcm0Egyfwo0tuC4q/Ya7btm0p0D9oQB3CRAnfc1XPiSGDKVDAnVNAPEeFJh8G90wilj76+daXhvwexjtmgfyrv78qgj+C8RDXFnfKfup/7hWnv9Nqdh+D2rKnIgB5ncnY7+lK9vTas2qveGvNpD/THtp+vOiar+BvNsjox+utWBFc/2ppNdXTXUHkGaoWAmnOppuX9a11Q1h71Ei08qa4pFUcFrScIeUFZhh+udWXB7xgjXcUGrsgUY1vu+WvtrVVhrh60er1kCcWshb9q5PytkJ2kXA2XXntVf8VX1dQgIkEGBrEb6jzpeO2Lt9kRQYEFiYCiBA9dDRfD+Ai383fPOe6ntu/rWtTGawXBbt35FMdY0Hma03Dfg5AZukt/SNB5k86vbTEbbegA9BU3aa71L5GJMPgERcqKFHgKlt2xURxBqBsQetZBd1R4afWhL6aU18TTrFq4/KB1P61oqT4e+a4PAH2n86uStBYPAi2c2YkxHQUXmrNCFKWkzGuqDx+21PcUGW5V3bH612RMbU011piXqUuDNAxqK4QO/HhQ4jxo3AEC4p5T96DRYeztVqLI5fryqGwgBirAKDWapLVoDl4k1IEpuaPOo3vQKhp2WKjaf8V3bA77UTawTvrsOpoB8/0+lS2MG78oHU/lvVnhsAq/1HqfwoqKmoCw+AReUnqfwFFU8iky1lTaSpGFNNQMrq40tB4iwkVG4rYHgtthtHlIoHEfDsaqxA6ET+IrtozitFdnqwu8HdeYP0oK7h2XcRVHJc61Pbu/ryoETTlb0omPQcFicwUjUkA+9XFsmKxvw5fLZRyXf02+9bbD4Jng/KPH8qzaILj1JY4a7/0jqfwFW+HwiLyk9TRJas6BcJw5E2Enqfy5UZTZqDH4xbVt7jfKiknqY5D6VEEV1ZzC43HNbt3stgq8E2YcMqNrm7SdWA1jLRKfEtglh+9UJGctbZQkqWGYkaSBVxNi5rjVPb+JLJK5s9oOhdDcUqHVRJKmTsNdakw/HbTtlAuAm0bozIy5kHMTvUyrsWZptUX/ADXYy5ougG2Lgm3EoxCqQJ1knwq0XGqbxs65wgc9ApMDXrIplWWJ6WkJrqyqhs8PaOQqX/hBPMfWj1FToKaigu/DZb+MD0NC3vgzNve//E/c1qia6avKqyKfANr+K9cPkFFTp8C4Ub9o3mwH2rT0tOVRVcJ4DYw09mp1jVjPtO1WtVHFMfcF21Ys5Q9xXYuwJCIkT3RGYkttNC28dinvfs4NlLi2873IZ1ILlbYVJG41Ouk86vZsaKlJrNHjtw4K9fCoLtnOrDdC1tgD45TM1FgeM37pvIGQFEtvnNm4HytOcLZJl4AEHYmmU5RqpqDiOEF609ptA6lSek8/TSsc/wAS3VbK122ii/kN25aysqlC2Z7ZIiCIBnWaL4XxnE4h0tGLB7NrjvkJLLnK2yqMe7IEmfCrxsTYN4YcdZRLLWbVwLCi8LsDINJKETmjxpmL4LcunHqYVb/Z9m24JRWBzAajWPc0FguO371y3hgUS6HvLcuhZBFgoO4hOhbPsSYirDFXMShw1s3UzXLzozi3IyhGdTlJ0Pd186vadBcRw7EXzh+1soq4dSSvaBu3YqFCjQZUMCSaHwvBcVYKsii8xw7IytdyrbLsIRC0nKo08YpOB/El1mHbS69izHs7ZJDLcKzCyYgU/HcfvMbwwzo09h+znLIJu5pnr8tXs6JxH4avFEt28rZMGlrNmAl1YE6Hloat+HcINnEtcXvK1nKzs0u9zPmLN6R4aRWeHxZfuJfuJCL2AeyCAdVZVuT1Ek1fYLjRvYrIs9gbBZWI/wBQq2Uup3ych1gmpeWE46va6mk11YbQIKlBqFDUwrIWlikp4FA0CnEUjQKQOOtWSpbAPEuEreKNma3ctklLiRmWdwQQQVMDQ9KgPAu+t0X7ovAFTdASXQmQrLlykKdulWxcClDA1qadKpuA2/2ZsMCwVwczSC7FjLMSRGYnwqL/AJeGcXDfxHaBQqvKAqo/hChMpB5yDsKuO0WnyN+VPyT8VLb+G7YuLdL3XurcDl2KksVUqoMLAUBjoAN6Ix3Drdy4j52t3lBCujqrwd1IM5h5irAXBWSxvCe3xmKQdmoIss1wibi5Z/0/E8zOmmhrUlS2Ytm4DhgiW9VZGLKwuReDvqz5pks3Od4rsLwuyt1XN+5cdZyi5eDgMwILBOTEEjT2qkXhZt3VcBDZt4vP2zLF5gQS+Z51RdB1NQYG5Za7Ye2FzDGXrjNlgi2wfIxMbSdBNXjflnZ8LrD8CwyOES9cW5lK5BdUOVZszLETqfWpbPBsJbIdWCC2UEZxkU2wQgYHYjO3nNZ1bM4MYfsn/bO1BByGQ+fN2vaRGWNZmmYjgNy9av3gTludpcZdQTcRmFoqu+qmfan2v02HEeBWb/zgiEZIQ5BlcgsIA6qKKGATtFuwc628g10y7xA05UNb4ypyBluZnVCYtsQDc5TG4Mz0ozCYkXEDgMAeTKVb1U6jasdtRJlpaWkooBKnWoc1PFyuapKetRhq7NRT7h2NdcuAiBSBq4mtzyZ4ke5ypQRBiumlFXl/E4lW8I9OlMnQedSClNORxJdbQ024/dingVxNJ5LfFHiBIg6jYjwPI0lx5EcunKKdNOWk8jiUdOVPpoNODioOg0sUnaeFMfECqHmkqA3vGkoY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8" name="AutoShape 8" descr="data:image/jpeg;base64,/9j/4AAQSkZJRgABAQAAAQABAAD/2wCEAAkGBxMSEhQUEhQUFBQXFBwaFxUYGBgYFxUYFhgXGBcXGBcYHCggGBolHBQXITEhJSktLi4uFx8zODMsNygtLisBCgoKDQ0OFQ8QFCscHBwsKywsLCwsLCwrLCsrLCwsNysrLCwsNywrLDc3LDcrLCsrKzcrKzcrLCsrKysrKysrK//AABEIAPAAlAMBIgACEQEDEQH/xAAbAAABBQEBAAAAAAAAAAAAAAAEAQIDBQYAB//EAD4QAAIBAgQDBgQDBwIGAwAAAAECEQADBBIhMQVBURMiYXGBkQYyobHB0fAUI0JSYnLhM5IVFiSywvE0U6L/xAAYAQEBAQEBAAAAAAAAAAAAAAAAAQIDBP/EAB8RAQEBAAICAgMAAAAAAAAAAAABERIhAjFRgSJBYf/aAAwDAQACEQMRAD8AhUCnxSFjSBq8r1irfKiKDstRKedBOhqe1UFtaItmqJkNEqKgXTfTzpLnFLSaM6+Q1+1AYi1Nk11qkPxDbHyIzeyiobnH7jDuqq+7fepg0QSor11V+YqvmYrLX8Xefd28gYH0oa3hSfOrg07cUtDZs3kNPSamweLFwSBGsQf8VS4fCjzq04YgAIH6/WlTAXcqKKmf/wBUHjGQwjkiSCAJBJnQSPKgS/ZeQU00266iOWtNCXdJy+Ohjlz360ILeH/mbXlJ2MnaN96c4taGWA06gd4yOXM/aqysmc8q6o2eN6Sisowpo5VJ9qgxKnIdef050UUt0Dcj1pTxFBzJHgPxqoTyom3hSeVUFf8AFj/CnuZ+gpjcSunQGPACKRMLG9GWbQGgHr1oK1szHvEnzp4sHlppViEHMetGW7QoKuzY2o1MNGwoy3bipri7bb0RAlkfr7VItgbRRSrTw4G8DzNAi4fL115UmCHeIqZboO2v65dabbGVwetQFstRXVYZcqhtYOsQOZ8fKpnNI10DcgCYk6b7VADiHu94CyrbgS4XN0J00mo3uXZ/0k3072saa/U/7adfdGkriQJ1gEQJ3HWkIWf/AJGk9QefXzAHvVDyOhFdRDoZpKgyWWke3II6g1IBUqLViqjCrJE1psDhgY2qgVQtwjodPWtDwu9Sh2KwMdaHFiNOVaDEgZdT/n8qpVe5cYrbQGGKyddvAfnSUQXLelKjgaEx66+1HDgd1v8AUaB0J0/2r+Joi3wW2g1k+UKPYSfrVTYqzfAAPLrsPc6VPZZ2MgewJn1MCh7F0LibiZQui5DqSYEMAT4RpRz3LoLPbZQlofvFYTIIkspn5gOXjRNE2OFXGPeYL03Y+wj70OmBz3eytNmMiSAAFGsliNd9hOsVnrXxFirroHuG2rMP9PKCJMQp8SQNdK1jYc2gLSsN5dV5EQAubdhEeZHpRLoDh0gMrEsVuMpJ30hh/wBxoq81QX2y4q+OTBLg8iCD9x7VLeNGoJuuZSFJDbn+XSZNQNiCZDWXIBO8Qcux9eVNFu60FbuVddMoJXaB489eXjUi2L2v77noQgECefXTyqIaxGoGHJ/26xIG/hHvUTbj/p+e8L1+kb0VjEaT++FsNoFyjTke9PjTVt3AR+/V+q5RLCBABB05+9FEFfXxpaQgV1RWNJ60q3KaTSAUUPjjDg9R9qseF3Nvr4UFj07qnofv+hRPCDVo2L2CUmgOEtlxN1eTqrD2g/ar7ACbfmKz+JPZ3bD8u8hPlBE+5rMqX0vbz6VVY/GKolmA1jU896Lvv5Vh/i24TcAzd3LtyB5+u3vXRiQFxK8/a5wYKwVMzoJ1HStnhLLPMZSC+cDcFoUqX/pWNBzM8hXnzsCo3ProIGoA9a9K+CcUt3DgL86aON/I+o+1KtZi5wYfvbamHVycxWSwKyP7Yafetfhij2rRAAYqrtOpkgEyfOs58X3US9cAaS1tQYOqsraSRtpRvC8z4e04uZe7B7o/h0jzkUQzjaZcTaPJrbJ7GR+FTPt4VXcdXK2HcOSA2s9DGse9G2EYFpbMDEL/ACwTOvt7VK1BGHvZbbEgkLrA1J8AOZqR8aBllX7wB0XbMY110jnQ/CgQzSZkyPADlRVi1cAANydNe7qTI136SPWsqjOKt3AFa28GPmXaZ310218xUN57U5OxfRjGkLoRJDcpIB8aLvm4FJzgatHdn5iAnMTHPzoV+Jgb3gdV0yEbCGG/MkGeVEWDV1OZq6jWMUjUtIi08CqhL6Sjfrak4S+oom2OVAYJoPlVHpHB3m2PCqTjFoFI/kuqfR5Q/cVY/Dt2QR5GmcTtT2q82Qx5xIj2rE9jL8H4mShR5LIYLHc6nX6VQ8UOZnbT5zrzMaAAdKLDhcUdyr6kDmHUH7k1C3D3IXP3VhipIOscgOZiDXRkNh8Mz2ngEwykQJOxDj2KGtv8N23sWGW4bSajLqAWDbgjc7iPOqbBcDuFGa1nnIVH8Jk6iAv9q7nlzmpuLYLK1q3aDKCuWcgErlBcA7vvvVQ/jlizeuoQ2UZcpAyiSCY1B0oV8Q1pGtImUagAks0HptNVvDMH+9slhKu4GuhOsa9DWo4thyiE2VWRqesDrzPlQZbF9tdOqsTlmNoA10HStRhmzKG6qD6ETp7ms5hbFwXrbvmzG4NWESJ1HlrtWk4QISJ+Riv+1iNvas1pDZwri4IuMs6fLO/n6VaHC3OV47fyrVdcwhUqRcca8o18z18at/2Bv/uuj1HodqlAV/EFSVY3Rlk58krBiBpvHjprTLd8g6Xbp72s2Yk6bx4CJq3uYMkR2j7mDIkA9PLl60y1gnUg9tdMHYkQfPSpphWt11TNvsa6orAp604U0jSk1rQJDUC7RcPTei1GgoPiaQynqPxoNX8M3oca7/WrTH3O+G6fhWY4E5DA1osU1ZsGbPw+t64ZYqEJSBuQDI1nowqxxNkFku5NbV4W9WgBcqsFC8xBAjnJovh7Zb7jkyK0+IkMaD4viziLLtb0QOuVpIkEEFspEgqwidJB8K3Gb7XXxRxZ7bWsPh8gvXT/ABfKiDckDmfwNVV7AJdVHUAlQ2bvEHOBoFI5SZiByrKX7jreS7euFoyw0ye6dAefX3qxwvHURrotoxVzKgaBTDTMnx5VUwDjlxFxbYJJUGFYkiNgN+lGfD3E7gvi3ebOLggEmRPLzmjBfa5bBOgCyWgk50PIRroKzHEiyuDOqQAf7doiqqXi3EAzMiMxtqSEzbgTy12EaVc/B+IzI4O+ceocfnbNZH9frwrUfDuIU4l8pkMkzlyCVIOiyY+Zh6VL6Ve3yfrV5YaVB6iqm9a5VY8MaU8iRWKoqdopw/CmKtOINZVGfA11L2I/UUtB50Lkb/r9b0RbA8/80KwiuVfetosFH2ofilnuT0M++n5Uy1iWHjRVy4row2MH7aa0gZwo7bVo0YkVmuEAmtFbGnX86UKbmW7bb+5T5HUfUUXxgMochQRmDEzBBgRIjXUfegcQsjyIPtU95HvKyhwsoFJjNsSDpOxEVYz5M6lo3LxIGbLbY6afN3RE7xNOwGE79xmUgi2YnfUaTGkgCl4IpS+VLAypE8tDIj2o1+IBEZXYZgDPjyEfetIrsBiLxOQKW0zADSSVgSTstVd2wbbkXrbDQgqdGBI0I8q2HwiM1y4IBy27YynmNRJ9Yqn+L8v7Q2UaQPInnHrQ1luyqz+Hzlv2z1Me4j7xUuN4Y9oMWg5WVWgzGdcyny0I9KDtXMrAjkZ9qK9Cv2/SpOC/xjTrTLriAev2peEXAL2XqPtrXO+mllk1p5GlSMKQisKhECuqUIa6g8wA8qfJ8KhDRXdtFdWUoSpUUUKLwpTf/X2oC+HIQxAPPlWisistw7EgsdvCtNhroIoCQsyOojyoa1fKhiFzNlAiY5+PjNT2mJ2H+KELZbmm3eH/AJD7t7UiVnLnEIuZgNmPdnfXUfU1e43jOGZSWXNChrcgwHGymNvHrWWbDu73gmrWxmIGpYZoMRQb3SbSdAzec6GtI0eA4qpe8SXUtagZCQcwjXQ686pruJZtWJJ6klj7mgbWJysCDBB3/XhOlHFMz3lQCArMsajumdOcETRcWOCv58NiwdSBbuT/AGkrHtVL2laL4fKvgcQAAGAbMf5tMyH0kj0rOFRNlflldT1zMYPpQeg8Kv57CH+kfkftSYa5lvoeUx76VW/CN+bOU7qzKfSD/wCRqyxI1kaf4rCtTSUoM69dff8A90sVzaNrqWK6oPIHeKguXKe4FQn6V2Q7tKjvXqQrULfhQGYK4Qw84/XtWpwl0xWNQxB6Ga12EMxQWtp/GosSIdD1g+2h+jUqUuKtzl56x7j84qFVnCcP2fELv8vZzz0zEEeeoNVHxPh+zu3FUAI4FxdBoZhwD4k7VcLiP+vYtI/cR4ysHSovjRB2QMCQ4APODqfsK2x+2N108RI8RtIqy4bfNu9aZAHJWCp0BmVIPQUAzEqs/wAMgeEmfxpcm0Egyfwo0tuC4q/Ya7btm0p0D9oQB3CRAnfc1XPiSGDKVDAnVNAPEeFJh8G90wilj76+daXhvwexjtmgfyrv78qgj+C8RDXFnfKfup/7hWnv9Nqdh+D2rKnIgB5ncnY7+lK9vTas2qveGvNpD/THtp+vOiar+BvNsjox+utWBFc/2ppNdXTXUHkGaoWAmnOppuX9a11Q1h71Ei08qa4pFUcFrScIeUFZhh+udWXB7xgjXcUGrsgUY1vu+WvtrVVhrh60er1kCcWshb9q5PytkJ2kXA2XXntVf8VX1dQgIkEGBrEb6jzpeO2Lt9kRQYEFiYCiBA9dDRfD+Ai383fPOe6ntu/rWtTGawXBbt35FMdY0Hma03Dfg5AZukt/SNB5k86vbTEbbegA9BU3aa71L5GJMPgERcqKFHgKlt2xURxBqBsQetZBd1R4afWhL6aU18TTrFq4/KB1P61oqT4e+a4PAH2n86uStBYPAi2c2YkxHQUXmrNCFKWkzGuqDx+21PcUGW5V3bH612RMbU011piXqUuDNAxqK4QO/HhQ4jxo3AEC4p5T96DRYeztVqLI5fryqGwgBirAKDWapLVoDl4k1IEpuaPOo3vQKhp2WKjaf8V3bA77UTawTvrsOpoB8/0+lS2MG78oHU/lvVnhsAq/1HqfwoqKmoCw+AReUnqfwFFU8iky1lTaSpGFNNQMrq40tB4iwkVG4rYHgtthtHlIoHEfDsaqxA6ET+IrtozitFdnqwu8HdeYP0oK7h2XcRVHJc61Pbu/ryoETTlb0omPQcFicwUjUkA+9XFsmKxvw5fLZRyXf02+9bbD4Jng/KPH8qzaILj1JY4a7/0jqfwFW+HwiLyk9TRJas6BcJw5E2Enqfy5UZTZqDH4xbVt7jfKiknqY5D6VEEV1ZzC43HNbt3stgq8E2YcMqNrm7SdWA1jLRKfEtglh+9UJGctbZQkqWGYkaSBVxNi5rjVPb+JLJK5s9oOhdDcUqHVRJKmTsNdakw/HbTtlAuAm0bozIy5kHMTvUyrsWZptUX/ADXYy5ougG2Lgm3EoxCqQJ1knwq0XGqbxs65wgc9ApMDXrIplWWJ6WkJrqyqhs8PaOQqX/hBPMfWj1FToKaigu/DZb+MD0NC3vgzNve//E/c1qia6avKqyKfANr+K9cPkFFTp8C4Ub9o3mwH2rT0tOVRVcJ4DYw09mp1jVjPtO1WtVHFMfcF21Ys5Q9xXYuwJCIkT3RGYkttNC28dinvfs4NlLi2873IZ1ILlbYVJG41Ouk86vZsaKlJrNHjtw4K9fCoLtnOrDdC1tgD45TM1FgeM37pvIGQFEtvnNm4HytOcLZJl4AEHYmmU5RqpqDiOEF609ptA6lSek8/TSsc/wAS3VbK122ii/kN25aysqlC2Z7ZIiCIBnWaL4XxnE4h0tGLB7NrjvkJLLnK2yqMe7IEmfCrxsTYN4YcdZRLLWbVwLCi8LsDINJKETmjxpmL4LcunHqYVb/Z9m24JRWBzAajWPc0FguO371y3hgUS6HvLcuhZBFgoO4hOhbPsSYirDFXMShw1s3UzXLzozi3IyhGdTlJ0Pd186vadBcRw7EXzh+1soq4dSSvaBu3YqFCjQZUMCSaHwvBcVYKsii8xw7IytdyrbLsIRC0nKo08YpOB/El1mHbS69izHs7ZJDLcKzCyYgU/HcfvMbwwzo09h+znLIJu5pnr8tXs6JxH4avFEt28rZMGlrNmAl1YE6Hloat+HcINnEtcXvK1nKzs0u9zPmLN6R4aRWeHxZfuJfuJCL2AeyCAdVZVuT1Ek1fYLjRvYrIs9gbBZWI/wBQq2Uup3ych1gmpeWE46va6mk11YbQIKlBqFDUwrIWlikp4FA0CnEUjQKQOOtWSpbAPEuEreKNma3ctklLiRmWdwQQQVMDQ9KgPAu+t0X7ovAFTdASXQmQrLlykKdulWxcClDA1qadKpuA2/2ZsMCwVwczSC7FjLMSRGYnwqL/AJeGcXDfxHaBQqvKAqo/hChMpB5yDsKuO0WnyN+VPyT8VLb+G7YuLdL3XurcDl2KksVUqoMLAUBjoAN6Ix3Drdy4j52t3lBCujqrwd1IM5h5irAXBWSxvCe3xmKQdmoIss1wibi5Z/0/E8zOmmhrUlS2Ytm4DhgiW9VZGLKwuReDvqz5pks3Od4rsLwuyt1XN+5cdZyi5eDgMwILBOTEEjT2qkXhZt3VcBDZt4vP2zLF5gQS+Z51RdB1NQYG5Za7Ye2FzDGXrjNlgi2wfIxMbSdBNXjflnZ8LrD8CwyOES9cW5lK5BdUOVZszLETqfWpbPBsJbIdWCC2UEZxkU2wQgYHYjO3nNZ1bM4MYfsn/bO1BByGQ+fN2vaRGWNZmmYjgNy9av3gTludpcZdQTcRmFoqu+qmfan2v02HEeBWb/zgiEZIQ5BlcgsIA6qKKGATtFuwc628g10y7xA05UNb4ypyBluZnVCYtsQDc5TG4Mz0ozCYkXEDgMAeTKVb1U6jasdtRJlpaWkooBKnWoc1PFyuapKetRhq7NRT7h2NdcuAiBSBq4mtzyZ4ke5ypQRBiumlFXl/E4lW8I9OlMnQedSClNORxJdbQ024/dingVxNJ5LfFHiBIg6jYjwPI0lx5EcunKKdNOWk8jiUdOVPpoNODioOg0sUnaeFMfECqHmkqA3vGkoY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12" name="Picture 12" descr="http://fotohomka.ru/images/Jan/07/06a377209f78a8ba65cd245e72bb7482/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8944" y="1988840"/>
            <a:ext cx="4407941" cy="30235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0" name="Picture 2" descr="F:\2016-01-30\в бою и труде.jpg"/>
          <p:cNvPicPr>
            <a:picLocks noChangeAspect="1" noChangeArrowheads="1"/>
          </p:cNvPicPr>
          <p:nvPr/>
        </p:nvPicPr>
        <p:blipFill>
          <a:blip r:embed="rId3" cstate="print"/>
          <a:srcRect l="2464" t="4980" b="2381"/>
          <a:stretch>
            <a:fillRect/>
          </a:stretch>
        </p:blipFill>
        <p:spPr bwMode="auto">
          <a:xfrm>
            <a:off x="776536" y="1988840"/>
            <a:ext cx="2798945" cy="4077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560512" y="836712"/>
            <a:ext cx="4752528" cy="9647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7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Котляр Э.С. Войной опаленная смена. – М.: Высшая школа, 1985. – 207 с.</a:t>
            </a:r>
          </a:p>
          <a:p>
            <a:endParaRPr lang="ru-RU" dirty="0"/>
          </a:p>
        </p:txBody>
      </p:sp>
      <p:sp>
        <p:nvSpPr>
          <p:cNvPr id="5" name="Содержимое 3"/>
          <p:cNvSpPr txBox="1">
            <a:spLocks/>
          </p:cNvSpPr>
          <p:nvPr/>
        </p:nvSpPr>
        <p:spPr>
          <a:xfrm>
            <a:off x="5169024" y="4653136"/>
            <a:ext cx="4536504" cy="1180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17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Стояли со взрослыми рядом…: сборник документальных очерков / [сост. А.М. Осипова, О.Н. Тюлева]. – Л.: </a:t>
            </a:r>
            <a:r>
              <a:rPr lang="ru-RU" sz="1700" b="1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Лениздат</a:t>
            </a:r>
            <a:r>
              <a:rPr lang="ru-RU" sz="17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1985. – 208 с.</a:t>
            </a:r>
          </a:p>
        </p:txBody>
      </p:sp>
      <p:sp>
        <p:nvSpPr>
          <p:cNvPr id="25606" name="AutoShape 6" descr="data:image/jpeg;base64,/9j/4AAQSkZJRgABAQAAAQABAAD/2wCEAAkGBxMSEhQUEhQUFBQXFBwaFxUYGBgYFxUYFhgXGBcXGBcYHCggGBolHBQXITEhJSktLi4uFx8zODMsNygtLisBCgoKDQ0OFQ8QFCscHBwsKywsLCwsLCwrLCsrLCwsNysrLCwsNywrLDc3LDcrLCsrKzcrKzcrLCsrKysrKysrK//AABEIAPAAlAMBIgACEQEDEQH/xAAbAAABBQEBAAAAAAAAAAAAAAAEAQIDBQYAB//EAD4QAAIBAgQDBgQDBwIGAwAAAAECEQADBBIhMQVBURMiYXGBkQYyobHB0fAUI0JSYnLhM5IVFiSywvE0U6L/xAAYAQEBAQEBAAAAAAAAAAAAAAAAAQIDBP/EAB8RAQEBAAICAgMAAAAAAAAAAAABERIhAjFRgSJBYf/aAAwDAQACEQMRAD8AhUCnxSFjSBq8r1irfKiKDstRKedBOhqe1UFtaItmqJkNEqKgXTfTzpLnFLSaM6+Q1+1AYi1Nk11qkPxDbHyIzeyiobnH7jDuqq+7fepg0QSor11V+YqvmYrLX8Xefd28gYH0oa3hSfOrg07cUtDZs3kNPSamweLFwSBGsQf8VS4fCjzq04YgAIH6/WlTAXcqKKmf/wBUHjGQwjkiSCAJBJnQSPKgS/ZeQU00266iOWtNCXdJy+Ohjlz360ILeH/mbXlJ2MnaN96c4taGWA06gd4yOXM/aqysmc8q6o2eN6Sisowpo5VJ9qgxKnIdef050UUt0Dcj1pTxFBzJHgPxqoTyom3hSeVUFf8AFj/CnuZ+gpjcSunQGPACKRMLG9GWbQGgHr1oK1szHvEnzp4sHlppViEHMetGW7QoKuzY2o1MNGwoy3bipri7bb0RAlkfr7VItgbRRSrTw4G8DzNAi4fL115UmCHeIqZboO2v65dabbGVwetQFstRXVYZcqhtYOsQOZ8fKpnNI10DcgCYk6b7VADiHu94CyrbgS4XN0J00mo3uXZ/0k3072saa/U/7adfdGkriQJ1gEQJ3HWkIWf/AJGk9QefXzAHvVDyOhFdRDoZpKgyWWke3II6g1IBUqLViqjCrJE1psDhgY2qgVQtwjodPWtDwu9Sh2KwMdaHFiNOVaDEgZdT/n8qpVe5cYrbQGGKyddvAfnSUQXLelKjgaEx66+1HDgd1v8AUaB0J0/2r+Joi3wW2g1k+UKPYSfrVTYqzfAAPLrsPc6VPZZ2MgewJn1MCh7F0LibiZQui5DqSYEMAT4RpRz3LoLPbZQlofvFYTIIkspn5gOXjRNE2OFXGPeYL03Y+wj70OmBz3eytNmMiSAAFGsliNd9hOsVnrXxFirroHuG2rMP9PKCJMQp8SQNdK1jYc2gLSsN5dV5EQAubdhEeZHpRLoDh0gMrEsVuMpJ30hh/wBxoq81QX2y4q+OTBLg8iCD9x7VLeNGoJuuZSFJDbn+XSZNQNiCZDWXIBO8Qcux9eVNFu60FbuVddMoJXaB489eXjUi2L2v77noQgECefXTyqIaxGoGHJ/26xIG/hHvUTbj/p+e8L1+kb0VjEaT++FsNoFyjTke9PjTVt3AR+/V+q5RLCBABB05+9FEFfXxpaQgV1RWNJ60q3KaTSAUUPjjDg9R9qseF3Nvr4UFj07qnofv+hRPCDVo2L2CUmgOEtlxN1eTqrD2g/ar7ACbfmKz+JPZ3bD8u8hPlBE+5rMqX0vbz6VVY/GKolmA1jU896Lvv5Vh/i24TcAzd3LtyB5+u3vXRiQFxK8/a5wYKwVMzoJ1HStnhLLPMZSC+cDcFoUqX/pWNBzM8hXnzsCo3ProIGoA9a9K+CcUt3DgL86aON/I+o+1KtZi5wYfvbamHVycxWSwKyP7Yafetfhij2rRAAYqrtOpkgEyfOs58X3US9cAaS1tQYOqsraSRtpRvC8z4e04uZe7B7o/h0jzkUQzjaZcTaPJrbJ7GR+FTPt4VXcdXK2HcOSA2s9DGse9G2EYFpbMDEL/ACwTOvt7VK1BGHvZbbEgkLrA1J8AOZqR8aBllX7wB0XbMY110jnQ/CgQzSZkyPADlRVi1cAANydNe7qTI136SPWsqjOKt3AFa28GPmXaZ310218xUN57U5OxfRjGkLoRJDcpIB8aLvm4FJzgatHdn5iAnMTHPzoV+Jgb3gdV0yEbCGG/MkGeVEWDV1OZq6jWMUjUtIi08CqhL6Sjfrak4S+oom2OVAYJoPlVHpHB3m2PCqTjFoFI/kuqfR5Q/cVY/Dt2QR5GmcTtT2q82Qx5xIj2rE9jL8H4mShR5LIYLHc6nX6VQ8UOZnbT5zrzMaAAdKLDhcUdyr6kDmHUH7k1C3D3IXP3VhipIOscgOZiDXRkNh8Mz2ngEwykQJOxDj2KGtv8N23sWGW4bSajLqAWDbgjc7iPOqbBcDuFGa1nnIVH8Jk6iAv9q7nlzmpuLYLK1q3aDKCuWcgErlBcA7vvvVQ/jlizeuoQ2UZcpAyiSCY1B0oV8Q1pGtImUagAks0HptNVvDMH+9slhKu4GuhOsa9DWo4thyiE2VWRqesDrzPlQZbF9tdOqsTlmNoA10HStRhmzKG6qD6ETp7ms5hbFwXrbvmzG4NWESJ1HlrtWk4QISJ+Riv+1iNvas1pDZwri4IuMs6fLO/n6VaHC3OV47fyrVdcwhUqRcca8o18z18at/2Bv/uuj1HodqlAV/EFSVY3Rlk58krBiBpvHjprTLd8g6Xbp72s2Yk6bx4CJq3uYMkR2j7mDIkA9PLl60y1gnUg9tdMHYkQfPSpphWt11TNvsa6orAp604U0jSk1rQJDUC7RcPTei1GgoPiaQynqPxoNX8M3oca7/WrTH3O+G6fhWY4E5DA1osU1ZsGbPw+t64ZYqEJSBuQDI1nowqxxNkFku5NbV4W9WgBcqsFC8xBAjnJovh7Zb7jkyK0+IkMaD4viziLLtb0QOuVpIkEEFspEgqwidJB8K3Gb7XXxRxZ7bWsPh8gvXT/ABfKiDckDmfwNVV7AJdVHUAlQ2bvEHOBoFI5SZiByrKX7jreS7euFoyw0ye6dAefX3qxwvHURrotoxVzKgaBTDTMnx5VUwDjlxFxbYJJUGFYkiNgN+lGfD3E7gvi3ebOLggEmRPLzmjBfa5bBOgCyWgk50PIRroKzHEiyuDOqQAf7doiqqXi3EAzMiMxtqSEzbgTy12EaVc/B+IzI4O+ceocfnbNZH9frwrUfDuIU4l8pkMkzlyCVIOiyY+Zh6VL6Ve3yfrV5YaVB6iqm9a5VY8MaU8iRWKoqdopw/CmKtOINZVGfA11L2I/UUtB50Lkb/r9b0RbA8/80KwiuVfetosFH2ofilnuT0M++n5Uy1iWHjRVy4row2MH7aa0gZwo7bVo0YkVmuEAmtFbGnX86UKbmW7bb+5T5HUfUUXxgMochQRmDEzBBgRIjXUfegcQsjyIPtU95HvKyhwsoFJjNsSDpOxEVYz5M6lo3LxIGbLbY6afN3RE7xNOwGE79xmUgi2YnfUaTGkgCl4IpS+VLAypE8tDIj2o1+IBEZXYZgDPjyEfetIrsBiLxOQKW0zADSSVgSTstVd2wbbkXrbDQgqdGBI0I8q2HwiM1y4IBy27YynmNRJ9Yqn+L8v7Q2UaQPInnHrQ1luyqz+Hzlv2z1Me4j7xUuN4Y9oMWg5WVWgzGdcyny0I9KDtXMrAjkZ9qK9Cv2/SpOC/xjTrTLriAev2peEXAL2XqPtrXO+mllk1p5GlSMKQisKhECuqUIa6g8wA8qfJ8KhDRXdtFdWUoSpUUUKLwpTf/X2oC+HIQxAPPlWisistw7EgsdvCtNhroIoCQsyOojyoa1fKhiFzNlAiY5+PjNT2mJ2H+KELZbmm3eH/AJD7t7UiVnLnEIuZgNmPdnfXUfU1e43jOGZSWXNChrcgwHGymNvHrWWbDu73gmrWxmIGpYZoMRQb3SbSdAzec6GtI0eA4qpe8SXUtagZCQcwjXQ686pruJZtWJJ6klj7mgbWJysCDBB3/XhOlHFMz3lQCArMsajumdOcETRcWOCv58NiwdSBbuT/AGkrHtVL2laL4fKvgcQAAGAbMf5tMyH0kj0rOFRNlflldT1zMYPpQeg8Kv57CH+kfkftSYa5lvoeUx76VW/CN+bOU7qzKfSD/wCRqyxI1kaf4rCtTSUoM69dff8A90sVzaNrqWK6oPIHeKguXKe4FQn6V2Q7tKjvXqQrULfhQGYK4Qw84/XtWpwl0xWNQxB6Ga12EMxQWtp/GosSIdD1g+2h+jUqUuKtzl56x7j84qFVnCcP2fELv8vZzz0zEEeeoNVHxPh+zu3FUAI4FxdBoZhwD4k7VcLiP+vYtI/cR4ysHSovjRB2QMCQ4APODqfsK2x+2N108RI8RtIqy4bfNu9aZAHJWCp0BmVIPQUAzEqs/wAMgeEmfxpcm0Egyfwo0tuC4q/Ya7btm0p0D9oQB3CRAnfc1XPiSGDKVDAnVNAPEeFJh8G90wilj76+daXhvwexjtmgfyrv78qgj+C8RDXFnfKfup/7hWnv9Nqdh+D2rKnIgB5ncnY7+lK9vTas2qveGvNpD/THtp+vOiar+BvNsjox+utWBFc/2ppNdXTXUHkGaoWAmnOppuX9a11Q1h71Ei08qa4pFUcFrScIeUFZhh+udWXB7xgjXcUGrsgUY1vu+WvtrVVhrh60er1kCcWshb9q5PytkJ2kXA2XXntVf8VX1dQgIkEGBrEb6jzpeO2Lt9kRQYEFiYCiBA9dDRfD+Ai383fPOe6ntu/rWtTGawXBbt35FMdY0Hma03Dfg5AZukt/SNB5k86vbTEbbegA9BU3aa71L5GJMPgERcqKFHgKlt2xURxBqBsQetZBd1R4afWhL6aU18TTrFq4/KB1P61oqT4e+a4PAH2n86uStBYPAi2c2YkxHQUXmrNCFKWkzGuqDx+21PcUGW5V3bH612RMbU011piXqUuDNAxqK4QO/HhQ4jxo3AEC4p5T96DRYeztVqLI5fryqGwgBirAKDWapLVoDl4k1IEpuaPOo3vQKhp2WKjaf8V3bA77UTawTvrsOpoB8/0+lS2MG78oHU/lvVnhsAq/1HqfwoqKmoCw+AReUnqfwFFU8iky1lTaSpGFNNQMrq40tB4iwkVG4rYHgtthtHlIoHEfDsaqxA6ET+IrtozitFdnqwu8HdeYP0oK7h2XcRVHJc61Pbu/ryoETTlb0omPQcFicwUjUkA+9XFsmKxvw5fLZRyXf02+9bbD4Jng/KPH8qzaILj1JY4a7/0jqfwFW+HwiLyk9TRJas6BcJw5E2Enqfy5UZTZqDH4xbVt7jfKiknqY5D6VEEV1ZzC43HNbt3stgq8E2YcMqNrm7SdWA1jLRKfEtglh+9UJGctbZQkqWGYkaSBVxNi5rjVPb+JLJK5s9oOhdDcUqHVRJKmTsNdakw/HbTtlAuAm0bozIy5kHMTvUyrsWZptUX/ADXYy5ougG2Lgm3EoxCqQJ1knwq0XGqbxs65wgc9ApMDXrIplWWJ6WkJrqyqhs8PaOQqX/hBPMfWj1FToKaigu/DZb+MD0NC3vgzNve//E/c1qia6avKqyKfANr+K9cPkFFTp8C4Ub9o3mwH2rT0tOVRVcJ4DYw09mp1jVjPtO1WtVHFMfcF21Ys5Q9xXYuwJCIkT3RGYkttNC28dinvfs4NlLi2873IZ1ILlbYVJG41Ouk86vZsaKlJrNHjtw4K9fCoLtnOrDdC1tgD45TM1FgeM37pvIGQFEtvnNm4HytOcLZJl4AEHYmmU5RqpqDiOEF609ptA6lSek8/TSsc/wAS3VbK122ii/kN25aysqlC2Z7ZIiCIBnWaL4XxnE4h0tGLB7NrjvkJLLnK2yqMe7IEmfCrxsTYN4YcdZRLLWbVwLCi8LsDINJKETmjxpmL4LcunHqYVb/Z9m24JRWBzAajWPc0FguO371y3hgUS6HvLcuhZBFgoO4hOhbPsSYirDFXMShw1s3UzXLzozi3IyhGdTlJ0Pd186vadBcRw7EXzh+1soq4dSSvaBu3YqFCjQZUMCSaHwvBcVYKsii8xw7IytdyrbLsIRC0nKo08YpOB/El1mHbS69izHs7ZJDLcKzCyYgU/HcfvMbwwzo09h+znLIJu5pnr8tXs6JxH4avFEt28rZMGlrNmAl1YE6Hloat+HcINnEtcXvK1nKzs0u9zPmLN6R4aRWeHxZfuJfuJCL2AeyCAdVZVuT1Ek1fYLjRvYrIs9gbBZWI/wBQq2Uup3ych1gmpeWE46va6mk11YbQIKlBqFDUwrIWlikp4FA0CnEUjQKQOOtWSpbAPEuEreKNma3ctklLiRmWdwQQQVMDQ9KgPAu+t0X7ovAFTdASXQmQrLlykKdulWxcClDA1qadKpuA2/2ZsMCwVwczSC7FjLMSRGYnwqL/AJeGcXDfxHaBQqvKAqo/hChMpB5yDsKuO0WnyN+VPyT8VLb+G7YuLdL3XurcDl2KksVUqoMLAUBjoAN6Ix3Drdy4j52t3lBCujqrwd1IM5h5irAXBWSxvCe3xmKQdmoIss1wibi5Z/0/E8zOmmhrUlS2Ytm4DhgiW9VZGLKwuReDvqz5pks3Od4rsLwuyt1XN+5cdZyi5eDgMwILBOTEEjT2qkXhZt3VcBDZt4vP2zLF5gQS+Z51RdB1NQYG5Za7Ye2FzDGXrjNlgi2wfIxMbSdBNXjflnZ8LrD8CwyOES9cW5lK5BdUOVZszLETqfWpbPBsJbIdWCC2UEZxkU2wQgYHYjO3nNZ1bM4MYfsn/bO1BByGQ+fN2vaRGWNZmmYjgNy9av3gTludpcZdQTcRmFoqu+qmfan2v02HEeBWb/zgiEZIQ5BlcgsIA6qKKGATtFuwc628g10y7xA05UNb4ypyBluZnVCYtsQDc5TG4Mz0ozCYkXEDgMAeTKVb1U6jasdtRJlpaWkooBKnWoc1PFyuapKetRhq7NRT7h2NdcuAiBSBq4mtzyZ4ke5ypQRBiumlFXl/E4lW8I9OlMnQedSClNORxJdbQ024/dingVxNJ5LfFHiBIg6jYjwPI0lx5EcunKKdNOWk8jiUdOVPpoNODioOg0sUnaeFMfECqHmkqA3vGkoY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8" name="AutoShape 8" descr="data:image/jpeg;base64,/9j/4AAQSkZJRgABAQAAAQABAAD/2wCEAAkGBxMSEhQUEhQUFBQXFBwaFxUYGBgYFxUYFhgXGBcXGBcYHCggGBolHBQXITEhJSktLi4uFx8zODMsNygtLisBCgoKDQ0OFQ8QFCscHBwsKywsLCwsLCwrLCsrLCwsNysrLCwsNywrLDc3LDcrLCsrKzcrKzcrLCsrKysrKysrK//AABEIAPAAlAMBIgACEQEDEQH/xAAbAAABBQEBAAAAAAAAAAAAAAAEAQIDBQYAB//EAD4QAAIBAgQDBgQDBwIGAwAAAAECEQADBBIhMQVBURMiYXGBkQYyobHB0fAUI0JSYnLhM5IVFiSywvE0U6L/xAAYAQEBAQEBAAAAAAAAAAAAAAAAAQIDBP/EAB8RAQEBAAICAgMAAAAAAAAAAAABERIhAjFRgSJBYf/aAAwDAQACEQMRAD8AhUCnxSFjSBq8r1irfKiKDstRKedBOhqe1UFtaItmqJkNEqKgXTfTzpLnFLSaM6+Q1+1AYi1Nk11qkPxDbHyIzeyiobnH7jDuqq+7fepg0QSor11V+YqvmYrLX8Xefd28gYH0oa3hSfOrg07cUtDZs3kNPSamweLFwSBGsQf8VS4fCjzq04YgAIH6/WlTAXcqKKmf/wBUHjGQwjkiSCAJBJnQSPKgS/ZeQU00266iOWtNCXdJy+Ohjlz360ILeH/mbXlJ2MnaN96c4taGWA06gd4yOXM/aqysmc8q6o2eN6Sisowpo5VJ9qgxKnIdef050UUt0Dcj1pTxFBzJHgPxqoTyom3hSeVUFf8AFj/CnuZ+gpjcSunQGPACKRMLG9GWbQGgHr1oK1szHvEnzp4sHlppViEHMetGW7QoKuzY2o1MNGwoy3bipri7bb0RAlkfr7VItgbRRSrTw4G8DzNAi4fL115UmCHeIqZboO2v65dabbGVwetQFstRXVYZcqhtYOsQOZ8fKpnNI10DcgCYk6b7VADiHu94CyrbgS4XN0J00mo3uXZ/0k3072saa/U/7adfdGkriQJ1gEQJ3HWkIWf/AJGk9QefXzAHvVDyOhFdRDoZpKgyWWke3II6g1IBUqLViqjCrJE1psDhgY2qgVQtwjodPWtDwu9Sh2KwMdaHFiNOVaDEgZdT/n8qpVe5cYrbQGGKyddvAfnSUQXLelKjgaEx66+1HDgd1v8AUaB0J0/2r+Joi3wW2g1k+UKPYSfrVTYqzfAAPLrsPc6VPZZ2MgewJn1MCh7F0LibiZQui5DqSYEMAT4RpRz3LoLPbZQlofvFYTIIkspn5gOXjRNE2OFXGPeYL03Y+wj70OmBz3eytNmMiSAAFGsliNd9hOsVnrXxFirroHuG2rMP9PKCJMQp8SQNdK1jYc2gLSsN5dV5EQAubdhEeZHpRLoDh0gMrEsVuMpJ30hh/wBxoq81QX2y4q+OTBLg8iCD9x7VLeNGoJuuZSFJDbn+XSZNQNiCZDWXIBO8Qcux9eVNFu60FbuVddMoJXaB489eXjUi2L2v77noQgECefXTyqIaxGoGHJ/26xIG/hHvUTbj/p+e8L1+kb0VjEaT++FsNoFyjTke9PjTVt3AR+/V+q5RLCBABB05+9FEFfXxpaQgV1RWNJ60q3KaTSAUUPjjDg9R9qseF3Nvr4UFj07qnofv+hRPCDVo2L2CUmgOEtlxN1eTqrD2g/ar7ACbfmKz+JPZ3bD8u8hPlBE+5rMqX0vbz6VVY/GKolmA1jU896Lvv5Vh/i24TcAzd3LtyB5+u3vXRiQFxK8/a5wYKwVMzoJ1HStnhLLPMZSC+cDcFoUqX/pWNBzM8hXnzsCo3ProIGoA9a9K+CcUt3DgL86aON/I+o+1KtZi5wYfvbamHVycxWSwKyP7Yafetfhij2rRAAYqrtOpkgEyfOs58X3US9cAaS1tQYOqsraSRtpRvC8z4e04uZe7B7o/h0jzkUQzjaZcTaPJrbJ7GR+FTPt4VXcdXK2HcOSA2s9DGse9G2EYFpbMDEL/ACwTOvt7VK1BGHvZbbEgkLrA1J8AOZqR8aBllX7wB0XbMY110jnQ/CgQzSZkyPADlRVi1cAANydNe7qTI136SPWsqjOKt3AFa28GPmXaZ310218xUN57U5OxfRjGkLoRJDcpIB8aLvm4FJzgatHdn5iAnMTHPzoV+Jgb3gdV0yEbCGG/MkGeVEWDV1OZq6jWMUjUtIi08CqhL6Sjfrak4S+oom2OVAYJoPlVHpHB3m2PCqTjFoFI/kuqfR5Q/cVY/Dt2QR5GmcTtT2q82Qx5xIj2rE9jL8H4mShR5LIYLHc6nX6VQ8UOZnbT5zrzMaAAdKLDhcUdyr6kDmHUH7k1C3D3IXP3VhipIOscgOZiDXRkNh8Mz2ngEwykQJOxDj2KGtv8N23sWGW4bSajLqAWDbgjc7iPOqbBcDuFGa1nnIVH8Jk6iAv9q7nlzmpuLYLK1q3aDKCuWcgErlBcA7vvvVQ/jlizeuoQ2UZcpAyiSCY1B0oV8Q1pGtImUagAks0HptNVvDMH+9slhKu4GuhOsa9DWo4thyiE2VWRqesDrzPlQZbF9tdOqsTlmNoA10HStRhmzKG6qD6ETp7ms5hbFwXrbvmzG4NWESJ1HlrtWk4QISJ+Riv+1iNvas1pDZwri4IuMs6fLO/n6VaHC3OV47fyrVdcwhUqRcca8o18z18at/2Bv/uuj1HodqlAV/EFSVY3Rlk58krBiBpvHjprTLd8g6Xbp72s2Yk6bx4CJq3uYMkR2j7mDIkA9PLl60y1gnUg9tdMHYkQfPSpphWt11TNvsa6orAp604U0jSk1rQJDUC7RcPTei1GgoPiaQynqPxoNX8M3oca7/WrTH3O+G6fhWY4E5DA1osU1ZsGbPw+t64ZYqEJSBuQDI1nowqxxNkFku5NbV4W9WgBcqsFC8xBAjnJovh7Zb7jkyK0+IkMaD4viziLLtb0QOuVpIkEEFspEgqwidJB8K3Gb7XXxRxZ7bWsPh8gvXT/ABfKiDckDmfwNVV7AJdVHUAlQ2bvEHOBoFI5SZiByrKX7jreS7euFoyw0ye6dAefX3qxwvHURrotoxVzKgaBTDTMnx5VUwDjlxFxbYJJUGFYkiNgN+lGfD3E7gvi3ebOLggEmRPLzmjBfa5bBOgCyWgk50PIRroKzHEiyuDOqQAf7doiqqXi3EAzMiMxtqSEzbgTy12EaVc/B+IzI4O+ceocfnbNZH9frwrUfDuIU4l8pkMkzlyCVIOiyY+Zh6VL6Ve3yfrV5YaVB6iqm9a5VY8MaU8iRWKoqdopw/CmKtOINZVGfA11L2I/UUtB50Lkb/r9b0RbA8/80KwiuVfetosFH2ofilnuT0M++n5Uy1iWHjRVy4row2MH7aa0gZwo7bVo0YkVmuEAmtFbGnX86UKbmW7bb+5T5HUfUUXxgMochQRmDEzBBgRIjXUfegcQsjyIPtU95HvKyhwsoFJjNsSDpOxEVYz5M6lo3LxIGbLbY6afN3RE7xNOwGE79xmUgi2YnfUaTGkgCl4IpS+VLAypE8tDIj2o1+IBEZXYZgDPjyEfetIrsBiLxOQKW0zADSSVgSTstVd2wbbkXrbDQgqdGBI0I8q2HwiM1y4IBy27YynmNRJ9Yqn+L8v7Q2UaQPInnHrQ1luyqz+Hzlv2z1Me4j7xUuN4Y9oMWg5WVWgzGdcyny0I9KDtXMrAjkZ9qK9Cv2/SpOC/xjTrTLriAev2peEXAL2XqPtrXO+mllk1p5GlSMKQisKhECuqUIa6g8wA8qfJ8KhDRXdtFdWUoSpUUUKLwpTf/X2oC+HIQxAPPlWisistw7EgsdvCtNhroIoCQsyOojyoa1fKhiFzNlAiY5+PjNT2mJ2H+KELZbmm3eH/AJD7t7UiVnLnEIuZgNmPdnfXUfU1e43jOGZSWXNChrcgwHGymNvHrWWbDu73gmrWxmIGpYZoMRQb3SbSdAzec6GtI0eA4qpe8SXUtagZCQcwjXQ686pruJZtWJJ6klj7mgbWJysCDBB3/XhOlHFMz3lQCArMsajumdOcETRcWOCv58NiwdSBbuT/AGkrHtVL2laL4fKvgcQAAGAbMf5tMyH0kj0rOFRNlflldT1zMYPpQeg8Kv57CH+kfkftSYa5lvoeUx76VW/CN+bOU7qzKfSD/wCRqyxI1kaf4rCtTSUoM69dff8A90sVzaNrqWK6oPIHeKguXKe4FQn6V2Q7tKjvXqQrULfhQGYK4Qw84/XtWpwl0xWNQxB6Ga12EMxQWtp/GosSIdD1g+2h+jUqUuKtzl56x7j84qFVnCcP2fELv8vZzz0zEEeeoNVHxPh+zu3FUAI4FxdBoZhwD4k7VcLiP+vYtI/cR4ysHSovjRB2QMCQ4APODqfsK2x+2N108RI8RtIqy4bfNu9aZAHJWCp0BmVIPQUAzEqs/wAMgeEmfxpcm0Egyfwo0tuC4q/Ya7btm0p0D9oQB3CRAnfc1XPiSGDKVDAnVNAPEeFJh8G90wilj76+daXhvwexjtmgfyrv78qgj+C8RDXFnfKfup/7hWnv9Nqdh+D2rKnIgB5ncnY7+lK9vTas2qveGvNpD/THtp+vOiar+BvNsjox+utWBFc/2ppNdXTXUHkGaoWAmnOppuX9a11Q1h71Ei08qa4pFUcFrScIeUFZhh+udWXB7xgjXcUGrsgUY1vu+WvtrVVhrh60er1kCcWshb9q5PytkJ2kXA2XXntVf8VX1dQgIkEGBrEb6jzpeO2Lt9kRQYEFiYCiBA9dDRfD+Ai383fPOe6ntu/rWtTGawXBbt35FMdY0Hma03Dfg5AZukt/SNB5k86vbTEbbegA9BU3aa71L5GJMPgERcqKFHgKlt2xURxBqBsQetZBd1R4afWhL6aU18TTrFq4/KB1P61oqT4e+a4PAH2n86uStBYPAi2c2YkxHQUXmrNCFKWkzGuqDx+21PcUGW5V3bH612RMbU011piXqUuDNAxqK4QO/HhQ4jxo3AEC4p5T96DRYeztVqLI5fryqGwgBirAKDWapLVoDl4k1IEpuaPOo3vQKhp2WKjaf8V3bA77UTawTvrsOpoB8/0+lS2MG78oHU/lvVnhsAq/1HqfwoqKmoCw+AReUnqfwFFU8iky1lTaSpGFNNQMrq40tB4iwkVG4rYHgtthtHlIoHEfDsaqxA6ET+IrtozitFdnqwu8HdeYP0oK7h2XcRVHJc61Pbu/ryoETTlb0omPQcFicwUjUkA+9XFsmKxvw5fLZRyXf02+9bbD4Jng/KPH8qzaILj1JY4a7/0jqfwFW+HwiLyk9TRJas6BcJw5E2Enqfy5UZTZqDH4xbVt7jfKiknqY5D6VEEV1ZzC43HNbt3stgq8E2YcMqNrm7SdWA1jLRKfEtglh+9UJGctbZQkqWGYkaSBVxNi5rjVPb+JLJK5s9oOhdDcUqHVRJKmTsNdakw/HbTtlAuAm0bozIy5kHMTvUyrsWZptUX/ADXYy5ougG2Lgm3EoxCqQJ1knwq0XGqbxs65wgc9ApMDXrIplWWJ6WkJrqyqhs8PaOQqX/hBPMfWj1FToKaigu/DZb+MD0NC3vgzNve//E/c1qia6avKqyKfANr+K9cPkFFTp8C4Ub9o3mwH2rT0tOVRVcJ4DYw09mp1jVjPtO1WtVHFMfcF21Ys5Q9xXYuwJCIkT3RGYkttNC28dinvfs4NlLi2873IZ1ILlbYVJG41Ouk86vZsaKlJrNHjtw4K9fCoLtnOrDdC1tgD45TM1FgeM37pvIGQFEtvnNm4HytOcLZJl4AEHYmmU5RqpqDiOEF609ptA6lSek8/TSsc/wAS3VbK122ii/kN25aysqlC2Z7ZIiCIBnWaL4XxnE4h0tGLB7NrjvkJLLnK2yqMe7IEmfCrxsTYN4YcdZRLLWbVwLCi8LsDINJKETmjxpmL4LcunHqYVb/Z9m24JRWBzAajWPc0FguO371y3hgUS6HvLcuhZBFgoO4hOhbPsSYirDFXMShw1s3UzXLzozi3IyhGdTlJ0Pd186vadBcRw7EXzh+1soq4dSSvaBu3YqFCjQZUMCSaHwvBcVYKsii8xw7IytdyrbLsIRC0nKo08YpOB/El1mHbS69izHs7ZJDLcKzCyYgU/HcfvMbwwzo09h+znLIJu5pnr8tXs6JxH4avFEt28rZMGlrNmAl1YE6Hloat+HcINnEtcXvK1nKzs0u9zPmLN6R4aRWeHxZfuJfuJCL2AeyCAdVZVuT1Ek1fYLjRvYrIs9gbBZWI/wBQq2Uup3ych1gmpeWE46va6mk11YbQIKlBqFDUwrIWlikp4FA0CnEUjQKQOOtWSpbAPEuEreKNma3ctklLiRmWdwQQQVMDQ9KgPAu+t0X7ovAFTdASXQmQrLlykKdulWxcClDA1qadKpuA2/2ZsMCwVwczSC7FjLMSRGYnwqL/AJeGcXDfxHaBQqvKAqo/hChMpB5yDsKuO0WnyN+VPyT8VLb+G7YuLdL3XurcDl2KksVUqoMLAUBjoAN6Ix3Drdy4j52t3lBCujqrwd1IM5h5irAXBWSxvCe3xmKQdmoIss1wibi5Z/0/E8zOmmhrUlS2Ytm4DhgiW9VZGLKwuReDvqz5pks3Od4rsLwuyt1XN+5cdZyi5eDgMwILBOTEEjT2qkXhZt3VcBDZt4vP2zLF5gQS+Z51RdB1NQYG5Za7Ye2FzDGXrjNlgi2wfIxMbSdBNXjflnZ8LrD8CwyOES9cW5lK5BdUOVZszLETqfWpbPBsJbIdWCC2UEZxkU2wQgYHYjO3nNZ1bM4MYfsn/bO1BByGQ+fN2vaRGWNZmmYjgNy9av3gTludpcZdQTcRmFoqu+qmfan2v02HEeBWb/zgiEZIQ5BlcgsIA6qKKGATtFuwc628g10y7xA05UNb4ypyBluZnVCYtsQDc5TG4Mz0ozCYkXEDgMAeTKVb1U6jasdtRJlpaWkooBKnWoc1PFyuapKetRhq7NRT7h2NdcuAiBSBq4mtzyZ4ke5ypQRBiumlFXl/E4lW8I9OlMnQedSClNORxJdbQ024/dingVxNJ5LfFHiBIg6jYjwPI0lx5EcunKKdNOWk8jiUdOVPpoNODioOg0sUnaeFMfECqHmkqA3vGkoY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4" name="Picture 2" descr="F:\2016-01-30\войной опаленная смена.jpg"/>
          <p:cNvPicPr>
            <a:picLocks noChangeAspect="1" noChangeArrowheads="1"/>
          </p:cNvPicPr>
          <p:nvPr/>
        </p:nvPicPr>
        <p:blipFill>
          <a:blip r:embed="rId2" cstate="print"/>
          <a:srcRect t="6351"/>
          <a:stretch>
            <a:fillRect/>
          </a:stretch>
        </p:blipFill>
        <p:spPr bwMode="auto">
          <a:xfrm>
            <a:off x="1424608" y="1700808"/>
            <a:ext cx="2742800" cy="40388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 descr="F:\2016-01-30\стояли со взрослыми рядом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61112" y="980728"/>
            <a:ext cx="2232248" cy="35816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0512" y="1124744"/>
            <a:ext cx="8928992" cy="2304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Советские пионеры совершали героические подвиги в годы Великой Отечественной войны.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За боевые заслуги десятки тысяч детей и пионеров были награждены орденами и медалями.</a:t>
            </a:r>
          </a:p>
          <a:p>
            <a:pPr marL="0" indent="0">
              <a:buNone/>
            </a:pPr>
            <a:endParaRPr lang="ru-RU" sz="24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0512" y="332656"/>
            <a:ext cx="8712968" cy="69269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Пионеры-герои</a:t>
            </a:r>
            <a:endParaRPr lang="ru-RU" b="1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3314" name="Picture 2" descr="http://cs630416.vk.me/v630416495/505c/Ndd6bqzHzAs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61312" y="5013176"/>
            <a:ext cx="1192417" cy="1493005"/>
          </a:xfrm>
          <a:prstGeom prst="rect">
            <a:avLst/>
          </a:prstGeom>
          <a:noFill/>
        </p:spPr>
      </p:pic>
      <p:pic>
        <p:nvPicPr>
          <p:cNvPr id="13316" name="Picture 4" descr="http://moidetskiysad.narod.ru/vip/vip_pioner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4568" y="2780928"/>
            <a:ext cx="8064896" cy="1891519"/>
          </a:xfrm>
          <a:prstGeom prst="rect">
            <a:avLst/>
          </a:prstGeom>
          <a:noFill/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1064568" y="4941168"/>
            <a:ext cx="7272808" cy="172819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Пятеро пионеров-героев были удостоены звания Героя Советского Союза: Лёня Голиков, Марат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Казей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, Валя Котик, Зина Портнова, Александр Чекалин.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208584" y="188640"/>
            <a:ext cx="8352928" cy="1219200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Пионеры участвовали в партизанских отрядах в качестве разведчиков и диверсантов, а также были участниками подпольных организаций.</a:t>
            </a:r>
            <a:endParaRPr lang="ru-RU" sz="24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60512" y="1484784"/>
            <a:ext cx="4375150" cy="26642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b="1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Рутич</a:t>
            </a:r>
            <a:r>
              <a:rPr lang="ru-RU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С.П. Навеки юные / литературная запись М.И. Дельца. – Минск: Беларусь, 1974. – 256 с.</a:t>
            </a:r>
            <a:endParaRPr lang="ru-RU" sz="16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buNone/>
            </a:pPr>
            <a:r>
              <a:rPr lang="ru-RU" sz="16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Автор С.П. </a:t>
            </a:r>
            <a:r>
              <a:rPr lang="ru-RU" sz="16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Рутич</a:t>
            </a:r>
            <a:r>
              <a:rPr lang="ru-RU" sz="16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– бывший командир роты подрывников партизанского отряда имени Димитрова - рассказывает о боевых делах юных подпольщиков и народных мстителей партизанского отряда, действовавшего в дни войны на территории Березовского района Брестской области.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97016" y="1484784"/>
            <a:ext cx="4375150" cy="26642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Набатов Г.О. Юные подпольщики. – М.: Политиздат, 1966. – 144 с.</a:t>
            </a:r>
            <a:endParaRPr lang="ru-RU" sz="16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buNone/>
            </a:pPr>
            <a:r>
              <a:rPr lang="ru-RU" sz="16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книге, написанной ленинградским писателем Григорием Осиповичем Набатовым, рассказывается о деятельности подпольной комсомольской организации на оккупированной гитлеровцами территории Белоруссии, о мужестве, отваге, стойкости и героизме комсомольцев, проявленных в борьбе с фашистскими захватчиками.</a:t>
            </a:r>
          </a:p>
          <a:p>
            <a:endParaRPr lang="ru-RU" sz="1600" dirty="0"/>
          </a:p>
        </p:txBody>
      </p:sp>
      <p:pic>
        <p:nvPicPr>
          <p:cNvPr id="11265" name="Picture 1" descr="F:\2016-01-30\навеки юные.jpg"/>
          <p:cNvPicPr>
            <a:picLocks noChangeAspect="1" noChangeArrowheads="1"/>
          </p:cNvPicPr>
          <p:nvPr/>
        </p:nvPicPr>
        <p:blipFill>
          <a:blip r:embed="rId2" cstate="print"/>
          <a:srcRect t="2658"/>
          <a:stretch>
            <a:fillRect/>
          </a:stretch>
        </p:blipFill>
        <p:spPr bwMode="auto">
          <a:xfrm>
            <a:off x="1784648" y="4149080"/>
            <a:ext cx="1440160" cy="2280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66" name="Picture 2" descr="F:\2016-01-30\юные подпольщик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93160" y="4149080"/>
            <a:ext cx="1513969" cy="2293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88904" y="1988840"/>
            <a:ext cx="5256584" cy="252028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Пионеры-герои / Авт.-сост. : </a:t>
            </a:r>
            <a:r>
              <a:rPr lang="ru-RU" sz="2400" b="1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Зуенок</a:t>
            </a:r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В., </a:t>
            </a:r>
            <a:r>
              <a:rPr lang="ru-RU" sz="2400" b="1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Рокош</a:t>
            </a:r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А., Ткачев П. – Минск, </a:t>
            </a:r>
            <a:r>
              <a:rPr lang="ru-RU" sz="2400" b="1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Юнацтва</a:t>
            </a:r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1985. – 290 с.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Эта книга посвящена детям-героям, которые успели повоевать наравне со взрослыми или даже совершить нечто больше чем они, ведь в юном возрасте им пришлось столкнуться с трудностями военного времени.</a:t>
            </a:r>
          </a:p>
          <a:p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0512" y="332656"/>
            <a:ext cx="8915400" cy="792088"/>
          </a:xfrm>
        </p:spPr>
        <p:txBody>
          <a:bodyPr>
            <a:normAutofit/>
          </a:bodyPr>
          <a:lstStyle/>
          <a:p>
            <a:pPr algn="ctr"/>
            <a:r>
              <a:rPr lang="ru-RU" sz="3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Книги о пионерах-героях</a:t>
            </a:r>
            <a:endParaRPr lang="ru-RU" sz="3800" b="1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41" name="Picture 1" descr="F:\2016-01-30\пионеры геро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4568" y="1556792"/>
            <a:ext cx="2592288" cy="4339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88904" y="620688"/>
            <a:ext cx="5472608" cy="24482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Морозов В. Марат Казей / В. </a:t>
            </a:r>
            <a:r>
              <a:rPr lang="ru-RU" sz="2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Морозов ; </a:t>
            </a:r>
            <a:r>
              <a:rPr lang="ru-RU" sz="2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худож. В. Юдин. – Москва : Малыш, 1988. – (Пионеры-герои).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Художественно-документальный рассказ о жизни и подвиге  пионера-героя, юного партизана-разведчика, Героя Советского Союза Марата </a:t>
            </a:r>
            <a:r>
              <a:rPr lang="ru-RU" sz="2000" b="1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Казея</a:t>
            </a:r>
            <a:r>
              <a:rPr lang="ru-RU" sz="2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0" indent="0">
              <a:buNone/>
            </a:pPr>
            <a:endParaRPr lang="ru-RU" sz="2000" dirty="0" smtClean="0"/>
          </a:p>
          <a:p>
            <a:endParaRPr lang="ru-RU" sz="2400" dirty="0"/>
          </a:p>
        </p:txBody>
      </p:sp>
      <p:pic>
        <p:nvPicPr>
          <p:cNvPr id="19460" name="Picture 4" descr="http://cs625530.vk.me/v625530645/282b7/5hqqset7MV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45088" y="3212976"/>
            <a:ext cx="2016224" cy="302433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217" name="Picture 1" descr="F:\2016-01-30\Марат Казе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512" y="1340769"/>
            <a:ext cx="3254969" cy="4176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60912" y="476672"/>
            <a:ext cx="5256584" cy="33123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Кассиль Л., </a:t>
            </a:r>
            <a:r>
              <a:rPr lang="ru-RU" sz="2000" b="1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Поляновский</a:t>
            </a:r>
            <a:r>
              <a:rPr lang="ru-RU" sz="2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М. Улица младшего сына. 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Имя юного партизана Володи Дубинина носят улицы в российских и украинских городах. Во время войны он был разведчиком, выполнял ответственные задания партизанского отряда. Володя погиб в 1942 году, помогая саперу разминировать мину. Ему было всего 14 лет.</a:t>
            </a:r>
          </a:p>
          <a:p>
            <a:pPr marL="0" indent="0">
              <a:buNone/>
            </a:pPr>
            <a:endParaRPr lang="ru-RU" sz="2000" dirty="0" smtClean="0"/>
          </a:p>
          <a:p>
            <a:endParaRPr lang="ru-RU" sz="2400" dirty="0"/>
          </a:p>
        </p:txBody>
      </p:sp>
      <p:pic>
        <p:nvPicPr>
          <p:cNvPr id="22530" name="Picture 2" descr="Volodia Dubinín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45088" y="3573016"/>
            <a:ext cx="1800200" cy="287963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2532" name="Picture 4" descr="http://s.fishki.net/upload/post/201501/02/1373356/12236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2560" y="1196752"/>
            <a:ext cx="2741867" cy="4464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60912" y="548680"/>
            <a:ext cx="5256584" cy="583264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100" b="1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Познанская</a:t>
            </a:r>
            <a:r>
              <a:rPr lang="ru-RU" sz="21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М. Валя Котик. – М.: Детская литература, 1959. – (Пионеры-герои).</a:t>
            </a:r>
          </a:p>
          <a:p>
            <a:pPr marL="0" indent="0">
              <a:buNone/>
            </a:pPr>
            <a:endParaRPr lang="ru-RU" sz="20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</a:t>
            </a: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своей поэме «Валя Котик» (1954) украинская поэтесса Мария </a:t>
            </a:r>
            <a:r>
              <a:rPr lang="ru-RU" sz="20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Познанская</a:t>
            </a: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рассказала </a:t>
            </a: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читателям о жизни и героической гибели 14-летнего </a:t>
            </a: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партизана, </a:t>
            </a: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школьника из маленького городка Шепетовка Вали Котика, которому посмертно было присвоено </a:t>
            </a: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звание </a:t>
            </a: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Героя Советского Союза. На </a:t>
            </a: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написание поэмы </a:t>
            </a: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ее вдохновила встреча с матерью героя и его друзьями. Побывала она и на той станции, где парень, переодевшись пастушком, пустил под откос вражеский эшелон с боеприпасами. 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После опубликования поэмы писательница долго получала письма из разных уголков нашей страны. Юные читатели делились с ней желанием – вырасти такими же патриотами, как Валя Котик, а пионерские отряды боролись за право носить его имя.</a:t>
            </a:r>
          </a:p>
          <a:p>
            <a:endParaRPr lang="ru-RU" sz="2400" dirty="0"/>
          </a:p>
        </p:txBody>
      </p:sp>
      <p:pic>
        <p:nvPicPr>
          <p:cNvPr id="7169" name="Picture 1" descr="F:\2016-01-30\Валя Коти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4528" y="1844824"/>
            <a:ext cx="2640749" cy="4149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508" name="Picture 4" descr="ValaKotyk.jpg"/>
          <p:cNvPicPr>
            <a:picLocks noChangeAspect="1" noChangeArrowheads="1"/>
          </p:cNvPicPr>
          <p:nvPr/>
        </p:nvPicPr>
        <p:blipFill>
          <a:blip r:embed="rId3" cstate="print"/>
          <a:srcRect l="7000" r="12503"/>
          <a:stretch>
            <a:fillRect/>
          </a:stretch>
        </p:blipFill>
        <p:spPr bwMode="auto">
          <a:xfrm>
            <a:off x="2144688" y="548680"/>
            <a:ext cx="1656184" cy="25202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0" y="1340768"/>
            <a:ext cx="4392488" cy="396044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Морозов В. Когда протрубили тревогу. Документальные повести / В. Морозов. - Минск : </a:t>
            </a:r>
            <a:r>
              <a:rPr lang="ru-RU" sz="2000" b="1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Юнацтва</a:t>
            </a:r>
            <a:r>
              <a:rPr lang="ru-RU" sz="2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1982. - 352 с., ил. – (Из орлиного племени).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Документальные повести рассказывают о подвиге десятилетнего Алешки, воспитанника пограничной заставы, о боевых делах юного подпольщика минчанина Володи </a:t>
            </a:r>
            <a:r>
              <a:rPr lang="ru-RU" sz="20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Щербацевича</a:t>
            </a: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о жизни и подвиге Марата </a:t>
            </a:r>
            <a:r>
              <a:rPr lang="ru-RU" sz="20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Казея</a:t>
            </a: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о советской школе в оккупированном гитлеровцами </a:t>
            </a:r>
            <a:r>
              <a:rPr lang="ru-RU" sz="20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Поставском</a:t>
            </a: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районе. </a:t>
            </a:r>
          </a:p>
          <a:p>
            <a:pPr marL="0" indent="0">
              <a:buNone/>
            </a:pPr>
            <a:endParaRPr lang="ru-RU" sz="20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ru-RU" sz="24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145" name="Picture 1" descr="F:\2016-01-30\когда протрубили тревогу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536" y="908720"/>
            <a:ext cx="3776911" cy="49393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88904" y="692696"/>
            <a:ext cx="5112568" cy="543660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b="1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Валько</a:t>
            </a:r>
            <a:r>
              <a:rPr lang="ru-RU" sz="2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И. Куда летишь, журавлик? / И. </a:t>
            </a:r>
            <a:r>
              <a:rPr lang="ru-RU" sz="2000" b="1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Валько</a:t>
            </a:r>
            <a:r>
              <a:rPr lang="ru-RU" sz="2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– М. : Молодая гвардия, 1973. – 176 с.</a:t>
            </a:r>
          </a:p>
          <a:p>
            <a:pPr marL="0" indent="0">
              <a:buNone/>
            </a:pPr>
            <a:r>
              <a:rPr lang="ru-RU" sz="2000" i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«Он был почти ребенком, но прошел один около пятисот километров по вражеским тылам, неся важные документы»</a:t>
            </a: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- так характеризовал известный партизанский командир Д.Н</a:t>
            </a: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Медведев </a:t>
            </a: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13-</a:t>
            </a: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летнего </a:t>
            </a:r>
            <a:r>
              <a:rPr lang="ru-RU" sz="2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Володю Саморуху</a:t>
            </a: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в книге «Сильные духом». От установления связи с Москвой зависела судьба винницких партизан, которые изнемогали в кровавых боях с карателями. Много трудностей и невзгод перенес мальчик, но с честью выполнил сложное задание, за что был награжден орденом Красной Звезды. 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Повесть «Куда летишь, журавлик?» рассказывает об этом подвиге юного связного, впоследствии штурмана дальнего плавания.</a:t>
            </a:r>
          </a:p>
          <a:p>
            <a:endParaRPr lang="ru-RU" sz="2400" dirty="0"/>
          </a:p>
        </p:txBody>
      </p:sp>
      <p:pic>
        <p:nvPicPr>
          <p:cNvPr id="5121" name="Picture 1" descr="F:\2016-01-30\Куда летишь журавли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536" y="980728"/>
            <a:ext cx="2960731" cy="4752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heygv.ru/sites/default/files/528_1686125935_big.jpg"/>
          <p:cNvPicPr>
            <a:picLocks noChangeAspect="1" noChangeArrowheads="1"/>
          </p:cNvPicPr>
          <p:nvPr/>
        </p:nvPicPr>
        <p:blipFill>
          <a:blip r:embed="rId2" cstate="print"/>
          <a:srcRect r="741"/>
          <a:stretch>
            <a:fillRect/>
          </a:stretch>
        </p:blipFill>
        <p:spPr bwMode="auto">
          <a:xfrm>
            <a:off x="-1" y="0"/>
            <a:ext cx="9906001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idx="1"/>
          </p:nvPr>
        </p:nvSpPr>
        <p:spPr>
          <a:xfrm>
            <a:off x="3368824" y="188640"/>
            <a:ext cx="4817741" cy="18002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365760" lvl="1" indent="0">
              <a:buNone/>
            </a:pPr>
            <a:r>
              <a:rPr lang="ru-RU" dirty="0" smtClean="0"/>
              <a:t>Не щадя себя в огне войны,</a:t>
            </a:r>
          </a:p>
          <a:p>
            <a:pPr marL="365760" lvl="1" indent="0">
              <a:buNone/>
            </a:pPr>
            <a:r>
              <a:rPr lang="ru-RU" dirty="0" smtClean="0"/>
              <a:t>Не жалея сил во имя Родины,</a:t>
            </a:r>
          </a:p>
          <a:p>
            <a:pPr marL="365760" lvl="1" indent="0">
              <a:buNone/>
            </a:pPr>
            <a:r>
              <a:rPr lang="ru-RU" dirty="0" smtClean="0"/>
              <a:t>Дети героической страны</a:t>
            </a:r>
          </a:p>
          <a:p>
            <a:pPr marL="365760" lvl="1" indent="0">
              <a:buNone/>
            </a:pPr>
            <a:r>
              <a:rPr lang="ru-RU" dirty="0" smtClean="0"/>
              <a:t>Были настоящими героями!</a:t>
            </a:r>
          </a:p>
          <a:p>
            <a:pPr marL="0" indent="0" algn="r">
              <a:buNone/>
            </a:pPr>
            <a:r>
              <a:rPr lang="ru-RU" sz="2200" dirty="0" smtClean="0"/>
              <a:t>Р. Рождественский</a:t>
            </a: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262</TotalTime>
  <Words>871</Words>
  <Application>Microsoft Office PowerPoint</Application>
  <PresentationFormat>Лист A4 (210x297 мм)</PresentationFormat>
  <Paragraphs>50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Constantia</vt:lpstr>
      <vt:lpstr>Tahoma</vt:lpstr>
      <vt:lpstr>Wingdings 2</vt:lpstr>
      <vt:lpstr>Бумажная</vt:lpstr>
      <vt:lpstr>Маленькие герои  большой войны</vt:lpstr>
      <vt:lpstr>Презентация PowerPoint</vt:lpstr>
      <vt:lpstr>Презентация PowerPoint</vt:lpstr>
      <vt:lpstr>Презентация PowerPoint</vt:lpstr>
      <vt:lpstr>Презентация PowerPoint</vt:lpstr>
      <vt:lpstr>Эти книги рассказывают о детях и подростках, вставших вместе со взрослыми на защиту Родины в годы Великой Отечественной войны, сражавшихся на фронте и в тылу врага, о юных тружениках тыла.</vt:lpstr>
      <vt:lpstr>Презентация PowerPoint</vt:lpstr>
      <vt:lpstr>Пионеры-герои</vt:lpstr>
      <vt:lpstr>Пионеры участвовали в партизанских отрядах в качестве разведчиков и диверсантов, а также были участниками подпольных организаций.</vt:lpstr>
      <vt:lpstr>Книги о пионерах-героях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ТЕХПРОМ</dc:creator>
  <cp:lastModifiedBy>Васенева Екатерина Евгеньевна</cp:lastModifiedBy>
  <cp:revision>44</cp:revision>
  <dcterms:created xsi:type="dcterms:W3CDTF">2016-02-07T12:33:06Z</dcterms:created>
  <dcterms:modified xsi:type="dcterms:W3CDTF">2016-02-08T08:02:12Z</dcterms:modified>
</cp:coreProperties>
</file>