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9" r:id="rId3"/>
    <p:sldId id="301" r:id="rId4"/>
    <p:sldId id="307" r:id="rId5"/>
    <p:sldId id="306" r:id="rId6"/>
    <p:sldId id="304" r:id="rId7"/>
    <p:sldId id="305" r:id="rId8"/>
    <p:sldId id="308" r:id="rId9"/>
    <p:sldId id="310" r:id="rId10"/>
    <p:sldId id="303" r:id="rId11"/>
    <p:sldId id="311" r:id="rId12"/>
    <p:sldId id="314" r:id="rId13"/>
    <p:sldId id="312" r:id="rId14"/>
    <p:sldId id="328" r:id="rId15"/>
    <p:sldId id="331" r:id="rId16"/>
    <p:sldId id="332" r:id="rId17"/>
    <p:sldId id="327" r:id="rId18"/>
    <p:sldId id="315" r:id="rId19"/>
    <p:sldId id="269" r:id="rId20"/>
    <p:sldId id="333" r:id="rId21"/>
    <p:sldId id="316" r:id="rId22"/>
    <p:sldId id="334" r:id="rId23"/>
    <p:sldId id="329" r:id="rId24"/>
    <p:sldId id="342" r:id="rId25"/>
    <p:sldId id="313" r:id="rId26"/>
    <p:sldId id="340" r:id="rId27"/>
    <p:sldId id="330" r:id="rId28"/>
    <p:sldId id="337" r:id="rId29"/>
    <p:sldId id="339" r:id="rId30"/>
    <p:sldId id="349" r:id="rId31"/>
    <p:sldId id="322" r:id="rId32"/>
    <p:sldId id="338" r:id="rId33"/>
    <p:sldId id="335" r:id="rId34"/>
    <p:sldId id="317" r:id="rId35"/>
    <p:sldId id="346" r:id="rId36"/>
    <p:sldId id="347" r:id="rId37"/>
    <p:sldId id="325" r:id="rId38"/>
    <p:sldId id="318" r:id="rId39"/>
    <p:sldId id="319" r:id="rId40"/>
    <p:sldId id="323" r:id="rId41"/>
    <p:sldId id="326" r:id="rId42"/>
    <p:sldId id="336" r:id="rId43"/>
    <p:sldId id="341" r:id="rId44"/>
    <p:sldId id="324" r:id="rId45"/>
    <p:sldId id="343" r:id="rId46"/>
    <p:sldId id="348" r:id="rId47"/>
    <p:sldId id="350" r:id="rId48"/>
    <p:sldId id="344" r:id="rId49"/>
    <p:sldId id="345" r:id="rId50"/>
    <p:sldId id="351" r:id="rId51"/>
    <p:sldId id="293" r:id="rId52"/>
    <p:sldId id="281" r:id="rId53"/>
    <p:sldId id="292" r:id="rId54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80" y="-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kykolnik.livejournal.com/176417.html?thread=767521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evsepic.com.ua/art-i-risovanaya-grafika/12506-roberto-innocenti.-illyustracii-k-schelkunchiku-30-rabot.html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lh5.ggpht.com/_zHHJRoNKOlg/TLPp4HTNXOI/AAAAAAAAG4w/LF-3thHAXxo/s830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61356"/>
            <a:ext cx="9144000" cy="1225021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Волшебный мир Гофмана</a:t>
            </a:r>
            <a:endParaRPr lang="ru-RU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6" name="Picture 6" descr="http://4wall.ru/walls/1/green_fireworks_2-1600x1200.jpg"/>
          <p:cNvPicPr>
            <a:picLocks noChangeAspect="1" noChangeArrowheads="1"/>
          </p:cNvPicPr>
          <p:nvPr/>
        </p:nvPicPr>
        <p:blipFill>
          <a:blip r:embed="rId2" cstate="print"/>
          <a:srcRect t="12899" b="2945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pic>
        <p:nvPicPr>
          <p:cNvPr id="66562" name="Picture 2" descr="http://www.100book.ru/b3682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55038">
            <a:off x="5397599" y="1311113"/>
            <a:ext cx="3018969" cy="3981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6564" name="Picture 4" descr="http://mirinform.ru/images/kalendar/Yanvar%27/24/27%20Gofm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42704">
            <a:off x="853817" y="1375197"/>
            <a:ext cx="2878133" cy="3844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Круглая лента лицом вверх 7"/>
          <p:cNvSpPr/>
          <p:nvPr/>
        </p:nvSpPr>
        <p:spPr>
          <a:xfrm>
            <a:off x="2555776" y="265212"/>
            <a:ext cx="4032448" cy="1296144"/>
          </a:xfrm>
          <a:prstGeom prst="ellipseRibbon2">
            <a:avLst>
              <a:gd name="adj1" fmla="val 40373"/>
              <a:gd name="adj2" fmla="val 50000"/>
              <a:gd name="adj3" fmla="val 1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Bookman Old Style" pitchFamily="18" charset="0"/>
              </a:rPr>
              <a:t>2016</a:t>
            </a:r>
            <a:endParaRPr lang="ru-RU" sz="5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9" name="Пятно 1 8"/>
          <p:cNvSpPr/>
          <p:nvPr/>
        </p:nvSpPr>
        <p:spPr>
          <a:xfrm rot="21276096">
            <a:off x="2773388" y="3971033"/>
            <a:ext cx="1944216" cy="1656184"/>
          </a:xfrm>
          <a:prstGeom prst="irregularSeal1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240 </a:t>
            </a:r>
            <a:r>
              <a:rPr lang="ru-RU" sz="1600" b="1" dirty="0" smtClean="0">
                <a:solidFill>
                  <a:srgbClr val="C00000"/>
                </a:solidFill>
                <a:latin typeface="Bookman Old Style" pitchFamily="18" charset="0"/>
              </a:rPr>
              <a:t>лет</a:t>
            </a:r>
          </a:p>
        </p:txBody>
      </p:sp>
      <p:sp>
        <p:nvSpPr>
          <p:cNvPr id="11" name="Пятно 1 10"/>
          <p:cNvSpPr/>
          <p:nvPr/>
        </p:nvSpPr>
        <p:spPr>
          <a:xfrm rot="542971">
            <a:off x="4690148" y="3916222"/>
            <a:ext cx="1944216" cy="1656184"/>
          </a:xfrm>
          <a:prstGeom prst="irregularSeal1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200 </a:t>
            </a:r>
            <a:r>
              <a:rPr lang="ru-RU" sz="1600" b="1" dirty="0" smtClean="0">
                <a:solidFill>
                  <a:srgbClr val="C00000"/>
                </a:solidFill>
                <a:latin typeface="Bookman Old Style" pitchFamily="18" charset="0"/>
              </a:rPr>
              <a:t>лет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pic>
        <p:nvPicPr>
          <p:cNvPr id="59394" name="Picture 2" descr="http://www.etagofman.narod.ru/gallery/portret/selbstportrait1822.jpg"/>
          <p:cNvPicPr>
            <a:picLocks noChangeAspect="1" noChangeArrowheads="1"/>
          </p:cNvPicPr>
          <p:nvPr/>
        </p:nvPicPr>
        <p:blipFill>
          <a:blip r:embed="rId3" cstate="print"/>
          <a:srcRect l="4793" t="1754" r="4139" b="12281"/>
          <a:stretch>
            <a:fillRect/>
          </a:stretch>
        </p:blipFill>
        <p:spPr bwMode="auto">
          <a:xfrm>
            <a:off x="683568" y="553244"/>
            <a:ext cx="2736304" cy="35283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07904" y="697260"/>
            <a:ext cx="5112568" cy="10245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Эрнст Теодор Амадей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ГОФМАН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11960" y="2857500"/>
            <a:ext cx="4176464" cy="246366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Немецкий писатель, композитор, художник и юрист.</a:t>
            </a:r>
            <a:endParaRPr lang="ru-RU" b="1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3563888" y="1633364"/>
            <a:ext cx="5256584" cy="1024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(1776 - 1822)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01" name="Picture 1" descr="C:\Users\ТЕХПРОМ\Downloads\Hoffmann_Signatur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4369668"/>
            <a:ext cx="2232248" cy="11905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913284"/>
            <a:ext cx="5184576" cy="43924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Э.Т.А. Гофман родился </a:t>
            </a:r>
            <a:r>
              <a:rPr lang="ru-RU" b="1" dirty="0" smtClean="0">
                <a:solidFill>
                  <a:srgbClr val="C00000"/>
                </a:solidFill>
              </a:rPr>
              <a:t>24 января 1776 года </a:t>
            </a:r>
            <a:r>
              <a:rPr lang="ru-RU" b="1" dirty="0" smtClean="0"/>
              <a:t>в Кёнигсберге в семье адвоката. Назвали мальчика Эрнст Теодор. Третье имя, Амадей, писатель взял себе позже в честь любимого композитора В.А. Моцарта.</a:t>
            </a:r>
          </a:p>
          <a:p>
            <a:pPr marL="0" indent="0">
              <a:buNone/>
            </a:pPr>
            <a:r>
              <a:rPr lang="ru-RU" b="1" dirty="0" smtClean="0"/>
              <a:t>Уже в раннем возрасте в нем проявились таланты музыканта и рисовальщика.</a:t>
            </a:r>
          </a:p>
          <a:p>
            <a:pPr marL="0" indent="0">
              <a:buNone/>
            </a:pPr>
            <a:r>
              <a:rPr lang="ru-RU" b="1" dirty="0" smtClean="0"/>
              <a:t>Литературой Гофман занялся поздно. Первые рассказы увидели свет в 1814 году.</a:t>
            </a:r>
          </a:p>
          <a:p>
            <a:pPr marL="0" indent="0"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028" name="Picture 4" descr="http://etagofman.narod.ru/gallery/portret/onem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25252"/>
            <a:ext cx="3371436" cy="46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53244"/>
            <a:ext cx="4464496" cy="26642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Писатель оставил богатое литературное наследие, но наиболее известное его произведение – сказка </a:t>
            </a:r>
            <a:r>
              <a:rPr lang="ru-RU" b="1" dirty="0" smtClean="0">
                <a:solidFill>
                  <a:srgbClr val="C00000"/>
                </a:solidFill>
              </a:rPr>
              <a:t>«Щелкунчик и мышиный король»</a:t>
            </a:r>
            <a:r>
              <a:rPr lang="ru-RU" b="1" dirty="0" smtClean="0"/>
              <a:t>.</a:t>
            </a:r>
          </a:p>
        </p:txBody>
      </p:sp>
      <p:pic>
        <p:nvPicPr>
          <p:cNvPr id="4" name="Рисунок 5" descr="гофман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9698" y="193204"/>
            <a:ext cx="3329171" cy="2952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67544" y="3145532"/>
            <a:ext cx="8363272" cy="20434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Сказка была написана в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1816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году, а на русский язык впервые переведена в 1835 году.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В.Г.Белинский назвал сказку 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«чудным созданием чудного гения»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https://knigamir.com/upload/iblock/896/8962ece422f7d66d805f48a0d0c939e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62220">
            <a:off x="7366820" y="3739557"/>
            <a:ext cx="1244921" cy="1705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03848" y="337220"/>
            <a:ext cx="5688632" cy="51845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Сюжет сказки родился у Гофмана в общении с детьми его друга </a:t>
            </a:r>
            <a:r>
              <a:rPr lang="ru-RU" b="1" dirty="0" err="1" smtClean="0"/>
              <a:t>Хитцига</a:t>
            </a:r>
            <a:r>
              <a:rPr lang="ru-RU" b="1" dirty="0" smtClean="0"/>
              <a:t>. Он всегда был желанным гостем в этой семье, а дети ждали его подарков, которые он делал своими руками. Гофман смастерил для своих маленьких друзей искусный макет замка. </a:t>
            </a:r>
          </a:p>
          <a:p>
            <a:pPr marL="0" indent="0">
              <a:buNone/>
            </a:pPr>
            <a:r>
              <a:rPr lang="ru-RU" b="1" dirty="0" smtClean="0"/>
              <a:t>Имена детей он запечатлел в «Щелкунчике». Дочь </a:t>
            </a:r>
            <a:r>
              <a:rPr lang="ru-RU" b="1" dirty="0" err="1" smtClean="0"/>
              <a:t>Хитцига</a:t>
            </a:r>
            <a:r>
              <a:rPr lang="ru-RU" b="1" dirty="0" smtClean="0"/>
              <a:t> Мари, к сожалению, прожила недолго. Зато ее брат Фриц, доблестный командир игрушечных солдатиков в сказке, вырос, стал архитектором, а затем даже занял пост президента Берлинской академии художеств.</a:t>
            </a:r>
          </a:p>
        </p:txBody>
      </p:sp>
      <p:pic>
        <p:nvPicPr>
          <p:cNvPr id="47106" name="Picture 2" descr="http://img.labirint.ru/images/comments_pic/0923/02lab1vkh1244031493.jpg"/>
          <p:cNvPicPr>
            <a:picLocks noChangeAspect="1" noChangeArrowheads="1"/>
          </p:cNvPicPr>
          <p:nvPr/>
        </p:nvPicPr>
        <p:blipFill>
          <a:blip r:embed="rId3" cstate="print"/>
          <a:srcRect r="51340"/>
          <a:stretch>
            <a:fillRect/>
          </a:stretch>
        </p:blipFill>
        <p:spPr bwMode="auto">
          <a:xfrm>
            <a:off x="251520" y="1201316"/>
            <a:ext cx="2796780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5212"/>
            <a:ext cx="4608512" cy="14401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На сюжет сказки Гофмана в </a:t>
            </a:r>
            <a:r>
              <a:rPr lang="ru-RU" b="1" dirty="0" smtClean="0">
                <a:solidFill>
                  <a:srgbClr val="C00000"/>
                </a:solidFill>
              </a:rPr>
              <a:t>1892 </a:t>
            </a:r>
            <a:r>
              <a:rPr lang="ru-RU" b="1" dirty="0" smtClean="0"/>
              <a:t>году великий русский композитор </a:t>
            </a:r>
            <a:r>
              <a:rPr lang="ru-RU" b="1" dirty="0" smtClean="0">
                <a:solidFill>
                  <a:srgbClr val="C00000"/>
                </a:solidFill>
              </a:rPr>
              <a:t>П.И. Чайковский </a:t>
            </a:r>
            <a:r>
              <a:rPr lang="ru-RU" b="1" dirty="0" smtClean="0"/>
              <a:t>создал свой бессмертный балет </a:t>
            </a:r>
            <a:r>
              <a:rPr lang="ru-RU" b="1" dirty="0" smtClean="0">
                <a:solidFill>
                  <a:srgbClr val="C00000"/>
                </a:solidFill>
              </a:rPr>
              <a:t>«Щелкунчик»</a:t>
            </a:r>
            <a:r>
              <a:rPr lang="ru-RU" b="1" dirty="0" smtClean="0"/>
              <a:t>. </a:t>
            </a:r>
            <a:endParaRPr lang="ru-RU" b="1" dirty="0"/>
          </a:p>
        </p:txBody>
      </p:sp>
      <p:pic>
        <p:nvPicPr>
          <p:cNvPr id="4" name="Рисунок 3" descr="Nuss6 bear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681" y="0"/>
            <a:ext cx="4211319" cy="571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dscn3572.jpg"/>
          <p:cNvPicPr>
            <a:picLocks noChangeAspect="1"/>
          </p:cNvPicPr>
          <p:nvPr/>
        </p:nvPicPr>
        <p:blipFill>
          <a:blip r:embed="rId4" cstate="print"/>
          <a:srcRect l="5043"/>
          <a:stretch>
            <a:fillRect/>
          </a:stretch>
        </p:blipFill>
        <p:spPr bwMode="auto">
          <a:xfrm>
            <a:off x="0" y="1820366"/>
            <a:ext cx="4932040" cy="3894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178" name="Picture 2" descr="http://cs304807.vk.me/v304807858/6b46/A_FfPqxtD4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1489348"/>
            <a:ext cx="1566174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pic>
        <p:nvPicPr>
          <p:cNvPr id="65538" name="Picture 2" descr="http://dlm6.meta.ua/pic/0/46/230/zIas8wfr8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4644008" cy="2523123"/>
          </a:xfrm>
          <a:prstGeom prst="rect">
            <a:avLst/>
          </a:prstGeom>
          <a:noFill/>
        </p:spPr>
      </p:pic>
      <p:pic>
        <p:nvPicPr>
          <p:cNvPr id="65540" name="Picture 4" descr="http://www.b17.ru/forum/foto/884457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-1"/>
            <a:ext cx="4499992" cy="2528997"/>
          </a:xfrm>
          <a:prstGeom prst="rect">
            <a:avLst/>
          </a:prstGeom>
          <a:noFill/>
        </p:spPr>
      </p:pic>
      <p:pic>
        <p:nvPicPr>
          <p:cNvPr id="65542" name="Picture 6" descr="http://multiplication.ru/wp-content/uploads/2013/12/shelk123.png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/>
          <a:stretch>
            <a:fillRect/>
          </a:stretch>
        </p:blipFill>
        <p:spPr bwMode="auto">
          <a:xfrm>
            <a:off x="0" y="3036706"/>
            <a:ext cx="3563888" cy="2678294"/>
          </a:xfrm>
          <a:prstGeom prst="rect">
            <a:avLst/>
          </a:prstGeom>
          <a:noFill/>
        </p:spPr>
      </p:pic>
      <p:pic>
        <p:nvPicPr>
          <p:cNvPr id="65544" name="Picture 8" descr="http://mail.filmsonline.su/uploads/posts/2014-06/1402515365_schelkunchik-i-myshinyy-korol-5.jpg"/>
          <p:cNvPicPr>
            <a:picLocks noChangeAspect="1" noChangeArrowheads="1"/>
          </p:cNvPicPr>
          <p:nvPr/>
        </p:nvPicPr>
        <p:blipFill>
          <a:blip r:embed="rId6" cstate="print"/>
          <a:srcRect l="18343" r="18984"/>
          <a:stretch>
            <a:fillRect/>
          </a:stretch>
        </p:blipFill>
        <p:spPr bwMode="auto">
          <a:xfrm>
            <a:off x="3347864" y="3145533"/>
            <a:ext cx="2952328" cy="2569467"/>
          </a:xfrm>
          <a:prstGeom prst="rect">
            <a:avLst/>
          </a:prstGeom>
          <a:noFill/>
        </p:spPr>
      </p:pic>
      <p:pic>
        <p:nvPicPr>
          <p:cNvPr id="65546" name="Picture 10" descr="http://images.filebase.ws/screenshots/242574051422462854-u.png"/>
          <p:cNvPicPr>
            <a:picLocks noChangeAspect="1" noChangeArrowheads="1"/>
          </p:cNvPicPr>
          <p:nvPr/>
        </p:nvPicPr>
        <p:blipFill>
          <a:blip r:embed="rId7" cstate="print"/>
          <a:srcRect r="7678"/>
          <a:stretch>
            <a:fillRect/>
          </a:stretch>
        </p:blipFill>
        <p:spPr bwMode="auto">
          <a:xfrm>
            <a:off x="6012160" y="3170775"/>
            <a:ext cx="3131840" cy="2544225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0" y="2353444"/>
            <a:ext cx="9144000" cy="8640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мотивам сказки «Щелкунчик и мышиный король» было снято несколько фильмов и мультфильмов.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755576" y="193204"/>
            <a:ext cx="7920880" cy="23762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lvl="0">
              <a:spcBef>
                <a:spcPct val="20000"/>
              </a:spcBef>
            </a:pPr>
            <a:r>
              <a:rPr lang="ru-RU" sz="3200" b="1" i="1" dirty="0" smtClean="0">
                <a:solidFill>
                  <a:srgbClr val="C00000"/>
                </a:solidFill>
              </a:rPr>
              <a:t>«Я похож на детей, родившихся в воскресенье: они видят то, что не видно другим людям». </a:t>
            </a:r>
          </a:p>
          <a:p>
            <a:pPr lvl="0">
              <a:spcBef>
                <a:spcPct val="20000"/>
              </a:spcBef>
            </a:pPr>
            <a:r>
              <a:rPr lang="ru-RU" sz="3200" b="1" dirty="0" smtClean="0"/>
              <a:t>Сказки и новеллы Гофмана могут быть смешными и страшными, светлыми и зловещими, но фантастическое в них возникает неожиданно, из самых обыденных вещей, из самой жизни.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7586" name="Picture 2" descr="http://img.anews.com/media/posts/images/20150212/f79c3f32754d4b9198877be35bcea3c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497460"/>
            <a:ext cx="5112568" cy="2875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allfons.ru/pic/201412/1024x600/allfons.ru-36668.jpg"/>
          <p:cNvPicPr>
            <a:picLocks noChangeAspect="1" noChangeArrowheads="1"/>
          </p:cNvPicPr>
          <p:nvPr/>
        </p:nvPicPr>
        <p:blipFill>
          <a:blip r:embed="rId2" cstate="print"/>
          <a:srcRect l="6905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Подзаголовок 2"/>
          <p:cNvSpPr txBox="1">
            <a:spLocks/>
          </p:cNvSpPr>
          <p:nvPr/>
        </p:nvSpPr>
        <p:spPr>
          <a:xfrm>
            <a:off x="2743200" y="481236"/>
            <a:ext cx="6400800" cy="3888432"/>
          </a:xfrm>
          <a:prstGeom prst="rect">
            <a:avLst/>
          </a:prstGeom>
        </p:spPr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Литературная игра по сказке «Щелкунчик и мышиный король»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65212"/>
            <a:ext cx="8229600" cy="9525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Канун какого праздника описан в сказке?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417340"/>
            <a:ext cx="2818656" cy="2964160"/>
          </a:xfrm>
        </p:spPr>
        <p:txBody>
          <a:bodyPr/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</a:t>
            </a:r>
            <a:r>
              <a:rPr lang="ru-RU" dirty="0" smtClean="0"/>
              <a:t> </a:t>
            </a:r>
            <a:r>
              <a:rPr lang="ru-RU" b="1" dirty="0" smtClean="0"/>
              <a:t>Новый год</a:t>
            </a:r>
          </a:p>
          <a:p>
            <a:pPr fontAlgn="base">
              <a:buNone/>
            </a:pPr>
            <a:r>
              <a:rPr lang="ru-RU" b="1" dirty="0" smtClean="0"/>
              <a:t>б) Рождество</a:t>
            </a:r>
          </a:p>
          <a:p>
            <a:pPr>
              <a:buNone/>
            </a:pPr>
            <a:r>
              <a:rPr lang="ru-RU" b="1" dirty="0" smtClean="0"/>
              <a:t>в) Пасха</a:t>
            </a:r>
            <a:endParaRPr lang="ru-RU" b="1" dirty="0"/>
          </a:p>
        </p:txBody>
      </p:sp>
      <p:pic>
        <p:nvPicPr>
          <p:cNvPr id="6" name="Picture 4" descr="http://upyourpic.org/images/201405/uqb4phwfz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29308"/>
            <a:ext cx="3241646" cy="4343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769268"/>
            <a:ext cx="8229600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Когда в Германии встречают Рождество?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633364"/>
            <a:ext cx="4608512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В ночь на 25 декабря </a:t>
            </a:r>
          </a:p>
          <a:p>
            <a:pPr fontAlgn="base">
              <a:buNone/>
            </a:pPr>
            <a:r>
              <a:rPr lang="ru-RU" b="1" dirty="0" smtClean="0"/>
              <a:t>б) В ночь на 1 января</a:t>
            </a:r>
          </a:p>
          <a:p>
            <a:pPr fontAlgn="base">
              <a:buNone/>
            </a:pPr>
            <a:r>
              <a:rPr lang="ru-RU" b="1" dirty="0" smtClean="0"/>
              <a:t>в) В ночь на 1 сентября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553244"/>
            <a:ext cx="8229600" cy="9525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Назовите фамилию Мари и Фрица.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1561356"/>
            <a:ext cx="3528392" cy="3168352"/>
          </a:xfrm>
        </p:spPr>
        <p:txBody>
          <a:bodyPr/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</a:t>
            </a:r>
            <a:r>
              <a:rPr lang="ru-RU" b="1" dirty="0" err="1" smtClean="0"/>
              <a:t>Штальбаум</a:t>
            </a: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б) </a:t>
            </a:r>
            <a:r>
              <a:rPr lang="ru-RU" b="1" dirty="0" err="1" smtClean="0"/>
              <a:t>Дроссельмейер</a:t>
            </a: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в) Вендельштерн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337220"/>
            <a:ext cx="8229600" cy="9525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Сколько детей было в семье </a:t>
            </a:r>
            <a:r>
              <a:rPr lang="ru-RU" sz="3600" b="1" dirty="0" err="1" smtClean="0"/>
              <a:t>Штальбаум</a:t>
            </a:r>
            <a:r>
              <a:rPr lang="ru-RU" sz="3600" b="1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345332"/>
            <a:ext cx="2952328" cy="3168352"/>
          </a:xfrm>
        </p:spPr>
        <p:txBody>
          <a:bodyPr/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Двое</a:t>
            </a:r>
          </a:p>
          <a:p>
            <a:pPr fontAlgn="base">
              <a:buNone/>
            </a:pPr>
            <a:r>
              <a:rPr lang="ru-RU" b="1" dirty="0" smtClean="0"/>
              <a:t>б) Трое</a:t>
            </a:r>
          </a:p>
          <a:p>
            <a:pPr fontAlgn="base">
              <a:buNone/>
            </a:pPr>
            <a:r>
              <a:rPr lang="ru-RU" b="1" dirty="0" smtClean="0"/>
              <a:t>в) Четверо</a:t>
            </a:r>
            <a:endParaRPr lang="ru-RU" b="1" dirty="0"/>
          </a:p>
        </p:txBody>
      </p:sp>
      <p:pic>
        <p:nvPicPr>
          <p:cNvPr id="6" name="Picture 4" descr="http://cdn-nus-1.pinme.ru/tumb/600/photo/ea/39/ea392df71fa46b54dd1ffb15736704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1016" y="1273324"/>
            <a:ext cx="2969206" cy="4183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337220"/>
            <a:ext cx="8229600" cy="9525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Сколько лет было Мари </a:t>
            </a:r>
            <a:r>
              <a:rPr lang="ru-RU" sz="3600" b="1" dirty="0" err="1" smtClean="0"/>
              <a:t>Штальбаум</a:t>
            </a:r>
            <a:r>
              <a:rPr lang="ru-RU" sz="3600" b="1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6056" y="1633364"/>
            <a:ext cx="2952328" cy="3168352"/>
          </a:xfrm>
        </p:spPr>
        <p:txBody>
          <a:bodyPr/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Пять</a:t>
            </a:r>
          </a:p>
          <a:p>
            <a:pPr fontAlgn="base">
              <a:buNone/>
            </a:pPr>
            <a:r>
              <a:rPr lang="ru-RU" b="1" dirty="0" smtClean="0"/>
              <a:t>б) Шесть</a:t>
            </a:r>
          </a:p>
          <a:p>
            <a:pPr fontAlgn="base">
              <a:buNone/>
            </a:pPr>
            <a:r>
              <a:rPr lang="ru-RU" b="1" dirty="0" smtClean="0"/>
              <a:t>в) Семь</a:t>
            </a:r>
            <a:endParaRPr lang="ru-RU" b="1" dirty="0"/>
          </a:p>
        </p:txBody>
      </p:sp>
      <p:pic>
        <p:nvPicPr>
          <p:cNvPr id="7" name="Picture 4" descr="http://content-4.foto.mail.ru/mail/irinaf.borisova/_answers/s-17115.jpg"/>
          <p:cNvPicPr>
            <a:picLocks noChangeAspect="1" noChangeArrowheads="1"/>
          </p:cNvPicPr>
          <p:nvPr/>
        </p:nvPicPr>
        <p:blipFill>
          <a:blip r:embed="rId3" cstate="print"/>
          <a:srcRect t="4893" r="17873"/>
          <a:stretch>
            <a:fillRect/>
          </a:stretch>
        </p:blipFill>
        <p:spPr bwMode="auto">
          <a:xfrm>
            <a:off x="1547664" y="1273324"/>
            <a:ext cx="2744651" cy="41992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42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Кто это? «Это был маленький, сухонький человечек с морщинистым лицом, с большим черным пластырем вместо правого глаза и совсем лысый, почему он и носил красивый белый парик».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41476"/>
            <a:ext cx="4320480" cy="2160240"/>
          </a:xfrm>
        </p:spPr>
        <p:txBody>
          <a:bodyPr>
            <a:normAutofit lnSpcReduction="10000"/>
          </a:bodyPr>
          <a:lstStyle/>
          <a:p>
            <a:pPr fontAlgn="base">
              <a:buNone/>
            </a:pPr>
            <a:r>
              <a:rPr lang="ru-RU" b="1" dirty="0" smtClean="0"/>
              <a:t>а) Крестный </a:t>
            </a:r>
            <a:r>
              <a:rPr lang="ru-RU" b="1" dirty="0" err="1" smtClean="0"/>
              <a:t>Дроссельмейер</a:t>
            </a: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б) Щелкунчик</a:t>
            </a:r>
          </a:p>
          <a:p>
            <a:pPr fontAlgn="base">
              <a:buNone/>
            </a:pPr>
            <a:r>
              <a:rPr lang="ru-RU" b="1" dirty="0" smtClean="0"/>
              <a:t>в) Отец Фрица и Мари</a:t>
            </a:r>
            <a:endParaRPr lang="ru-RU" b="1" dirty="0"/>
          </a:p>
        </p:txBody>
      </p:sp>
      <p:pic>
        <p:nvPicPr>
          <p:cNvPr id="6" name="Picture 4" descr="http://lh4.ggpht.com/_zHHJRoNKOlg/TLPp6qbadRI/AAAAAAAAG5A/yUSth8oXisM/s850/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065412"/>
            <a:ext cx="3797546" cy="34335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65212"/>
            <a:ext cx="8229600" cy="9525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Что крестный подарил детям на праздник?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345332"/>
            <a:ext cx="2818656" cy="3168352"/>
          </a:xfrm>
        </p:spPr>
        <p:txBody>
          <a:bodyPr/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Торт</a:t>
            </a:r>
          </a:p>
          <a:p>
            <a:pPr fontAlgn="base">
              <a:buNone/>
            </a:pPr>
            <a:r>
              <a:rPr lang="ru-RU" b="1" dirty="0" smtClean="0"/>
              <a:t>б) Ёлку</a:t>
            </a:r>
          </a:p>
          <a:p>
            <a:pPr fontAlgn="base">
              <a:buNone/>
            </a:pPr>
            <a:r>
              <a:rPr lang="ru-RU" b="1" dirty="0" smtClean="0"/>
              <a:t>в) Замок</a:t>
            </a:r>
            <a:endParaRPr lang="ru-RU" b="1" dirty="0"/>
          </a:p>
        </p:txBody>
      </p:sp>
      <p:pic>
        <p:nvPicPr>
          <p:cNvPr id="6" name="Picture 2" descr="http://img.labirint.ru/images/comments_pic/0940/01lab0opo1254230847.jpg"/>
          <p:cNvPicPr>
            <a:picLocks noChangeAspect="1" noChangeArrowheads="1"/>
          </p:cNvPicPr>
          <p:nvPr/>
        </p:nvPicPr>
        <p:blipFill>
          <a:blip r:embed="rId3" cstate="print"/>
          <a:srcRect r="2815" b="2608"/>
          <a:stretch>
            <a:fillRect/>
          </a:stretch>
        </p:blipFill>
        <p:spPr bwMode="auto">
          <a:xfrm>
            <a:off x="4716016" y="1129308"/>
            <a:ext cx="2808312" cy="42802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71600" y="769268"/>
            <a:ext cx="7128792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Какая профессия была у крестного Мари и Фрица?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065412"/>
            <a:ext cx="5544616" cy="244827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Астроном </a:t>
            </a:r>
          </a:p>
          <a:p>
            <a:pPr fontAlgn="base">
              <a:buNone/>
            </a:pPr>
            <a:r>
              <a:rPr lang="ru-RU" b="1" dirty="0" smtClean="0"/>
              <a:t>б) Старший советник суда </a:t>
            </a:r>
          </a:p>
          <a:p>
            <a:pPr fontAlgn="base">
              <a:buNone/>
            </a:pPr>
            <a:r>
              <a:rPr lang="ru-RU" b="1" dirty="0" smtClean="0"/>
              <a:t>в) Советник медицины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pic>
        <p:nvPicPr>
          <p:cNvPr id="23554" name="Picture 2" descr="http://ulkul.ru/upload/iblock/f49/f49d7c009f67a1ef2ed3d08248a45230.jpg"/>
          <p:cNvPicPr>
            <a:picLocks noChangeAspect="1" noChangeArrowheads="1"/>
          </p:cNvPicPr>
          <p:nvPr/>
        </p:nvPicPr>
        <p:blipFill>
          <a:blip r:embed="rId3" cstate="print"/>
          <a:srcRect l="1744" b="3381"/>
          <a:stretch>
            <a:fillRect/>
          </a:stretch>
        </p:blipFill>
        <p:spPr bwMode="auto">
          <a:xfrm>
            <a:off x="755576" y="2497460"/>
            <a:ext cx="2137574" cy="29086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65212"/>
            <a:ext cx="9144000" cy="208823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Кто это? «Он был не очень складный: чересчур длинное и плотное туловище на коротеньких и тонких ножках, да и голова тоже как будто великовата. Зато по щегольской одежде сразу было видно, что это человек благовоспитанный и со вкусом».</a:t>
            </a:r>
            <a:endParaRPr lang="ru-RU" sz="2800" b="1" dirty="0"/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3131840" y="2890713"/>
            <a:ext cx="6012160" cy="2415059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Крестный </a:t>
            </a:r>
            <a:r>
              <a:rPr lang="ru-RU" b="1" dirty="0" err="1" smtClean="0"/>
              <a:t>Дроссельмейер</a:t>
            </a: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б) Щелкунчик</a:t>
            </a:r>
          </a:p>
          <a:p>
            <a:pPr fontAlgn="base">
              <a:buNone/>
            </a:pPr>
            <a:r>
              <a:rPr lang="ru-RU" b="1" dirty="0" smtClean="0"/>
              <a:t>в) Племянник </a:t>
            </a:r>
            <a:r>
              <a:rPr lang="ru-RU" b="1" dirty="0" err="1" smtClean="0"/>
              <a:t>Дроссельмейера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409228"/>
            <a:ext cx="8136904" cy="79208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Как отнеслись к Щелкунчику Мари и Фриц?</a:t>
            </a:r>
            <a:endParaRPr lang="ru-RU" dirty="0"/>
          </a:p>
        </p:txBody>
      </p:sp>
      <p:pic>
        <p:nvPicPr>
          <p:cNvPr id="7" name="Picture 4" descr="http://inits-terapiya.ru/wp-content/uploads/2014/01/12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273324"/>
            <a:ext cx="5428430" cy="41014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769268"/>
            <a:ext cx="8229600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Что означает слово «бонбоньерка»?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33364"/>
            <a:ext cx="4968552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Коробочка для табака</a:t>
            </a:r>
          </a:p>
          <a:p>
            <a:pPr fontAlgn="base">
              <a:buNone/>
            </a:pPr>
            <a:r>
              <a:rPr lang="ru-RU" b="1" dirty="0" smtClean="0"/>
              <a:t>б) Коробочка для конфет </a:t>
            </a:r>
          </a:p>
          <a:p>
            <a:pPr fontAlgn="base">
              <a:buNone/>
            </a:pPr>
            <a:r>
              <a:rPr lang="ru-RU" b="1" dirty="0" smtClean="0"/>
              <a:t>в) Шляпка</a:t>
            </a:r>
          </a:p>
        </p:txBody>
      </p:sp>
      <p:pic>
        <p:nvPicPr>
          <p:cNvPr id="27650" name="Picture 2" descr="http://img0.liveinternet.ru/images/attach/c/11/115/556/115556548_4841322_1s.jpg"/>
          <p:cNvPicPr>
            <a:picLocks noChangeAspect="1" noChangeArrowheads="1"/>
          </p:cNvPicPr>
          <p:nvPr/>
        </p:nvPicPr>
        <p:blipFill>
          <a:blip r:embed="rId3" cstate="print"/>
          <a:srcRect l="8820" t="11760" r="15581" b="12641"/>
          <a:stretch>
            <a:fillRect/>
          </a:stretch>
        </p:blipFill>
        <p:spPr bwMode="auto">
          <a:xfrm>
            <a:off x="4932040" y="1849388"/>
            <a:ext cx="3816424" cy="28623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769268"/>
            <a:ext cx="8229600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Кого Мари увидела на часах в полночь?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33364"/>
            <a:ext cx="4968552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Сову и крестного</a:t>
            </a:r>
          </a:p>
          <a:p>
            <a:pPr fontAlgn="base">
              <a:buNone/>
            </a:pPr>
            <a:r>
              <a:rPr lang="ru-RU" b="1" dirty="0" smtClean="0"/>
              <a:t>б) Коршуна </a:t>
            </a:r>
          </a:p>
          <a:p>
            <a:pPr fontAlgn="base">
              <a:buNone/>
            </a:pPr>
            <a:r>
              <a:rPr lang="ru-RU" b="1" dirty="0" smtClean="0"/>
              <a:t>в) Мышиного короля</a:t>
            </a:r>
          </a:p>
        </p:txBody>
      </p:sp>
      <p:pic>
        <p:nvPicPr>
          <p:cNvPr id="6" name="Picture 2" descr="http://etagofman.narod.ru/ill/sch/scheiner11.jpg"/>
          <p:cNvPicPr>
            <a:picLocks noChangeAspect="1" noChangeArrowheads="1"/>
          </p:cNvPicPr>
          <p:nvPr/>
        </p:nvPicPr>
        <p:blipFill>
          <a:blip r:embed="rId3" cstate="print"/>
          <a:srcRect t="4625"/>
          <a:stretch>
            <a:fillRect/>
          </a:stretch>
        </p:blipFill>
        <p:spPr bwMode="auto">
          <a:xfrm>
            <a:off x="4067944" y="0"/>
            <a:ext cx="5076056" cy="5734633"/>
          </a:xfrm>
          <a:prstGeom prst="rect">
            <a:avLst/>
          </a:prstGeom>
          <a:noFill/>
        </p:spPr>
      </p:pic>
      <p:pic>
        <p:nvPicPr>
          <p:cNvPr id="7" name="Picture 2" descr="http://img1.liveinternet.ru/images/attach/c/0/37/156/37156035_dod9.jpg"/>
          <p:cNvPicPr>
            <a:picLocks noChangeAspect="1" noChangeArrowheads="1"/>
          </p:cNvPicPr>
          <p:nvPr/>
        </p:nvPicPr>
        <p:blipFill>
          <a:blip r:embed="rId4" cstate="print"/>
          <a:srcRect t="2121"/>
          <a:stretch>
            <a:fillRect/>
          </a:stretch>
        </p:blipFill>
        <p:spPr bwMode="auto">
          <a:xfrm>
            <a:off x="0" y="0"/>
            <a:ext cx="4139952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19672" y="625252"/>
            <a:ext cx="5904656" cy="129614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Какое чудо произошло, когда часы пробили полночь?</a:t>
            </a:r>
            <a:endParaRPr lang="ru-RU" dirty="0"/>
          </a:p>
        </p:txBody>
      </p:sp>
      <p:pic>
        <p:nvPicPr>
          <p:cNvPr id="8" name="Picture 2" descr="http://lh4.ggpht.com/_zHHJRoNKOlg/TLPp2UC_-NI/AAAAAAAAG4o/_BLFFd5hYnM/s830/10.jpg"/>
          <p:cNvPicPr>
            <a:picLocks noChangeAspect="1" noChangeArrowheads="1"/>
          </p:cNvPicPr>
          <p:nvPr/>
        </p:nvPicPr>
        <p:blipFill>
          <a:blip r:embed="rId3" cstate="print"/>
          <a:srcRect t="4738" b="9093"/>
          <a:stretch>
            <a:fillRect/>
          </a:stretch>
        </p:blipFill>
        <p:spPr bwMode="auto">
          <a:xfrm>
            <a:off x="0" y="-1"/>
            <a:ext cx="9144000" cy="5724331"/>
          </a:xfrm>
          <a:prstGeom prst="rect">
            <a:avLst/>
          </a:prstGeom>
          <a:noFill/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395536" y="265212"/>
            <a:ext cx="3096344" cy="64807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Игрушки ожили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625252"/>
            <a:ext cx="4032448" cy="129614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Сколько голов было у мышиного короля?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633364"/>
            <a:ext cx="3096344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Одна</a:t>
            </a:r>
          </a:p>
          <a:p>
            <a:pPr fontAlgn="base">
              <a:buNone/>
            </a:pPr>
            <a:r>
              <a:rPr lang="ru-RU" b="1" dirty="0" smtClean="0"/>
              <a:t>б) Три </a:t>
            </a:r>
          </a:p>
          <a:p>
            <a:pPr fontAlgn="base">
              <a:buNone/>
            </a:pPr>
            <a:r>
              <a:rPr lang="ru-RU" b="1" dirty="0" smtClean="0"/>
              <a:t>в) Семь</a:t>
            </a:r>
          </a:p>
        </p:txBody>
      </p:sp>
      <p:pic>
        <p:nvPicPr>
          <p:cNvPr id="6" name="Picture 2" descr="http://etagofman.narod.ru/ill/sch/rubin/rubin8.jpg"/>
          <p:cNvPicPr>
            <a:picLocks noChangeAspect="1" noChangeArrowheads="1"/>
          </p:cNvPicPr>
          <p:nvPr/>
        </p:nvPicPr>
        <p:blipFill>
          <a:blip r:embed="rId3" cstate="print"/>
          <a:srcRect l="4658" t="3592" r="4512" b="4818"/>
          <a:stretch>
            <a:fillRect/>
          </a:stretch>
        </p:blipFill>
        <p:spPr bwMode="auto">
          <a:xfrm>
            <a:off x="5004048" y="409228"/>
            <a:ext cx="3744416" cy="4896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769268"/>
            <a:ext cx="8229600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Кому принадлежит фраза из сказки: "Коня, коня! Полцарства за коня!"?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633364"/>
            <a:ext cx="3096344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Щелкунчику</a:t>
            </a:r>
          </a:p>
          <a:p>
            <a:pPr fontAlgn="base">
              <a:buNone/>
            </a:pPr>
            <a:r>
              <a:rPr lang="ru-RU" b="1" dirty="0" smtClean="0"/>
              <a:t>б) Фрицу</a:t>
            </a:r>
          </a:p>
          <a:p>
            <a:pPr fontAlgn="base">
              <a:buNone/>
            </a:pPr>
            <a:r>
              <a:rPr lang="ru-RU" b="1" dirty="0" smtClean="0"/>
              <a:t>в) Мари</a:t>
            </a:r>
            <a:endParaRPr lang="ru-RU" b="1" dirty="0"/>
          </a:p>
        </p:txBody>
      </p:sp>
      <p:pic>
        <p:nvPicPr>
          <p:cNvPr id="6" name="Picture 2" descr="http://lh4.ggpht.com/_zHHJRoNKOlg/TPdIR37VOoI/AAAAAAAAIlU/_HlrlswKHss/s850/0_56277_2bdf0184_orig.jpeg"/>
          <p:cNvPicPr>
            <a:picLocks noChangeAspect="1" noChangeArrowheads="1"/>
          </p:cNvPicPr>
          <p:nvPr/>
        </p:nvPicPr>
        <p:blipFill>
          <a:blip r:embed="rId3" cstate="print"/>
          <a:srcRect b="9270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7584" y="0"/>
            <a:ext cx="7308304" cy="129614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Как Мари спасла Щелкунчика от мышиного войска?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49388"/>
            <a:ext cx="4752528" cy="244827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Бросила туфельку</a:t>
            </a:r>
          </a:p>
          <a:p>
            <a:pPr fontAlgn="base">
              <a:buNone/>
            </a:pPr>
            <a:r>
              <a:rPr lang="ru-RU" b="1" dirty="0" smtClean="0"/>
              <a:t>б) Громко закричала </a:t>
            </a:r>
          </a:p>
          <a:p>
            <a:pPr fontAlgn="base">
              <a:buNone/>
            </a:pPr>
            <a:r>
              <a:rPr lang="ru-RU" b="1" dirty="0" smtClean="0"/>
              <a:t>в) Позвала на помощь брата</a:t>
            </a:r>
          </a:p>
        </p:txBody>
      </p:sp>
      <p:pic>
        <p:nvPicPr>
          <p:cNvPr id="7" name="Picture 2" descr="http://etagofman.narod.ru/ill/sch/nikag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345332"/>
            <a:ext cx="2880320" cy="41212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409228"/>
            <a:ext cx="7560840" cy="108012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Кто рассказал Мари и Фрицу сказку о твердом орехе?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633364"/>
            <a:ext cx="3096344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Папа</a:t>
            </a:r>
          </a:p>
          <a:p>
            <a:pPr fontAlgn="base">
              <a:buNone/>
            </a:pPr>
            <a:r>
              <a:rPr lang="ru-RU" b="1" dirty="0" smtClean="0"/>
              <a:t>б) Мама</a:t>
            </a:r>
          </a:p>
          <a:p>
            <a:pPr fontAlgn="base">
              <a:buNone/>
            </a:pPr>
            <a:r>
              <a:rPr lang="ru-RU" b="1" dirty="0" smtClean="0"/>
              <a:t>в) Крестный</a:t>
            </a:r>
          </a:p>
        </p:txBody>
      </p:sp>
      <p:pic>
        <p:nvPicPr>
          <p:cNvPr id="7" name="Picture 2" descr="http://etagofman.narod.ru/ill/sch/nikag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561356"/>
            <a:ext cx="5554692" cy="38774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193204"/>
            <a:ext cx="8388424" cy="108012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Что королева из сказки о твердом орехе лично готовила для короля?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6056" y="1345332"/>
            <a:ext cx="3096344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Пироги</a:t>
            </a:r>
          </a:p>
          <a:p>
            <a:pPr fontAlgn="base">
              <a:buNone/>
            </a:pPr>
            <a:r>
              <a:rPr lang="ru-RU" b="1" dirty="0" smtClean="0"/>
              <a:t>б) Колбасу</a:t>
            </a:r>
          </a:p>
          <a:p>
            <a:pPr fontAlgn="base">
              <a:buNone/>
            </a:pPr>
            <a:r>
              <a:rPr lang="ru-RU" b="1" dirty="0" smtClean="0"/>
              <a:t>в) Завтрак</a:t>
            </a:r>
          </a:p>
        </p:txBody>
      </p:sp>
      <p:pic>
        <p:nvPicPr>
          <p:cNvPr id="8" name="Picture 2" descr="http://etagofman.narod.ru/ill/sch/gustafson4.jpg"/>
          <p:cNvPicPr>
            <a:picLocks noChangeAspect="1" noChangeArrowheads="1"/>
          </p:cNvPicPr>
          <p:nvPr/>
        </p:nvPicPr>
        <p:blipFill>
          <a:blip r:embed="rId3" cstate="print"/>
          <a:srcRect b="5341"/>
          <a:stretch>
            <a:fillRect/>
          </a:stretch>
        </p:blipFill>
        <p:spPr bwMode="auto">
          <a:xfrm>
            <a:off x="1331640" y="1345332"/>
            <a:ext cx="3096344" cy="4176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193204"/>
            <a:ext cx="9144000" cy="108012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Как звали королеву мышей?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705372"/>
            <a:ext cx="3096344" cy="100811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err="1" smtClean="0"/>
              <a:t>Мышильда</a:t>
            </a:r>
            <a:endParaRPr lang="ru-RU" b="1" dirty="0" smtClean="0"/>
          </a:p>
        </p:txBody>
      </p:sp>
      <p:pic>
        <p:nvPicPr>
          <p:cNvPr id="89090" name="Picture 2" descr="http://www.planetaskazok.ru/images/stories/gofman/shelkunchik/25.jpg"/>
          <p:cNvPicPr>
            <a:picLocks noChangeAspect="1" noChangeArrowheads="1"/>
          </p:cNvPicPr>
          <p:nvPr/>
        </p:nvPicPr>
        <p:blipFill>
          <a:blip r:embed="rId3" cstate="print"/>
          <a:srcRect r="50954"/>
          <a:stretch>
            <a:fillRect/>
          </a:stretch>
        </p:blipFill>
        <p:spPr bwMode="auto">
          <a:xfrm>
            <a:off x="755576" y="1345332"/>
            <a:ext cx="3312368" cy="3837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012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Сколько сыновей было у королевы </a:t>
            </a:r>
            <a:r>
              <a:rPr lang="ru-RU" sz="3200" b="1" dirty="0" err="1" smtClean="0"/>
              <a:t>Мышильды</a:t>
            </a:r>
            <a:r>
              <a:rPr lang="ru-RU" sz="3200" b="1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345332"/>
            <a:ext cx="3096344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Один</a:t>
            </a:r>
          </a:p>
          <a:p>
            <a:pPr fontAlgn="base">
              <a:buNone/>
            </a:pPr>
            <a:r>
              <a:rPr lang="ru-RU" b="1" dirty="0" smtClean="0"/>
              <a:t>б) Три</a:t>
            </a:r>
          </a:p>
          <a:p>
            <a:pPr fontAlgn="base">
              <a:buNone/>
            </a:pPr>
            <a:r>
              <a:rPr lang="ru-RU" b="1" dirty="0" smtClean="0"/>
              <a:t>в) Семь</a:t>
            </a:r>
          </a:p>
        </p:txBody>
      </p:sp>
      <p:pic>
        <p:nvPicPr>
          <p:cNvPr id="6" name="Picture 4" descr="http://etagofman.narod.ru/ill/sch/gustafson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913284"/>
            <a:ext cx="3334147" cy="4594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769268"/>
            <a:ext cx="8769152" cy="18002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Почему няньки </a:t>
            </a:r>
            <a:r>
              <a:rPr lang="ru-RU" sz="3200" b="1" dirty="0" err="1" smtClean="0"/>
              <a:t>Пирлипат</a:t>
            </a:r>
            <a:r>
              <a:rPr lang="ru-RU" sz="3200" b="1" dirty="0" smtClean="0"/>
              <a:t> должны были всегда держать на коленях котов, учтиво почёсывая их за ушами, чтобы они непрестанно мурлыкали?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497460"/>
            <a:ext cx="8892480" cy="2736304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sz="2800" b="1" dirty="0" smtClean="0"/>
          </a:p>
          <a:p>
            <a:pPr fontAlgn="base">
              <a:buNone/>
            </a:pPr>
            <a:r>
              <a:rPr lang="ru-RU" sz="2800" b="1" dirty="0" smtClean="0"/>
              <a:t>а) Чтобы у </a:t>
            </a:r>
            <a:r>
              <a:rPr lang="ru-RU" sz="2800" b="1" dirty="0" err="1" smtClean="0"/>
              <a:t>Пирлипат</a:t>
            </a:r>
            <a:r>
              <a:rPr lang="ru-RU" sz="2800" b="1" dirty="0" smtClean="0"/>
              <a:t> было хорошее настроение</a:t>
            </a:r>
          </a:p>
          <a:p>
            <a:pPr fontAlgn="base">
              <a:buNone/>
            </a:pPr>
            <a:r>
              <a:rPr lang="ru-RU" sz="2800" b="1" dirty="0" smtClean="0"/>
              <a:t>б) Чтобы обезопасить </a:t>
            </a:r>
            <a:r>
              <a:rPr lang="ru-RU" sz="2800" b="1" dirty="0" err="1" smtClean="0"/>
              <a:t>Пирлипат</a:t>
            </a:r>
            <a:r>
              <a:rPr lang="ru-RU" sz="2800" b="1" dirty="0" smtClean="0"/>
              <a:t> от мести </a:t>
            </a:r>
            <a:r>
              <a:rPr lang="ru-RU" sz="2800" b="1" dirty="0" err="1" smtClean="0"/>
              <a:t>Мышильды</a:t>
            </a:r>
            <a:r>
              <a:rPr lang="ru-RU" sz="2800" b="1" dirty="0" smtClean="0"/>
              <a:t> </a:t>
            </a:r>
          </a:p>
          <a:p>
            <a:pPr fontAlgn="base">
              <a:buNone/>
            </a:pPr>
            <a:r>
              <a:rPr lang="ru-RU" sz="2800" b="1" dirty="0" smtClean="0"/>
              <a:t>в) Чтобы </a:t>
            </a:r>
            <a:r>
              <a:rPr lang="ru-RU" sz="2800" b="1" dirty="0" err="1" smtClean="0"/>
              <a:t>Пирлипат</a:t>
            </a:r>
            <a:r>
              <a:rPr lang="ru-RU" sz="2800" b="1" dirty="0" smtClean="0"/>
              <a:t> спокойно спала</a:t>
            </a:r>
            <a:endParaRPr lang="ru-RU" sz="2800" b="1" dirty="0"/>
          </a:p>
        </p:txBody>
      </p:sp>
      <p:pic>
        <p:nvPicPr>
          <p:cNvPr id="6" name="Picture 2" descr="http://etagofman.narod.ru/ill/sch/nikag10.jpg"/>
          <p:cNvPicPr>
            <a:picLocks noChangeAspect="1" noChangeArrowheads="1"/>
          </p:cNvPicPr>
          <p:nvPr/>
        </p:nvPicPr>
        <p:blipFill>
          <a:blip r:embed="rId3" cstate="print"/>
          <a:srcRect t="6568" b="4680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337220"/>
            <a:ext cx="9144000" cy="127332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Что изобрел придворный часовщик и чудодей для борьбы с мышами?</a:t>
            </a:r>
            <a:endParaRPr lang="ru-RU" dirty="0"/>
          </a:p>
        </p:txBody>
      </p:sp>
      <p:pic>
        <p:nvPicPr>
          <p:cNvPr id="8" name="Picture 4" descr="Roberto Innocenti. Иллюстрации к &quot;Щелкунчику&quot; (30 работ)"/>
          <p:cNvPicPr>
            <a:picLocks noChangeAspect="1" noChangeArrowheads="1"/>
          </p:cNvPicPr>
          <p:nvPr/>
        </p:nvPicPr>
        <p:blipFill>
          <a:blip r:embed="rId3" cstate="print"/>
          <a:srcRect t="2242"/>
          <a:stretch>
            <a:fillRect/>
          </a:stretch>
        </p:blipFill>
        <p:spPr bwMode="auto">
          <a:xfrm>
            <a:off x="2483768" y="193204"/>
            <a:ext cx="6480720" cy="5283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179512" y="2353444"/>
            <a:ext cx="2448272" cy="1080120"/>
          </a:xfrm>
        </p:spPr>
        <p:txBody>
          <a:bodyPr>
            <a:normAutofit fontScale="92500" lnSpcReduction="10000"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Мышеловки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2545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Кто это? «Маленькое туловище с тощими ручонками и ножками едва держало бесформенную голову. Лицо казалось еще уродливее из-за белой нитяной бороды, которой обросли рот и подбородок».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209428"/>
            <a:ext cx="5688632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Щелкунчик</a:t>
            </a:r>
          </a:p>
          <a:p>
            <a:pPr fontAlgn="base">
              <a:buNone/>
            </a:pPr>
            <a:r>
              <a:rPr lang="ru-RU" b="1" dirty="0" smtClean="0"/>
              <a:t>б) Принцесса </a:t>
            </a:r>
            <a:r>
              <a:rPr lang="ru-RU" b="1" dirty="0" err="1" smtClean="0"/>
              <a:t>Прилипат</a:t>
            </a: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в) Крестный </a:t>
            </a:r>
            <a:r>
              <a:rPr lang="ru-RU" b="1" dirty="0" err="1" smtClean="0"/>
              <a:t>Дроссельмейер</a:t>
            </a:r>
            <a:endParaRPr lang="ru-RU" b="1" dirty="0"/>
          </a:p>
        </p:txBody>
      </p:sp>
      <p:pic>
        <p:nvPicPr>
          <p:cNvPr id="7" name="Picture 2" descr="http://etagofman.narod.ru/ill/sch/spirin11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5580112" y="193204"/>
            <a:ext cx="3096344" cy="53739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769268"/>
            <a:ext cx="8229600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Что надо было сделать, чтобы вернуть </a:t>
            </a:r>
            <a:r>
              <a:rPr lang="ru-RU" sz="3200" b="1" dirty="0" err="1" smtClean="0"/>
              <a:t>Пирлипат</a:t>
            </a:r>
            <a:r>
              <a:rPr lang="ru-RU" sz="3200" b="1" dirty="0" smtClean="0"/>
              <a:t> утраченную красоту?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33364"/>
            <a:ext cx="8352928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Очень сильно её напугать</a:t>
            </a:r>
          </a:p>
          <a:p>
            <a:pPr fontAlgn="base">
              <a:buNone/>
            </a:pPr>
            <a:r>
              <a:rPr lang="ru-RU" b="1" dirty="0" smtClean="0"/>
              <a:t>б) Она должна была съесть ядрышко ореха </a:t>
            </a:r>
          </a:p>
          <a:p>
            <a:pPr fontAlgn="base">
              <a:buNone/>
            </a:pPr>
            <a:r>
              <a:rPr lang="ru-RU" b="1" dirty="0" smtClean="0"/>
              <a:t>в) Обратиться к пластическому хирургу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481236"/>
            <a:ext cx="8229600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Кто отправился на поиски ореха </a:t>
            </a:r>
            <a:r>
              <a:rPr lang="ru-RU" sz="3200" b="1" dirty="0" err="1" smtClean="0"/>
              <a:t>Кракатука</a:t>
            </a:r>
            <a:r>
              <a:rPr lang="ru-RU" sz="3200" b="1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61356"/>
            <a:ext cx="4824536" cy="316835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Король</a:t>
            </a:r>
          </a:p>
          <a:p>
            <a:pPr fontAlgn="base">
              <a:buNone/>
            </a:pPr>
            <a:r>
              <a:rPr lang="ru-RU" b="1" dirty="0" smtClean="0"/>
              <a:t>б) Часовщик </a:t>
            </a:r>
            <a:r>
              <a:rPr lang="ru-RU" b="1" dirty="0" err="1" smtClean="0"/>
              <a:t>Дроссельмейер</a:t>
            </a:r>
            <a:r>
              <a:rPr lang="ru-RU" b="1" dirty="0" smtClean="0"/>
              <a:t> </a:t>
            </a:r>
          </a:p>
          <a:p>
            <a:pPr fontAlgn="base">
              <a:buNone/>
            </a:pPr>
            <a:r>
              <a:rPr lang="ru-RU" b="1" dirty="0" smtClean="0"/>
              <a:t>в) </a:t>
            </a:r>
            <a:r>
              <a:rPr lang="ru-RU" b="1" dirty="0" err="1" smtClean="0"/>
              <a:t>Дроссельмейер</a:t>
            </a:r>
            <a:r>
              <a:rPr lang="ru-RU" b="1" dirty="0" smtClean="0"/>
              <a:t> и придворный звездочет</a:t>
            </a:r>
          </a:p>
        </p:txBody>
      </p:sp>
      <p:pic>
        <p:nvPicPr>
          <p:cNvPr id="6" name="Picture 2" descr="http://etagofman.narod.ru/ill/sch/filippovski/filippovski4.jpg"/>
          <p:cNvPicPr>
            <a:picLocks noChangeAspect="1" noChangeArrowheads="1"/>
          </p:cNvPicPr>
          <p:nvPr/>
        </p:nvPicPr>
        <p:blipFill>
          <a:blip r:embed="rId3" cstate="print"/>
          <a:srcRect l="6257" t="3780" r="6141" b="5502"/>
          <a:stretch>
            <a:fillRect/>
          </a:stretch>
        </p:blipFill>
        <p:spPr bwMode="auto">
          <a:xfrm>
            <a:off x="4932040" y="337220"/>
            <a:ext cx="3920436" cy="5040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481236"/>
            <a:ext cx="8229600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Сколько лет искали орех </a:t>
            </a:r>
            <a:r>
              <a:rPr lang="ru-RU" sz="3200" b="1" dirty="0" err="1" smtClean="0"/>
              <a:t>Дроссельмейер</a:t>
            </a:r>
            <a:r>
              <a:rPr lang="ru-RU" sz="3200" b="1" dirty="0" smtClean="0"/>
              <a:t> и придворный звездочет?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2137420"/>
            <a:ext cx="2808312" cy="2520280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3 года</a:t>
            </a:r>
          </a:p>
          <a:p>
            <a:pPr fontAlgn="base">
              <a:buNone/>
            </a:pPr>
            <a:r>
              <a:rPr lang="ru-RU" b="1" dirty="0" smtClean="0"/>
              <a:t>б) 7 лет </a:t>
            </a:r>
          </a:p>
          <a:p>
            <a:pPr fontAlgn="base">
              <a:buNone/>
            </a:pPr>
            <a:r>
              <a:rPr lang="ru-RU" b="1" dirty="0" smtClean="0"/>
              <a:t>в) 15 лет</a:t>
            </a:r>
          </a:p>
        </p:txBody>
      </p:sp>
      <p:pic>
        <p:nvPicPr>
          <p:cNvPr id="7" name="Picture 2" descr="Roberto Innocenti. Иллюстрации к &quot;Щелкунчику&quot; (30 работ)"/>
          <p:cNvPicPr>
            <a:picLocks noChangeAspect="1" noChangeArrowheads="1"/>
          </p:cNvPicPr>
          <p:nvPr/>
        </p:nvPicPr>
        <p:blipFill>
          <a:blip r:embed="rId3" cstate="print"/>
          <a:srcRect t="2121" r="1414"/>
          <a:stretch>
            <a:fillRect/>
          </a:stretch>
        </p:blipFill>
        <p:spPr bwMode="auto">
          <a:xfrm>
            <a:off x="4067944" y="193204"/>
            <a:ext cx="4234613" cy="53057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769268"/>
            <a:ext cx="8229600" cy="129614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В каком городе был найден орех </a:t>
            </a:r>
            <a:r>
              <a:rPr lang="ru-RU" sz="3200" b="1" dirty="0" err="1" smtClean="0"/>
              <a:t>Кракатук</a:t>
            </a:r>
            <a:r>
              <a:rPr lang="ru-RU" sz="3200" b="1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921396"/>
            <a:ext cx="3888432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В Лейпциге</a:t>
            </a:r>
          </a:p>
          <a:p>
            <a:pPr fontAlgn="base">
              <a:buNone/>
            </a:pPr>
            <a:r>
              <a:rPr lang="ru-RU" b="1" dirty="0" smtClean="0"/>
              <a:t>б) В Берлине</a:t>
            </a:r>
          </a:p>
          <a:p>
            <a:pPr fontAlgn="base">
              <a:buNone/>
            </a:pPr>
            <a:r>
              <a:rPr lang="ru-RU" b="1" dirty="0" smtClean="0"/>
              <a:t>в) В Нюрнберге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769268"/>
            <a:ext cx="8229600" cy="144016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У ореха </a:t>
            </a:r>
            <a:r>
              <a:rPr lang="ru-RU" sz="3200" b="1" dirty="0" err="1" smtClean="0"/>
              <a:t>Кракатук</a:t>
            </a:r>
            <a:r>
              <a:rPr lang="ru-RU" sz="3200" b="1" dirty="0" smtClean="0"/>
              <a:t> была такая твёрдая скорлупа, что его не смогла раздавить…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777380"/>
            <a:ext cx="6192688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</a:t>
            </a:r>
            <a:r>
              <a:rPr lang="ru-RU" b="1" dirty="0" err="1" smtClean="0"/>
              <a:t>Сорокавосьмифунтовая</a:t>
            </a:r>
            <a:r>
              <a:rPr lang="ru-RU" b="1" dirty="0" smtClean="0"/>
              <a:t> пушка</a:t>
            </a:r>
            <a:r>
              <a:rPr lang="ru-RU" dirty="0" smtClean="0"/>
              <a:t> </a:t>
            </a: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б) Ветряная мельница</a:t>
            </a:r>
          </a:p>
          <a:p>
            <a:pPr fontAlgn="base">
              <a:buNone/>
            </a:pPr>
            <a:r>
              <a:rPr lang="ru-RU" b="1" dirty="0" smtClean="0"/>
              <a:t>в) Королева </a:t>
            </a:r>
            <a:r>
              <a:rPr lang="ru-RU" b="1" dirty="0" err="1" smtClean="0"/>
              <a:t>Мышильда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769268"/>
            <a:ext cx="8229600" cy="129614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Какими знаками была начертана на таинственном орехе надпись «</a:t>
            </a:r>
            <a:r>
              <a:rPr lang="ru-RU" sz="3200" b="1" dirty="0" err="1" smtClean="0"/>
              <a:t>Кракатук</a:t>
            </a:r>
            <a:r>
              <a:rPr lang="ru-RU" sz="3200" b="1" dirty="0" smtClean="0"/>
              <a:t>»?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633364"/>
            <a:ext cx="6408712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Кириллицей</a:t>
            </a:r>
          </a:p>
          <a:p>
            <a:pPr fontAlgn="base">
              <a:buNone/>
            </a:pPr>
            <a:r>
              <a:rPr lang="ru-RU" b="1" dirty="0" smtClean="0"/>
              <a:t>б) Неизвестными людям знаками</a:t>
            </a:r>
          </a:p>
          <a:p>
            <a:pPr fontAlgn="base">
              <a:buNone/>
            </a:pPr>
            <a:r>
              <a:rPr lang="ru-RU" b="1" dirty="0" smtClean="0"/>
              <a:t>в) Китайскими письменами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985292"/>
            <a:ext cx="8388424" cy="136815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Что сделала </a:t>
            </a:r>
            <a:r>
              <a:rPr lang="ru-RU" sz="3200" b="1" dirty="0" err="1" smtClean="0"/>
              <a:t>Пирлипат</a:t>
            </a:r>
            <a:r>
              <a:rPr lang="ru-RU" sz="3200" b="1" dirty="0" smtClean="0"/>
              <a:t>, когда племянник Кристофа </a:t>
            </a:r>
            <a:r>
              <a:rPr lang="ru-RU" sz="3200" b="1" dirty="0" err="1" smtClean="0"/>
              <a:t>Захариуса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Дроссельмеера</a:t>
            </a:r>
            <a:r>
              <a:rPr lang="ru-RU" sz="3200" b="1" dirty="0" smtClean="0"/>
              <a:t> расколдовал её?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2785492"/>
            <a:ext cx="7632848" cy="1944216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Она одарила его золотыми монетами</a:t>
            </a:r>
          </a:p>
          <a:p>
            <a:pPr fontAlgn="base">
              <a:buNone/>
            </a:pPr>
            <a:r>
              <a:rPr lang="ru-RU" b="1" dirty="0" smtClean="0"/>
              <a:t>б) Она вышла за него замуж</a:t>
            </a:r>
          </a:p>
          <a:p>
            <a:pPr fontAlgn="base">
              <a:buNone/>
            </a:pPr>
            <a:r>
              <a:rPr lang="ru-RU" b="1" dirty="0" smtClean="0"/>
              <a:t>в) Она его выгнала</a:t>
            </a:r>
            <a:r>
              <a:rPr lang="ru-RU" dirty="0" smtClean="0"/>
              <a:t> </a:t>
            </a:r>
            <a:endParaRPr lang="ru-RU" b="1" dirty="0"/>
          </a:p>
        </p:txBody>
      </p:sp>
      <p:pic>
        <p:nvPicPr>
          <p:cNvPr id="6" name="Picture 2" descr="http://i255.photobucket.com/albums/hh154/ljruljru/nutcr/nutcr14b.jpg"/>
          <p:cNvPicPr>
            <a:picLocks noChangeAspect="1" noChangeArrowheads="1"/>
          </p:cNvPicPr>
          <p:nvPr/>
        </p:nvPicPr>
        <p:blipFill>
          <a:blip r:embed="rId3" cstate="print"/>
          <a:srcRect t="3540" b="1455"/>
          <a:stretch>
            <a:fillRect/>
          </a:stretch>
        </p:blipFill>
        <p:spPr bwMode="auto">
          <a:xfrm>
            <a:off x="1187624" y="193204"/>
            <a:ext cx="6912768" cy="52847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625252"/>
            <a:ext cx="9144000" cy="129614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Что грозил сделать мышиный король, если Мари не отдаст ему своих конфет и сахарных куколок?</a:t>
            </a:r>
            <a:endParaRPr lang="ru-RU" dirty="0"/>
          </a:p>
        </p:txBody>
      </p:sp>
      <p:pic>
        <p:nvPicPr>
          <p:cNvPr id="7" name="Picture 1" descr="C:\Users\ТЕХПРОМ\Downloads\8.jpg"/>
          <p:cNvPicPr>
            <a:picLocks noChangeAspect="1" noChangeArrowheads="1"/>
          </p:cNvPicPr>
          <p:nvPr/>
        </p:nvPicPr>
        <p:blipFill>
          <a:blip r:embed="rId3" cstate="print"/>
          <a:srcRect l="1963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539552" y="1993404"/>
            <a:ext cx="4104456" cy="720080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Загрызть Щелкунчика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29614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Какое оружие просил Щелкунчик у Мари, чтобы сразиться с мышиным королем?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1993404"/>
            <a:ext cx="2448272" cy="2016224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Саблю</a:t>
            </a:r>
          </a:p>
          <a:p>
            <a:pPr fontAlgn="base">
              <a:buNone/>
            </a:pPr>
            <a:r>
              <a:rPr lang="ru-RU" b="1" dirty="0" smtClean="0"/>
              <a:t>б) Нож</a:t>
            </a:r>
          </a:p>
          <a:p>
            <a:pPr fontAlgn="base">
              <a:buNone/>
            </a:pPr>
            <a:r>
              <a:rPr lang="ru-RU" b="1" dirty="0" smtClean="0"/>
              <a:t>в) Ружье</a:t>
            </a:r>
            <a:endParaRPr lang="ru-RU" b="1" dirty="0"/>
          </a:p>
        </p:txBody>
      </p:sp>
      <p:pic>
        <p:nvPicPr>
          <p:cNvPr id="6" name="Picture 4" descr="http://etagofman.narod.ru/ill/sch/berkova4.png"/>
          <p:cNvPicPr>
            <a:picLocks noChangeAspect="1" noChangeArrowheads="1"/>
          </p:cNvPicPr>
          <p:nvPr/>
        </p:nvPicPr>
        <p:blipFill>
          <a:blip r:embed="rId3" cstate="print"/>
          <a:srcRect l="4446" t="1974"/>
          <a:stretch>
            <a:fillRect/>
          </a:stretch>
        </p:blipFill>
        <p:spPr bwMode="auto">
          <a:xfrm>
            <a:off x="4932040" y="1345332"/>
            <a:ext cx="3095257" cy="4081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23928" y="337220"/>
            <a:ext cx="5220072" cy="252028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Куда вела лестница в большом платяном шкафу?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41476"/>
            <a:ext cx="4932040" cy="244827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В сказочный мир</a:t>
            </a:r>
          </a:p>
          <a:p>
            <a:pPr fontAlgn="base">
              <a:buNone/>
            </a:pPr>
            <a:r>
              <a:rPr lang="ru-RU" b="1" dirty="0" smtClean="0"/>
              <a:t>б) В </a:t>
            </a:r>
            <a:r>
              <a:rPr lang="ru-RU" b="1" dirty="0" err="1" smtClean="0"/>
              <a:t>Нарнию</a:t>
            </a: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в) В Кукольное царство</a:t>
            </a:r>
          </a:p>
        </p:txBody>
      </p:sp>
      <p:pic>
        <p:nvPicPr>
          <p:cNvPr id="7" name="Picture 2" descr="Roberto Innocenti. Иллюстрации к &quot;Щелкунчику&quot; (30 работ)"/>
          <p:cNvPicPr>
            <a:picLocks noChangeAspect="1" noChangeArrowheads="1"/>
          </p:cNvPicPr>
          <p:nvPr/>
        </p:nvPicPr>
        <p:blipFill>
          <a:blip r:embed="rId3" cstate="print"/>
          <a:srcRect r="7137"/>
          <a:stretch>
            <a:fillRect/>
          </a:stretch>
        </p:blipFill>
        <p:spPr bwMode="auto">
          <a:xfrm>
            <a:off x="179512" y="265212"/>
            <a:ext cx="3744416" cy="52337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71600" y="841276"/>
            <a:ext cx="7200800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Почему жители села «Пряничное» всегда были сердитыми?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921396"/>
            <a:ext cx="5220072" cy="2880320"/>
          </a:xfrm>
        </p:spPr>
        <p:txBody>
          <a:bodyPr>
            <a:normAutofit fontScale="92500"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Они не умели улыбаться</a:t>
            </a:r>
          </a:p>
          <a:p>
            <a:pPr fontAlgn="base">
              <a:buNone/>
            </a:pPr>
            <a:r>
              <a:rPr lang="ru-RU" b="1" dirty="0" smtClean="0"/>
              <a:t>б)  У них часто болели зубы   </a:t>
            </a:r>
          </a:p>
          <a:p>
            <a:pPr fontAlgn="base">
              <a:buNone/>
            </a:pPr>
            <a:r>
              <a:rPr lang="ru-RU" b="1" dirty="0" smtClean="0"/>
              <a:t>в)  Они всегда и всем были недовольны</a:t>
            </a:r>
          </a:p>
        </p:txBody>
      </p:sp>
      <p:pic>
        <p:nvPicPr>
          <p:cNvPr id="6" name="Picture 2" descr="http://etagofman.narod.ru/ill/sch/gustafson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353444"/>
            <a:ext cx="3880605" cy="23995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337220"/>
            <a:ext cx="8136904" cy="151216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По какому озеру плыли Мари и Щелкунчик в столицу Кукольного царства?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41476"/>
            <a:ext cx="4932040" cy="244827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По </a:t>
            </a:r>
            <a:r>
              <a:rPr lang="ru-RU" b="1" dirty="0" err="1" smtClean="0"/>
              <a:t>Розовому</a:t>
            </a: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б) По Желтому</a:t>
            </a:r>
          </a:p>
          <a:p>
            <a:pPr fontAlgn="base">
              <a:buNone/>
            </a:pPr>
            <a:r>
              <a:rPr lang="ru-RU" b="1" dirty="0" smtClean="0"/>
              <a:t>в) По Белому</a:t>
            </a:r>
          </a:p>
        </p:txBody>
      </p:sp>
      <p:pic>
        <p:nvPicPr>
          <p:cNvPr id="6" name="Picture 2" descr="http://etagofman.narod.ru/ill/sch/nikag8.jpg"/>
          <p:cNvPicPr>
            <a:picLocks noChangeAspect="1" noChangeArrowheads="1"/>
          </p:cNvPicPr>
          <p:nvPr/>
        </p:nvPicPr>
        <p:blipFill>
          <a:blip r:embed="rId3" cstate="print"/>
          <a:srcRect b="9135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75656" y="0"/>
            <a:ext cx="6588224" cy="120131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В чем плыли по </a:t>
            </a:r>
            <a:r>
              <a:rPr lang="ru-RU" sz="3200" b="1" dirty="0" err="1" smtClean="0"/>
              <a:t>Розовому</a:t>
            </a:r>
            <a:r>
              <a:rPr lang="ru-RU" sz="3200" b="1" dirty="0" smtClean="0"/>
              <a:t> озеру Мари и Щелкунчик?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921396"/>
            <a:ext cx="3096344" cy="244827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В лодке</a:t>
            </a:r>
          </a:p>
          <a:p>
            <a:pPr fontAlgn="base">
              <a:buNone/>
            </a:pPr>
            <a:r>
              <a:rPr lang="ru-RU" b="1" dirty="0" smtClean="0"/>
              <a:t>б) В раковине</a:t>
            </a:r>
          </a:p>
          <a:p>
            <a:pPr fontAlgn="base">
              <a:buNone/>
            </a:pPr>
            <a:r>
              <a:rPr lang="ru-RU" b="1" dirty="0" smtClean="0"/>
              <a:t>в) В ладье</a:t>
            </a:r>
          </a:p>
        </p:txBody>
      </p:sp>
      <p:pic>
        <p:nvPicPr>
          <p:cNvPr id="7" name="Picture 4" descr="http://etagofman.narod.ru/ill/sch/scheiner1.jpg"/>
          <p:cNvPicPr>
            <a:picLocks noChangeAspect="1" noChangeArrowheads="1"/>
          </p:cNvPicPr>
          <p:nvPr/>
        </p:nvPicPr>
        <p:blipFill>
          <a:blip r:embed="rId3" cstate="print"/>
          <a:srcRect l="2245" t="5138" r="2037" b="2387"/>
          <a:stretch>
            <a:fillRect/>
          </a:stretch>
        </p:blipFill>
        <p:spPr bwMode="auto">
          <a:xfrm>
            <a:off x="4283968" y="1129308"/>
            <a:ext cx="3744416" cy="43020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337220"/>
            <a:ext cx="8136904" cy="151216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Какой город был столицей Кукольного царства?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281436"/>
            <a:ext cx="4499992" cy="244827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b="1" dirty="0" smtClean="0"/>
              <a:t>а) Нюрнберг</a:t>
            </a:r>
          </a:p>
          <a:p>
            <a:pPr fontAlgn="base">
              <a:buNone/>
            </a:pPr>
            <a:r>
              <a:rPr lang="ru-RU" b="1" dirty="0" smtClean="0"/>
              <a:t>б) </a:t>
            </a:r>
            <a:r>
              <a:rPr lang="ru-RU" b="1" dirty="0" err="1" smtClean="0"/>
              <a:t>Конфетенбург</a:t>
            </a: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в) </a:t>
            </a:r>
            <a:r>
              <a:rPr lang="ru-RU" b="1" dirty="0" err="1" smtClean="0"/>
              <a:t>Конфетенхаузен</a:t>
            </a:r>
            <a:endParaRPr lang="ru-RU" b="1" dirty="0" smtClean="0"/>
          </a:p>
        </p:txBody>
      </p:sp>
      <p:pic>
        <p:nvPicPr>
          <p:cNvPr id="79874" name="Picture 2" descr="http://illustrators.ru/uploads/illustration/image/30928/main_30928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9228"/>
            <a:ext cx="3786517" cy="4968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697260"/>
            <a:ext cx="8172400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Кем приходился красивый молодой человек из Нюрнберга крестному </a:t>
            </a:r>
            <a:r>
              <a:rPr lang="ru-RU" sz="3200" b="1" dirty="0" err="1" smtClean="0"/>
              <a:t>Дроссельмейеру</a:t>
            </a:r>
            <a:r>
              <a:rPr lang="ru-RU" sz="3200" b="1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1921396"/>
            <a:ext cx="3744416" cy="2880320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>
              <a:buNone/>
            </a:pPr>
            <a:r>
              <a:rPr lang="ru-RU" b="1" dirty="0" smtClean="0"/>
              <a:t>а) Сыном</a:t>
            </a:r>
          </a:p>
          <a:p>
            <a:pPr fontAlgn="base">
              <a:buNone/>
            </a:pPr>
            <a:r>
              <a:rPr lang="ru-RU" b="1" dirty="0" smtClean="0"/>
              <a:t>б) Племянником   </a:t>
            </a:r>
          </a:p>
          <a:p>
            <a:pPr fontAlgn="base">
              <a:buNone/>
            </a:pPr>
            <a:r>
              <a:rPr lang="ru-RU" b="1" dirty="0" smtClean="0"/>
              <a:t>в) Крестником</a:t>
            </a:r>
          </a:p>
        </p:txBody>
      </p:sp>
      <p:pic>
        <p:nvPicPr>
          <p:cNvPr id="7" name="Picture 4" descr="http://etagofman.narod.ru/ill/sch/nikag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3990766" cy="571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625252"/>
            <a:ext cx="7848872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Кем оказался красивый молодой человек из Нюрнберга?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137420"/>
            <a:ext cx="3456384" cy="1512168"/>
          </a:xfrm>
        </p:spPr>
        <p:txBody>
          <a:bodyPr>
            <a:normAutofit/>
          </a:bodyPr>
          <a:lstStyle/>
          <a:p>
            <a:pPr marL="0" indent="0" fontAlgn="base">
              <a:buNone/>
              <a:tabLst>
                <a:tab pos="0" algn="l"/>
              </a:tabLst>
            </a:pPr>
            <a:r>
              <a:rPr lang="ru-RU" b="1" dirty="0" smtClean="0"/>
              <a:t>Расколдованным Щелкунчиком</a:t>
            </a:r>
          </a:p>
        </p:txBody>
      </p:sp>
      <p:pic>
        <p:nvPicPr>
          <p:cNvPr id="6" name="Picture 4" descr="http://upyourpic.org/images/201405/4rrxj7pmm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93204"/>
            <a:ext cx="4037062" cy="5382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625252"/>
            <a:ext cx="7848872" cy="9525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Чем закончилась сказка?</a:t>
            </a:r>
            <a:endParaRPr lang="ru-RU" dirty="0"/>
          </a:p>
        </p:txBody>
      </p:sp>
      <p:pic>
        <p:nvPicPr>
          <p:cNvPr id="8" name="Picture 2" descr="http://www.papmambook.ru/images/upl/pagephotos/pagephotos_444_50cef31cbb5c8681aef0989770bd1999bbcfc9d2d7f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0"/>
            <a:ext cx="7620000" cy="571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Использованы иллюстрации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3768" y="1201316"/>
            <a:ext cx="6141368" cy="419185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Марины </a:t>
            </a:r>
            <a:r>
              <a:rPr lang="ru-RU" b="1" dirty="0" err="1" smtClean="0">
                <a:solidFill>
                  <a:srgbClr val="002060"/>
                </a:solidFill>
              </a:rPr>
              <a:t>Пузыренко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Роберто </a:t>
            </a:r>
            <a:r>
              <a:rPr lang="ru-RU" b="1" dirty="0" err="1" smtClean="0">
                <a:solidFill>
                  <a:srgbClr val="002060"/>
                </a:solidFill>
              </a:rPr>
              <a:t>Инноченти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Максима Митрофанова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Ники </a:t>
            </a:r>
            <a:r>
              <a:rPr lang="ru-RU" b="1" dirty="0" err="1" smtClean="0">
                <a:solidFill>
                  <a:srgbClr val="002060"/>
                </a:solidFill>
              </a:rPr>
              <a:t>Гольц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Григория </a:t>
            </a:r>
            <a:r>
              <a:rPr lang="ru-RU" b="1" dirty="0" err="1" smtClean="0">
                <a:solidFill>
                  <a:srgbClr val="002060"/>
                </a:solidFill>
              </a:rPr>
              <a:t>Филлиповского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Геннадия </a:t>
            </a:r>
            <a:r>
              <a:rPr lang="ru-RU" b="1" dirty="0" err="1" smtClean="0">
                <a:solidFill>
                  <a:srgbClr val="002060"/>
                </a:solidFill>
              </a:rPr>
              <a:t>Спирина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en-US" b="1" dirty="0" err="1" smtClean="0">
                <a:solidFill>
                  <a:srgbClr val="002060"/>
                </a:solidFill>
              </a:rPr>
              <a:t>Artus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Scheiner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Dagmar </a:t>
            </a:r>
            <a:r>
              <a:rPr lang="en-US" b="1" dirty="0" err="1" smtClean="0">
                <a:solidFill>
                  <a:srgbClr val="002060"/>
                </a:solidFill>
              </a:rPr>
              <a:t>Berkova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Scott Gustafson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Eva Johanna Rubin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525/102699435.475/0_75ef8_c7ad5121_XXXL"/>
          <p:cNvPicPr>
            <a:picLocks noChangeAspect="1" noChangeArrowheads="1"/>
          </p:cNvPicPr>
          <p:nvPr/>
        </p:nvPicPr>
        <p:blipFill>
          <a:blip r:embed="rId2" cstate="print"/>
          <a:srcRect t="7234" b="4809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http://etagofman.narod.ru/gallery/sch2.html</a:t>
            </a:r>
            <a:endParaRPr lang="ru-RU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http://kykolnik.livejournal.com/176417.html?thread=767521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http://nevsepic.com.ua/art-i-risovanaya-grafika/12506-roberto-innocenti.-illyustracii-k-schelkunchiku-30-rabot.html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Использованные источники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lh6.ggpht.com/_zHHJRoNKOlg/TLPp4q74aOI/AAAAAAAAG40/EhZ8Xy6ULhM/s850/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882</Words>
  <Application>Microsoft Office PowerPoint</Application>
  <PresentationFormat>Экран (16:10)</PresentationFormat>
  <Paragraphs>201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Волшебный мир Гофмана</vt:lpstr>
      <vt:lpstr>Слайд 2</vt:lpstr>
      <vt:lpstr>Эрнст Теодор Амадей ГОФМАН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Канун какого праздника описан в сказке?</vt:lpstr>
      <vt:lpstr>Когда в Германии встречают Рождество?</vt:lpstr>
      <vt:lpstr>Назовите фамилию Мари и Фрица.</vt:lpstr>
      <vt:lpstr>Сколько детей было в семье Штальбаум?</vt:lpstr>
      <vt:lpstr>Сколько лет было Мари Штальбаум?</vt:lpstr>
      <vt:lpstr>Кто это? «Это был маленький, сухонький человечек с морщинистым лицом, с большим черным пластырем вместо правого глаза и совсем лысый, почему он и носил красивый белый парик».</vt:lpstr>
      <vt:lpstr>Что крестный подарил детям на праздник?</vt:lpstr>
      <vt:lpstr>Какая профессия была у крестного Мари и Фрица?</vt:lpstr>
      <vt:lpstr>Кто это? «Он был не очень складный: чересчур длинное и плотное туловище на коротеньких и тонких ножках, да и голова тоже как будто великовата. Зато по щегольской одежде сразу было видно, что это человек благовоспитанный и со вкусом».</vt:lpstr>
      <vt:lpstr>Как отнеслись к Щелкунчику Мари и Фриц?</vt:lpstr>
      <vt:lpstr>Что означает слово «бонбоньерка»?</vt:lpstr>
      <vt:lpstr>Кого Мари увидела на часах в полночь?</vt:lpstr>
      <vt:lpstr>Какое чудо произошло, когда часы пробили полночь?</vt:lpstr>
      <vt:lpstr>Сколько голов было у мышиного короля?</vt:lpstr>
      <vt:lpstr>Кому принадлежит фраза из сказки: "Коня, коня! Полцарства за коня!"?</vt:lpstr>
      <vt:lpstr>Как Мари спасла Щелкунчика от мышиного войска?</vt:lpstr>
      <vt:lpstr>Кто рассказал Мари и Фрицу сказку о твердом орехе?</vt:lpstr>
      <vt:lpstr>Что королева из сказки о твердом орехе лично готовила для короля?</vt:lpstr>
      <vt:lpstr>Как звали королеву мышей?</vt:lpstr>
      <vt:lpstr>Сколько сыновей было у королевы Мышильды?</vt:lpstr>
      <vt:lpstr>Почему няньки Пирлипат должны были всегда держать на коленях котов, учтиво почёсывая их за ушами, чтобы они непрестанно мурлыкали?</vt:lpstr>
      <vt:lpstr>Что изобрел придворный часовщик и чудодей для борьбы с мышами?</vt:lpstr>
      <vt:lpstr>Кто это? «Маленькое туловище с тощими ручонками и ножками едва держало бесформенную голову. Лицо казалось еще уродливее из-за белой нитяной бороды, которой обросли рот и подбородок».</vt:lpstr>
      <vt:lpstr>Что надо было сделать, чтобы вернуть Пирлипат утраченную красоту?</vt:lpstr>
      <vt:lpstr>Кто отправился на поиски ореха Кракатука?</vt:lpstr>
      <vt:lpstr>Сколько лет искали орех Дроссельмейер и придворный звездочет?</vt:lpstr>
      <vt:lpstr>В каком городе был найден орех Кракатук?</vt:lpstr>
      <vt:lpstr>У ореха Кракатук была такая твёрдая скорлупа, что его не смогла раздавить…</vt:lpstr>
      <vt:lpstr>Какими знаками была начертана на таинственном орехе надпись «Кракатук»? </vt:lpstr>
      <vt:lpstr>Что сделала Пирлипат, когда племянник Кристофа Захариуса Дроссельмеера расколдовал её?</vt:lpstr>
      <vt:lpstr>Что грозил сделать мышиный король, если Мари не отдаст ему своих конфет и сахарных куколок?</vt:lpstr>
      <vt:lpstr>Какое оружие просил Щелкунчик у Мари, чтобы сразиться с мышиным королем? </vt:lpstr>
      <vt:lpstr>Куда вела лестница в большом платяном шкафу?</vt:lpstr>
      <vt:lpstr>Почему жители села «Пряничное» всегда были сердитыми?</vt:lpstr>
      <vt:lpstr>По какому озеру плыли Мари и Щелкунчик в столицу Кукольного царства?</vt:lpstr>
      <vt:lpstr>В чем плыли по Розовому озеру Мари и Щелкунчик?</vt:lpstr>
      <vt:lpstr>Какой город был столицей Кукольного царства?</vt:lpstr>
      <vt:lpstr>Кем приходился красивый молодой человек из Нюрнберга крестному Дроссельмейеру?</vt:lpstr>
      <vt:lpstr>Кем оказался красивый молодой человек из Нюрнберга?</vt:lpstr>
      <vt:lpstr>Чем закончилась сказка?</vt:lpstr>
      <vt:lpstr>Использованы иллюстрации</vt:lpstr>
      <vt:lpstr>Использованные источники</vt:lpstr>
      <vt:lpstr>Слайд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141</cp:revision>
  <dcterms:created xsi:type="dcterms:W3CDTF">2015-12-13T16:31:14Z</dcterms:created>
  <dcterms:modified xsi:type="dcterms:W3CDTF">2015-12-22T04:20:03Z</dcterms:modified>
</cp:coreProperties>
</file>