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82" r:id="rId3"/>
    <p:sldId id="257" r:id="rId4"/>
    <p:sldId id="260" r:id="rId5"/>
    <p:sldId id="258" r:id="rId6"/>
    <p:sldId id="259" r:id="rId7"/>
    <p:sldId id="296" r:id="rId8"/>
    <p:sldId id="297" r:id="rId9"/>
    <p:sldId id="298" r:id="rId10"/>
    <p:sldId id="264" r:id="rId11"/>
    <p:sldId id="268" r:id="rId12"/>
    <p:sldId id="266" r:id="rId13"/>
    <p:sldId id="269" r:id="rId14"/>
    <p:sldId id="270" r:id="rId15"/>
    <p:sldId id="288" r:id="rId16"/>
    <p:sldId id="272" r:id="rId17"/>
    <p:sldId id="299" r:id="rId18"/>
    <p:sldId id="290" r:id="rId19"/>
    <p:sldId id="300" r:id="rId20"/>
    <p:sldId id="278" r:id="rId21"/>
    <p:sldId id="301" r:id="rId22"/>
    <p:sldId id="283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996633"/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86" autoAdjust="0"/>
  </p:normalViewPr>
  <p:slideViewPr>
    <p:cSldViewPr>
      <p:cViewPr>
        <p:scale>
          <a:sx n="60" d="100"/>
          <a:sy n="60" d="100"/>
        </p:scale>
        <p:origin x="-1560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48B0-7CD8-4923-A71A-8AA50C2C9E16}" type="datetimeFigureOut">
              <a:rPr lang="ru-RU" smtClean="0"/>
              <a:pPr/>
              <a:t>21.09.2015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48C1F-B0A1-4028-B3B0-B92D9D01C4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48B0-7CD8-4923-A71A-8AA50C2C9E16}" type="datetimeFigureOut">
              <a:rPr lang="ru-RU" smtClean="0"/>
              <a:pPr/>
              <a:t>21.09.2015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48C1F-B0A1-4028-B3B0-B92D9D01C4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48B0-7CD8-4923-A71A-8AA50C2C9E16}" type="datetimeFigureOut">
              <a:rPr lang="ru-RU" smtClean="0"/>
              <a:pPr/>
              <a:t>21.09.2015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48C1F-B0A1-4028-B3B0-B92D9D01C4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48B0-7CD8-4923-A71A-8AA50C2C9E16}" type="datetimeFigureOut">
              <a:rPr lang="ru-RU" smtClean="0"/>
              <a:pPr/>
              <a:t>21.09.2015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48C1F-B0A1-4028-B3B0-B92D9D01C4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48B0-7CD8-4923-A71A-8AA50C2C9E16}" type="datetimeFigureOut">
              <a:rPr lang="ru-RU" smtClean="0"/>
              <a:pPr/>
              <a:t>21.09.2015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48C1F-B0A1-4028-B3B0-B92D9D01C4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48B0-7CD8-4923-A71A-8AA50C2C9E16}" type="datetimeFigureOut">
              <a:rPr lang="ru-RU" smtClean="0"/>
              <a:pPr/>
              <a:t>21.09.2015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48C1F-B0A1-4028-B3B0-B92D9D01C4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48B0-7CD8-4923-A71A-8AA50C2C9E16}" type="datetimeFigureOut">
              <a:rPr lang="ru-RU" smtClean="0"/>
              <a:pPr/>
              <a:t>21.09.2015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48C1F-B0A1-4028-B3B0-B92D9D01C4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48B0-7CD8-4923-A71A-8AA50C2C9E16}" type="datetimeFigureOut">
              <a:rPr lang="ru-RU" smtClean="0"/>
              <a:pPr/>
              <a:t>21.09.2015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48C1F-B0A1-4028-B3B0-B92D9D01C4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48B0-7CD8-4923-A71A-8AA50C2C9E16}" type="datetimeFigureOut">
              <a:rPr lang="ru-RU" smtClean="0"/>
              <a:pPr/>
              <a:t>21.09.2015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48C1F-B0A1-4028-B3B0-B92D9D01C4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48B0-7CD8-4923-A71A-8AA50C2C9E16}" type="datetimeFigureOut">
              <a:rPr lang="ru-RU" smtClean="0"/>
              <a:pPr/>
              <a:t>21.09.2015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48C1F-B0A1-4028-B3B0-B92D9D01C4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48B0-7CD8-4923-A71A-8AA50C2C9E16}" type="datetimeFigureOut">
              <a:rPr lang="ru-RU" smtClean="0"/>
              <a:pPr/>
              <a:t>21.09.2015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48C1F-B0A1-4028-B3B0-B92D9D01C4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D48B0-7CD8-4923-A71A-8AA50C2C9E16}" type="datetimeFigureOut">
              <a:rPr lang="ru-RU" smtClean="0"/>
              <a:pPr/>
              <a:t>21.09.2015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48C1F-B0A1-4028-B3B0-B92D9D01C4C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slow"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по работе Медведево\Есенин\1024_768_201003080922332266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0" y="4941168"/>
            <a:ext cx="4572000" cy="1224136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Century Gothic" pitchFamily="34" charset="0"/>
              </a:rPr>
              <a:t>Певец России</a:t>
            </a:r>
            <a:endParaRPr lang="ru-RU" b="1" dirty="0">
              <a:solidFill>
                <a:srgbClr val="C00000"/>
              </a:solidFill>
              <a:latin typeface="Century Gothic" pitchFamily="34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843808" y="4581128"/>
            <a:ext cx="6300192" cy="648072"/>
          </a:xfrm>
        </p:spPr>
        <p:txBody>
          <a:bodyPr>
            <a:normAutofit fontScale="62500" lnSpcReduction="20000"/>
          </a:bodyPr>
          <a:lstStyle/>
          <a:p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  <a:latin typeface="Century Gothic" pitchFamily="34" charset="0"/>
                <a:ea typeface="+mj-ea"/>
                <a:cs typeface="+mj-cs"/>
              </a:rPr>
              <a:t>Сергей Александрович Есенин</a:t>
            </a:r>
          </a:p>
          <a:p>
            <a:endParaRPr lang="ru-RU" dirty="0"/>
          </a:p>
        </p:txBody>
      </p:sp>
      <p:pic>
        <p:nvPicPr>
          <p:cNvPr id="1026" name="Picture 2" descr="C:\Users\e.vaseneva\Pictures\есен.jpg"/>
          <p:cNvPicPr>
            <a:picLocks noChangeAspect="1" noChangeArrowheads="1"/>
          </p:cNvPicPr>
          <p:nvPr/>
        </p:nvPicPr>
        <p:blipFill>
          <a:blip r:embed="rId3" cstate="print"/>
          <a:srcRect l="4886" t="4846" r="5595" b="7033"/>
          <a:stretch>
            <a:fillRect/>
          </a:stretch>
        </p:blipFill>
        <p:spPr bwMode="auto">
          <a:xfrm>
            <a:off x="2339752" y="476672"/>
            <a:ext cx="2664296" cy="3496889"/>
          </a:xfrm>
          <a:prstGeom prst="rect">
            <a:avLst/>
          </a:prstGeom>
          <a:ln w="228600" cap="sq" cmpd="thickThin">
            <a:solidFill>
              <a:srgbClr val="996633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по работе Медведево\Есенин\369399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l="6193" r="1229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91880" y="0"/>
            <a:ext cx="5328592" cy="6858000"/>
          </a:xfrm>
        </p:spPr>
        <p:txBody>
          <a:bodyPr>
            <a:noAutofit/>
          </a:bodyPr>
          <a:lstStyle/>
          <a:p>
            <a:pPr algn="l"/>
            <a:r>
              <a:rPr lang="ru-RU" sz="2800" b="1" i="1" dirty="0" smtClean="0">
                <a:effectLst>
                  <a:glow rad="228600">
                    <a:srgbClr val="FFFFFF"/>
                  </a:glow>
                </a:effectLst>
              </a:rPr>
              <a:t>В этом имени – слово «</a:t>
            </a:r>
            <a:r>
              <a:rPr lang="ru-RU" sz="2800" b="1" i="1" dirty="0" err="1" smtClean="0">
                <a:effectLst>
                  <a:glow rad="228600">
                    <a:srgbClr val="FFFFFF"/>
                  </a:glow>
                </a:effectLst>
              </a:rPr>
              <a:t>есень</a:t>
            </a:r>
            <a:r>
              <a:rPr lang="ru-RU" sz="2800" b="1" i="1" dirty="0" smtClean="0">
                <a:effectLst>
                  <a:glow rad="228600">
                    <a:srgbClr val="FFFFFF"/>
                  </a:glow>
                </a:effectLst>
              </a:rPr>
              <a:t>»,</a:t>
            </a:r>
            <a:r>
              <a:rPr lang="ru-RU" sz="2800" dirty="0" smtClean="0">
                <a:effectLst>
                  <a:glow rad="228600">
                    <a:srgbClr val="FFFFFF"/>
                  </a:glow>
                </a:effectLst>
              </a:rPr>
              <a:t/>
            </a:r>
            <a:br>
              <a:rPr lang="ru-RU" sz="2800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sz="2800" b="1" i="1" dirty="0" smtClean="0">
                <a:effectLst>
                  <a:glow rad="228600">
                    <a:srgbClr val="FFFFFF"/>
                  </a:glow>
                </a:effectLst>
              </a:rPr>
              <a:t>Осень, ясень, осенний цвет;</a:t>
            </a:r>
            <a:r>
              <a:rPr lang="ru-RU" sz="2800" dirty="0" smtClean="0">
                <a:effectLst>
                  <a:glow rad="228600">
                    <a:srgbClr val="FFFFFF"/>
                  </a:glow>
                </a:effectLst>
              </a:rPr>
              <a:t/>
            </a:r>
            <a:br>
              <a:rPr lang="ru-RU" sz="2800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sz="2800" b="1" i="1" dirty="0" smtClean="0">
                <a:effectLst>
                  <a:glow rad="228600">
                    <a:srgbClr val="FFFFFF"/>
                  </a:glow>
                </a:effectLst>
              </a:rPr>
              <a:t>Что-то есть в нём </a:t>
            </a:r>
            <a:r>
              <a:rPr lang="ru-RU" sz="2800" dirty="0" smtClean="0">
                <a:effectLst>
                  <a:glow rad="228600">
                    <a:srgbClr val="FFFFFF"/>
                  </a:glow>
                </a:effectLst>
              </a:rPr>
              <a:t/>
            </a:r>
            <a:br>
              <a:rPr lang="ru-RU" sz="2800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sz="2800" b="1" i="1" dirty="0" smtClean="0">
                <a:effectLst>
                  <a:glow rad="228600">
                    <a:srgbClr val="FFFFFF"/>
                  </a:glow>
                </a:effectLst>
              </a:rPr>
              <a:t>От русских песен –</a:t>
            </a:r>
            <a:r>
              <a:rPr lang="ru-RU" sz="2800" dirty="0" smtClean="0">
                <a:effectLst>
                  <a:glow rad="228600">
                    <a:srgbClr val="FFFFFF"/>
                  </a:glow>
                </a:effectLst>
              </a:rPr>
              <a:t/>
            </a:r>
            <a:br>
              <a:rPr lang="ru-RU" sz="2800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sz="2800" b="1" i="1" dirty="0" smtClean="0">
                <a:effectLst>
                  <a:glow rad="228600">
                    <a:srgbClr val="FFFFFF"/>
                  </a:glow>
                </a:effectLst>
              </a:rPr>
              <a:t>Поднебесье, тихие веси,</a:t>
            </a:r>
            <a:r>
              <a:rPr lang="ru-RU" sz="2800" dirty="0" smtClean="0">
                <a:effectLst>
                  <a:glow rad="228600">
                    <a:srgbClr val="FFFFFF"/>
                  </a:glow>
                </a:effectLst>
              </a:rPr>
              <a:t/>
            </a:r>
            <a:br>
              <a:rPr lang="ru-RU" sz="2800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sz="2800" b="1" i="1" dirty="0" smtClean="0">
                <a:effectLst>
                  <a:glow rad="228600">
                    <a:srgbClr val="FFFFFF"/>
                  </a:glow>
                </a:effectLst>
              </a:rPr>
              <a:t>Сень берёзы </a:t>
            </a:r>
            <a:r>
              <a:rPr lang="ru-RU" sz="2800" dirty="0" smtClean="0">
                <a:effectLst>
                  <a:glow rad="228600">
                    <a:srgbClr val="FFFFFF"/>
                  </a:glow>
                </a:effectLst>
              </a:rPr>
              <a:t/>
            </a:r>
            <a:br>
              <a:rPr lang="ru-RU" sz="2800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sz="2800" b="1" i="1" dirty="0" smtClean="0">
                <a:effectLst>
                  <a:glow rad="228600">
                    <a:srgbClr val="FFFFFF"/>
                  </a:glow>
                </a:effectLst>
              </a:rPr>
              <a:t>И синь – рассвет.</a:t>
            </a:r>
            <a:r>
              <a:rPr lang="ru-RU" sz="2800" dirty="0" smtClean="0">
                <a:effectLst>
                  <a:glow rad="228600">
                    <a:srgbClr val="FFFFFF"/>
                  </a:glow>
                </a:effectLst>
              </a:rPr>
              <a:t/>
            </a:r>
            <a:br>
              <a:rPr lang="ru-RU" sz="2800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sz="2800" b="1" i="1" dirty="0" smtClean="0">
                <a:effectLst>
                  <a:glow rad="228600">
                    <a:srgbClr val="FFFFFF"/>
                  </a:glow>
                </a:effectLst>
              </a:rPr>
              <a:t>Что-то есть в нём </a:t>
            </a:r>
            <a:r>
              <a:rPr lang="ru-RU" sz="2800" dirty="0" smtClean="0">
                <a:effectLst>
                  <a:glow rad="228600">
                    <a:srgbClr val="FFFFFF"/>
                  </a:glow>
                </a:effectLst>
              </a:rPr>
              <a:t/>
            </a:r>
            <a:br>
              <a:rPr lang="ru-RU" sz="2800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sz="2800" b="1" i="1" dirty="0" smtClean="0">
                <a:effectLst>
                  <a:glow rad="228600">
                    <a:srgbClr val="FFFFFF"/>
                  </a:glow>
                </a:effectLst>
              </a:rPr>
              <a:t>И от весенней грусти, </a:t>
            </a:r>
            <a:r>
              <a:rPr lang="ru-RU" sz="2800" dirty="0" smtClean="0">
                <a:effectLst>
                  <a:glow rad="228600">
                    <a:srgbClr val="FFFFFF"/>
                  </a:glow>
                </a:effectLst>
              </a:rPr>
              <a:t/>
            </a:r>
            <a:br>
              <a:rPr lang="ru-RU" sz="2800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sz="2800" b="1" i="1" dirty="0" smtClean="0">
                <a:effectLst>
                  <a:glow rad="228600">
                    <a:srgbClr val="FFFFFF"/>
                  </a:glow>
                </a:effectLst>
              </a:rPr>
              <a:t>Юности и чистоты…</a:t>
            </a:r>
            <a:r>
              <a:rPr lang="ru-RU" sz="2800" dirty="0" smtClean="0">
                <a:effectLst>
                  <a:glow rad="228600">
                    <a:srgbClr val="FFFFFF"/>
                  </a:glow>
                </a:effectLst>
              </a:rPr>
              <a:t/>
            </a:r>
            <a:br>
              <a:rPr lang="ru-RU" sz="2800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sz="2800" b="1" i="1" dirty="0" smtClean="0">
                <a:effectLst>
                  <a:glow rad="228600">
                    <a:srgbClr val="FFFFFF"/>
                  </a:glow>
                </a:effectLst>
              </a:rPr>
              <a:t>Только скажут -</a:t>
            </a:r>
            <a:r>
              <a:rPr lang="ru-RU" sz="2800" dirty="0" smtClean="0">
                <a:effectLst>
                  <a:glow rad="228600">
                    <a:srgbClr val="FFFFFF"/>
                  </a:glow>
                </a:effectLst>
              </a:rPr>
              <a:t/>
            </a:r>
            <a:br>
              <a:rPr lang="ru-RU" sz="2800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sz="2800" b="1" i="1" dirty="0" smtClean="0">
                <a:effectLst>
                  <a:glow rad="228600">
                    <a:srgbClr val="FFFFFF"/>
                  </a:glow>
                </a:effectLst>
              </a:rPr>
              <a:t>«Сергей Есенин», </a:t>
            </a:r>
            <a:r>
              <a:rPr lang="ru-RU" sz="2800" dirty="0" smtClean="0">
                <a:effectLst>
                  <a:glow rad="228600">
                    <a:srgbClr val="FFFFFF"/>
                  </a:glow>
                </a:effectLst>
              </a:rPr>
              <a:t/>
            </a:r>
            <a:br>
              <a:rPr lang="ru-RU" sz="2800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sz="2800" b="1" i="1" dirty="0" smtClean="0">
                <a:effectLst>
                  <a:glow rad="228600">
                    <a:srgbClr val="FFFFFF"/>
                  </a:glow>
                </a:effectLst>
              </a:rPr>
              <a:t>Всей России встают черты…</a:t>
            </a:r>
            <a:br>
              <a:rPr lang="ru-RU" sz="2800" b="1" i="1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sz="2800" dirty="0" smtClean="0">
                <a:effectLst>
                  <a:glow rad="228600">
                    <a:srgbClr val="FFFFFF"/>
                  </a:glow>
                </a:effectLst>
              </a:rPr>
              <a:t/>
            </a:r>
            <a:br>
              <a:rPr lang="ru-RU" sz="2800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sz="2800" b="1" i="1" dirty="0" smtClean="0">
                <a:effectLst>
                  <a:glow rad="228600">
                    <a:srgbClr val="FFFFFF"/>
                  </a:glow>
                </a:effectLst>
              </a:rPr>
              <a:t>(Н. Браун)</a:t>
            </a:r>
            <a:endParaRPr lang="ru-RU" sz="2800" dirty="0">
              <a:effectLst>
                <a:glow rad="228600">
                  <a:srgbClr val="FFFFFF"/>
                </a:glow>
              </a:effectLst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3140968"/>
            <a:ext cx="4644008" cy="172819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/>
              <a:t>Сергей Есенин родился 3 октября 1895 г. в селе Константиново Рязанской губернии                          в крестьянской семье.</a:t>
            </a:r>
          </a:p>
        </p:txBody>
      </p:sp>
      <p:pic>
        <p:nvPicPr>
          <p:cNvPr id="4" name="Picture 2" descr="C:\Documents and Settings\Администратор\Рабочий стол\презентация\Есенин\родит.jpg"/>
          <p:cNvPicPr>
            <a:picLocks noChangeAspect="1" noChangeArrowheads="1"/>
          </p:cNvPicPr>
          <p:nvPr/>
        </p:nvPicPr>
        <p:blipFill>
          <a:blip r:embed="rId3" cstate="print"/>
          <a:srcRect r="3912"/>
          <a:stretch>
            <a:fillRect/>
          </a:stretch>
        </p:blipFill>
        <p:spPr bwMode="auto">
          <a:xfrm>
            <a:off x="251520" y="620688"/>
            <a:ext cx="3816424" cy="59046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4283968" y="5517232"/>
            <a:ext cx="3960440" cy="96479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/>
          <a:p>
            <a:pPr lvl="0">
              <a:spcBef>
                <a:spcPct val="20000"/>
              </a:spcBef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Александр Никитич (1873-1931) и Татьяна </a:t>
            </a:r>
            <a:r>
              <a:rPr lang="ru-RU" sz="2000" b="1" dirty="0" smtClean="0">
                <a:solidFill>
                  <a:schemeClr val="tx1"/>
                </a:solidFill>
              </a:rPr>
              <a:t>Федоровна (1865-1955) – родители поэта.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755576" y="5661248"/>
            <a:ext cx="7776864" cy="80486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ru-RU" sz="2400" b="1" dirty="0" smtClean="0"/>
              <a:t>Дом в селе Константиново, где родился С.А. Есенин. Сейчас в нем расположен Государственный музей-заповедник поэта</a:t>
            </a:r>
            <a:r>
              <a:rPr lang="ru-RU" sz="2000" b="1" dirty="0" smtClean="0"/>
              <a:t>.</a:t>
            </a:r>
            <a:endParaRPr lang="ru-RU" sz="2000" b="1" dirty="0"/>
          </a:p>
        </p:txBody>
      </p:sp>
      <p:pic>
        <p:nvPicPr>
          <p:cNvPr id="2" name="Picture 2" descr="D:\по работе Медведево\Есенин\Дом,_где_родился_С.А._Есенин._Константиново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476672"/>
            <a:ext cx="6616296" cy="4962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Century Gothic" pitchFamily="34" charset="0"/>
              </a:rPr>
              <a:t>Есенин о своем детстве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1484784"/>
            <a:ext cx="6840760" cy="5040560"/>
          </a:xfrm>
        </p:spPr>
        <p:txBody>
          <a:bodyPr>
            <a:normAutofit fontScale="92500" lnSpcReduction="10000"/>
          </a:bodyPr>
          <a:lstStyle/>
          <a:p>
            <a:pPr marL="95250" indent="-95250">
              <a:buNone/>
            </a:pPr>
            <a:r>
              <a:rPr lang="ru-RU" b="1" dirty="0" smtClean="0"/>
              <a:t>	«Я рос, - вспоминал позже С.Есенин, - дыша атмосферой народной поэзии. Бабка, которая меня очень баловала, была набожна, собирала нищих, странствующих, которые распевали духовные стихи».</a:t>
            </a:r>
          </a:p>
          <a:p>
            <a:pPr>
              <a:buNone/>
            </a:pPr>
            <a:r>
              <a:rPr lang="ru-RU" b="1" dirty="0" smtClean="0"/>
              <a:t>	</a:t>
            </a:r>
          </a:p>
          <a:p>
            <a:pPr marL="0" indent="0">
              <a:buNone/>
            </a:pPr>
            <a:r>
              <a:rPr lang="ru-RU" b="1" dirty="0" smtClean="0"/>
              <a:t>Читать поэт научился рано, лет в пять, под руководством дяди. По его собственным словам, стихи начал складывать лет в 8-9.</a:t>
            </a:r>
            <a:endParaRPr lang="ru-RU" b="1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987824" y="188640"/>
            <a:ext cx="2808312" cy="90872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Century Gothic" pitchFamily="34" charset="0"/>
              </a:rPr>
              <a:t>Учеба</a:t>
            </a:r>
            <a:endParaRPr lang="ru-RU" sz="3600" b="1" dirty="0">
              <a:latin typeface="Century Gothic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51520" y="1268760"/>
            <a:ext cx="4175323" cy="475252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smtClean="0"/>
              <a:t>В 1904 году Есенин поступил учиться в </a:t>
            </a:r>
            <a:r>
              <a:rPr lang="ru-RU" b="1" dirty="0" err="1" smtClean="0"/>
              <a:t>Константиновское</a:t>
            </a:r>
            <a:r>
              <a:rPr lang="ru-RU" b="1" dirty="0" smtClean="0"/>
              <a:t> земское училище, которое закончил через 4 года с похвальным листом. </a:t>
            </a:r>
          </a:p>
          <a:p>
            <a:pPr marL="0" indent="0">
              <a:buNone/>
            </a:pPr>
            <a:r>
              <a:rPr lang="ru-RU" b="1" dirty="0" smtClean="0"/>
              <a:t>Потом он учился в церковно-приходской второклассной учительской школе.</a:t>
            </a:r>
            <a:endParaRPr lang="ru-RU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572000" y="1268760"/>
            <a:ext cx="4248472" cy="47149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0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188640"/>
            <a:ext cx="468052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В 1912 году С. Есенин переезжает в Москву и поселяется по адресу Большой </a:t>
            </a:r>
            <a:r>
              <a:rPr lang="ru-RU" sz="2000" b="1" dirty="0" err="1" smtClean="0"/>
              <a:t>Строченовский</a:t>
            </a:r>
            <a:r>
              <a:rPr lang="ru-RU" sz="2000" b="1" dirty="0" smtClean="0"/>
              <a:t> переулок, 24 (ныне Московский государственный музей С.А. Есенина).</a:t>
            </a:r>
            <a:endParaRPr lang="ru-RU" sz="2000" b="1" dirty="0"/>
          </a:p>
        </p:txBody>
      </p:sp>
      <p:pic>
        <p:nvPicPr>
          <p:cNvPr id="2050" name="Picture 2" descr="C:\Users\e.vaseneva\Documents\Есенин\1280px-Московский_государственный_музей_С._А._Есенин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2564904"/>
            <a:ext cx="5256584" cy="38931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4" cstate="print"/>
          <a:srcRect l="34032" t="10454" r="35529" b="15719"/>
          <a:stretch>
            <a:fillRect/>
          </a:stretch>
        </p:blipFill>
        <p:spPr bwMode="auto">
          <a:xfrm>
            <a:off x="323528" y="2577995"/>
            <a:ext cx="2841916" cy="38753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4283968" y="1182471"/>
            <a:ext cx="4536504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1914 г. в детском журнале «Мирок» было опубликовано первое произведение Есенина – стихотворение «Береза».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ru-RU" sz="2400" b="1" dirty="0" smtClean="0">
              <a:ea typeface="Times New Roman" pitchFamily="18" charset="0"/>
              <a:cs typeface="Times New Roman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ea typeface="Times New Roman" pitchFamily="18" charset="0"/>
                <a:cs typeface="Times New Roman" pitchFamily="18" charset="0"/>
              </a:rPr>
              <a:t>В Москве Есенин работал помощником корректора в типографии, посещал лекции в Народном университете имени А.Л. Шанявского, продолжал писать, принимал участие в заседаниях </a:t>
            </a:r>
            <a:r>
              <a:rPr lang="ru-RU" sz="2400" b="1" dirty="0" err="1" smtClean="0">
                <a:ea typeface="Times New Roman" pitchFamily="18" charset="0"/>
                <a:cs typeface="Times New Roman" pitchFamily="18" charset="0"/>
              </a:rPr>
              <a:t>Суриковского</a:t>
            </a:r>
            <a:r>
              <a:rPr lang="ru-RU" sz="2400" b="1" dirty="0" smtClean="0">
                <a:ea typeface="Times New Roman" pitchFamily="18" charset="0"/>
                <a:cs typeface="Times New Roman" pitchFamily="18" charset="0"/>
              </a:rPr>
              <a:t> литературно-музыкального кружка.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" name="Заголовок 4"/>
          <p:cNvSpPr txBox="1">
            <a:spLocks/>
          </p:cNvSpPr>
          <p:nvPr/>
        </p:nvSpPr>
        <p:spPr>
          <a:xfrm>
            <a:off x="467544" y="260648"/>
            <a:ext cx="8229600" cy="83671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Дебют поэта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3074" name="Picture 2" descr="C:\Users\e.vaseneva\Documents\Есенин\Yesenin_signature_1915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1253629">
            <a:off x="25580" y="2460121"/>
            <a:ext cx="4199474" cy="79190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0000"/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80728"/>
          </a:xfrm>
        </p:spPr>
        <p:txBody>
          <a:bodyPr/>
          <a:lstStyle/>
          <a:p>
            <a:r>
              <a:rPr lang="ru-RU" b="1" dirty="0" smtClean="0">
                <a:latin typeface="Century Gothic" pitchFamily="34" charset="0"/>
              </a:rPr>
              <a:t>Переезд в Петроград</a:t>
            </a:r>
            <a:endParaRPr lang="ru-RU" b="1" dirty="0">
              <a:latin typeface="Century Gothic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5517232"/>
            <a:ext cx="8604448" cy="134076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</a:rPr>
              <a:t>В 1915 году С.А. Есенин уезжает в Петроград. Здесь он знакомится с известными поэтами (А. Блок, Н.А. Клюев, З.Н. Гиппиус, Д.С. Мережковский и др.) и издателями.</a:t>
            </a:r>
            <a:endParaRPr lang="ru-RU" sz="2800" b="1" dirty="0">
              <a:effectLst>
                <a:glow rad="228600">
                  <a:srgbClr val="FFFFFF"/>
                </a:glow>
              </a:effectLst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404664"/>
            <a:ext cx="4536504" cy="30963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b="1" dirty="0" smtClean="0"/>
              <a:t>В Петрограде Есенин знакомится с Н. А. Клюевым, оказавшим на него значительное влияние. Их совместные выступления со стихами и частушками, стилизованными под «крестьянскую», «народную» манеру, имели большой успех.</a:t>
            </a:r>
            <a:endParaRPr lang="ru-RU" sz="2400" b="1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 l="36246" t="10454" r="37189" b="15719"/>
          <a:stretch>
            <a:fillRect/>
          </a:stretch>
        </p:blipFill>
        <p:spPr bwMode="auto">
          <a:xfrm>
            <a:off x="4788024" y="404664"/>
            <a:ext cx="3917235" cy="61206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8024" y="4437112"/>
            <a:ext cx="3926722" cy="2160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Первый сборник стихов Есенина «Радуница» был издан в 1916 году.</a:t>
            </a:r>
            <a:endParaRPr lang="ru-RU" b="1" dirty="0"/>
          </a:p>
        </p:txBody>
      </p:sp>
      <p:pic>
        <p:nvPicPr>
          <p:cNvPr id="19457" name="Picture 1" descr="D:\по работе Медведево\Есенин\первый сборник стихов 1916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539552" y="548680"/>
            <a:ext cx="3955457" cy="5661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3671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Century Gothic" pitchFamily="34" charset="0"/>
              </a:rPr>
              <a:t>Служба в армии</a:t>
            </a:r>
            <a:endParaRPr lang="ru-RU" sz="40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5081740"/>
            <a:ext cx="7776864" cy="177626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chemeClr val="bg1"/>
                </a:solidFill>
              </a:rPr>
              <a:t>В 1916 г. Есенина призвали в армию, он получает назначение санитаром в Царскосельский военно-санитарный поезд №143, что позволяет ему посещать литературные салоны, бывать на приемах, выступать на концертах.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8600" t="23344" r="19976" b="27192"/>
          <a:stretch>
            <a:fillRect/>
          </a:stretch>
        </p:blipFill>
        <p:spPr bwMode="auto">
          <a:xfrm>
            <a:off x="1475656" y="836712"/>
            <a:ext cx="6259322" cy="40324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860032" y="0"/>
            <a:ext cx="3837112" cy="11430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Революция</a:t>
            </a:r>
            <a:r>
              <a:rPr lang="ru-RU" b="1" dirty="0" smtClean="0">
                <a:latin typeface="Century Gothic" pitchFamily="34" charset="0"/>
              </a:rPr>
              <a:t> </a:t>
            </a:r>
            <a:endParaRPr lang="ru-RU" b="1" dirty="0">
              <a:latin typeface="Century Gothic" pitchFamily="34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899592" y="4653136"/>
            <a:ext cx="5760640" cy="187220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sz="3600" b="1" dirty="0" smtClean="0"/>
              <a:t>Революцию 1917 г. С. Есенин встретил с воодушевлением. Он пишет несколько небольших поэм («Иорданская голубица», «</a:t>
            </a:r>
            <a:r>
              <a:rPr lang="ru-RU" sz="3600" b="1" dirty="0" err="1" smtClean="0"/>
              <a:t>Инония</a:t>
            </a:r>
            <a:r>
              <a:rPr lang="ru-RU" sz="3600" b="1" dirty="0" smtClean="0"/>
              <a:t>», «Небесный барабанщик»), проникнутых радостным предчувствием «преображения» жизни.</a:t>
            </a:r>
            <a:endParaRPr lang="ru-RU" sz="3600" b="1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Century Gothic" pitchFamily="34" charset="0"/>
              </a:rPr>
              <a:t>Имажинизм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572000" y="1700808"/>
            <a:ext cx="4572000" cy="345638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3000" b="1" dirty="0" smtClean="0"/>
              <a:t>В 1918 году вместе с поэтами А.Б. Мариенгофом, В.Г. </a:t>
            </a:r>
            <a:r>
              <a:rPr lang="ru-RU" sz="3000" b="1" dirty="0" err="1" smtClean="0"/>
              <a:t>Шершеневичем</a:t>
            </a:r>
            <a:r>
              <a:rPr lang="ru-RU" sz="3000" b="1" dirty="0" smtClean="0"/>
              <a:t>, А.Б. </a:t>
            </a:r>
            <a:r>
              <a:rPr lang="ru-RU" sz="3000" b="1" dirty="0" err="1" smtClean="0"/>
              <a:t>Кусиковым</a:t>
            </a:r>
            <a:r>
              <a:rPr lang="ru-RU" sz="3000" b="1" dirty="0" smtClean="0"/>
              <a:t>, И.В. Грузиновым Есенин основывает литературное движение имажинистов, от английского слова «</a:t>
            </a:r>
            <a:r>
              <a:rPr lang="ru-RU" sz="3000" b="1" dirty="0" err="1" smtClean="0"/>
              <a:t>image</a:t>
            </a:r>
            <a:r>
              <a:rPr lang="ru-RU" sz="3000" b="1" dirty="0" smtClean="0"/>
              <a:t>» − образ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 l="34586" t="9469" r="34975" b="24579"/>
          <a:stretch>
            <a:fillRect/>
          </a:stretch>
        </p:blipFill>
        <p:spPr bwMode="auto">
          <a:xfrm>
            <a:off x="395536" y="1124744"/>
            <a:ext cx="3901329" cy="47525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907704" y="5949280"/>
            <a:ext cx="47991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С. А. </a:t>
            </a:r>
            <a:r>
              <a:rPr lang="ru-RU" b="1" dirty="0" smtClean="0"/>
              <a:t>Есенин и </a:t>
            </a:r>
            <a:r>
              <a:rPr lang="ru-RU" b="1" dirty="0" smtClean="0"/>
              <a:t>А. Б. </a:t>
            </a:r>
            <a:r>
              <a:rPr lang="ru-RU" b="1" dirty="0" err="1" smtClean="0"/>
              <a:t>Мариенгоф</a:t>
            </a:r>
            <a:r>
              <a:rPr lang="ru-RU" b="1" dirty="0" smtClean="0"/>
              <a:t>, А. Б. </a:t>
            </a:r>
            <a:r>
              <a:rPr lang="ru-RU" b="1" dirty="0" err="1" smtClean="0"/>
              <a:t>Кусиков</a:t>
            </a:r>
            <a:r>
              <a:rPr lang="ru-RU" b="1" dirty="0" smtClean="0"/>
              <a:t>, </a:t>
            </a:r>
          </a:p>
          <a:p>
            <a:r>
              <a:rPr lang="ru-RU" b="1" dirty="0" smtClean="0"/>
              <a:t>В. Г. </a:t>
            </a:r>
            <a:r>
              <a:rPr lang="ru-RU" b="1" dirty="0" err="1" smtClean="0"/>
              <a:t>Шершеневич</a:t>
            </a:r>
            <a:r>
              <a:rPr lang="ru-RU" b="1" dirty="0" smtClean="0"/>
              <a:t>. 1919 г., Москва</a:t>
            </a:r>
            <a:endParaRPr lang="ru-RU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 cstate="print"/>
          <a:srcRect l="34504" t="9641" r="35611" b="25391"/>
          <a:stretch>
            <a:fillRect/>
          </a:stretch>
        </p:blipFill>
        <p:spPr bwMode="auto">
          <a:xfrm>
            <a:off x="4067944" y="404664"/>
            <a:ext cx="4615058" cy="56406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067944" y="6165304"/>
            <a:ext cx="473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С. А. Есенин, </a:t>
            </a:r>
            <a:r>
              <a:rPr lang="ru-RU" b="1" dirty="0" smtClean="0"/>
              <a:t>А.Б</a:t>
            </a:r>
            <a:r>
              <a:rPr lang="ru-RU" b="1" dirty="0" smtClean="0"/>
              <a:t>. </a:t>
            </a:r>
            <a:r>
              <a:rPr lang="ru-RU" b="1" dirty="0" err="1" smtClean="0"/>
              <a:t>Мариенгоф</a:t>
            </a:r>
            <a:r>
              <a:rPr lang="ru-RU" b="1" dirty="0" smtClean="0"/>
              <a:t>. 1919 г. Москва</a:t>
            </a:r>
            <a:endParaRPr lang="ru-RU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179512" y="764704"/>
            <a:ext cx="3960440" cy="1728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</a:pPr>
            <a:r>
              <a:rPr lang="ru-RU" sz="2400" b="1" dirty="0" smtClean="0"/>
              <a:t>В 1924 году Есенин решил порвать с имажинизмом из-за разногласий с А.Б. Мариенгофом.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Century Gothic" pitchFamily="34" charset="0"/>
              </a:rPr>
              <a:t>Айседора </a:t>
            </a:r>
            <a:endParaRPr lang="ru-RU" b="1" dirty="0">
              <a:latin typeface="Century Gothic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1763688" y="980728"/>
            <a:ext cx="6120680" cy="1584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Событием в жизни Есенина явилась встреча с американской танцовщицей Айседорой Дункан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smtClean="0"/>
              <a:t>(осень 1921), которая через полгода стала его женой. </a:t>
            </a:r>
          </a:p>
          <a:p>
            <a:endParaRPr lang="ru-RU" dirty="0"/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3" cstate="print"/>
          <a:srcRect l="29226" t="18329" r="27227" b="24578"/>
          <a:stretch>
            <a:fillRect/>
          </a:stretch>
        </p:blipFill>
        <p:spPr bwMode="auto">
          <a:xfrm>
            <a:off x="467544" y="2564904"/>
            <a:ext cx="5544616" cy="40870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395536" y="260648"/>
            <a:ext cx="8352928" cy="9361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/>
              <a:t>Совместное путешествие по Европе (Германия, Бельгия, Франция, Италия) и Америке (май 1922 - август 1923)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 l="31818" t="28172" r="32762" b="26547"/>
          <a:stretch>
            <a:fillRect/>
          </a:stretch>
        </p:blipFill>
        <p:spPr bwMode="auto">
          <a:xfrm>
            <a:off x="4716016" y="2132856"/>
            <a:ext cx="4207772" cy="30243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 l="34032" t="8485" r="35529" b="20641"/>
          <a:stretch>
            <a:fillRect/>
          </a:stretch>
        </p:blipFill>
        <p:spPr bwMode="auto">
          <a:xfrm>
            <a:off x="467544" y="1268760"/>
            <a:ext cx="3960440" cy="51845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 cstate="print"/>
          <a:srcRect l="34586" t="13407" r="36082" b="13750"/>
          <a:stretch>
            <a:fillRect/>
          </a:stretch>
        </p:blipFill>
        <p:spPr bwMode="auto">
          <a:xfrm>
            <a:off x="611560" y="1124744"/>
            <a:ext cx="3816424" cy="53285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3671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Century Gothic" pitchFamily="34" charset="0"/>
              </a:rPr>
              <a:t>1923 - 1925</a:t>
            </a:r>
            <a:endParaRPr lang="ru-RU" sz="4000" b="1" dirty="0">
              <a:latin typeface="Century Gothic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932040" y="1196752"/>
            <a:ext cx="3682752" cy="532859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В последние годы жизни С.А. Есенин переживает творческий взлет. </a:t>
            </a:r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Истинным шедевром лирики поэта является цикл «Персидские мотивы», написанный во время путешествия по Кавказу. </a:t>
            </a:r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В произведениях поэт оглядывается на пройденную жизнь, размышляет о смысле жизни, пытается осмыслить события, изменившие историю России, найти свое место в новой России. </a:t>
            </a:r>
            <a:endParaRPr lang="ru-RU" b="1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C:\Users\e.vaseneva\Documents\Есенин\гостиница Англетер_1930.jpg"/>
          <p:cNvPicPr>
            <a:picLocks noChangeAspect="1" noChangeArrowheads="1"/>
          </p:cNvPicPr>
          <p:nvPr/>
        </p:nvPicPr>
        <p:blipFill>
          <a:blip r:embed="rId2" cstate="print"/>
          <a:srcRect r="11040"/>
          <a:stretch>
            <a:fillRect/>
          </a:stretch>
        </p:blipFill>
        <p:spPr bwMode="auto">
          <a:xfrm>
            <a:off x="-2" y="-1"/>
            <a:ext cx="9144001" cy="6858001"/>
          </a:xfrm>
          <a:prstGeom prst="rect">
            <a:avLst/>
          </a:prstGeom>
          <a:noFill/>
        </p:spPr>
      </p:pic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179512" y="1052736"/>
            <a:ext cx="864096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 конце декабря Есенин приехал в Ленинград, остановился в гостинице “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Англетер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”. Здесь им было написано одно из самых знаменитых последних стихотворений «До свиданья, друг мой, до свиданья…».</a:t>
            </a:r>
            <a:endParaRPr lang="ru-RU" sz="1050" b="1" dirty="0" smtClean="0"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83671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Century Gothic" pitchFamily="34" charset="0"/>
              </a:rPr>
              <a:t>Трагический финал</a:t>
            </a:r>
            <a:endParaRPr lang="ru-RU" sz="4000" b="1" dirty="0">
              <a:latin typeface="Century Gothic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1520" y="6190656"/>
            <a:ext cx="86409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ea typeface="Calibri" pitchFamily="34" charset="0"/>
                <a:cs typeface="Times New Roman" pitchFamily="18" charset="0"/>
              </a:rPr>
              <a:t>В ночь на 28 декабря 1925 г. поэта не стало…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ransition spd="slow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 descr="D:\по работе Медведево\Есенин\DSC_0760_copy.jpg"/>
          <p:cNvPicPr>
            <a:picLocks noChangeAspect="1" noChangeArrowheads="1"/>
          </p:cNvPicPr>
          <p:nvPr/>
        </p:nvPicPr>
        <p:blipFill>
          <a:blip r:embed="rId2" cstate="print"/>
          <a:srcRect l="14035" r="2043" b="3807"/>
          <a:stretch>
            <a:fillRect/>
          </a:stretch>
        </p:blipFill>
        <p:spPr bwMode="auto">
          <a:xfrm>
            <a:off x="0" y="0"/>
            <a:ext cx="9168950" cy="6858000"/>
          </a:xfrm>
          <a:prstGeom prst="rect">
            <a:avLst/>
          </a:prstGeom>
          <a:noFill/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04048" y="332656"/>
            <a:ext cx="3816424" cy="79208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ru-RU" sz="2400" b="1" dirty="0" smtClean="0"/>
              <a:t>Похоронен поэт в Москве на Ваганьковском кладбище.</a:t>
            </a:r>
            <a:endParaRPr lang="ru-RU" sz="2400" b="1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1412776"/>
            <a:ext cx="38884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Стихи Есенина очень мелодичны, поэтому многие композиторы перекладывали их на музыку. Так появились замечательные песни и романсы на стихи Сергея Есенина.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.vaseneva\Documents\Есенин\0_d6e3d_208c755e_XX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188640"/>
            <a:ext cx="4752528" cy="261967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Сергей Есенин! Это имя –</a:t>
            </a:r>
            <a:b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В лесах родной моей России,</a:t>
            </a:r>
            <a:b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В берёзах нежных и осинах,</a:t>
            </a:r>
            <a:b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В серёжках желтовато-синих,</a:t>
            </a:r>
            <a:b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В лугах из зелени весенней,</a:t>
            </a:r>
            <a:b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В твоих стихах, Сергей Есенин!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7" name="Picture 3" descr="C:\Users\e.vaseneva\Documents\Есенин\202773_html_548e7d3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0"/>
            <a:ext cx="2016224" cy="2909573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586</TotalTime>
  <Words>497</Words>
  <Application>Microsoft Office PowerPoint</Application>
  <PresentationFormat>Экран (4:3)</PresentationFormat>
  <Paragraphs>47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Певец России</vt:lpstr>
      <vt:lpstr>В этом имени – слово «есень», Осень, ясень, осенний цвет; Что-то есть в нём  От русских песен – Поднебесье, тихие веси, Сень берёзы  И синь – рассвет. Что-то есть в нём  И от весенней грусти,  Юности и чистоты… Только скажут - «Сергей Есенин»,  Всей России встают черты…  (Н. Браун)</vt:lpstr>
      <vt:lpstr>Слайд 3</vt:lpstr>
      <vt:lpstr>Слайд 4</vt:lpstr>
      <vt:lpstr>Есенин о своем детстве</vt:lpstr>
      <vt:lpstr>Учеба</vt:lpstr>
      <vt:lpstr>Слайд 7</vt:lpstr>
      <vt:lpstr>Слайд 8</vt:lpstr>
      <vt:lpstr>Переезд в Петроград</vt:lpstr>
      <vt:lpstr>Слайд 10</vt:lpstr>
      <vt:lpstr>Слайд 11</vt:lpstr>
      <vt:lpstr>Служба в армии</vt:lpstr>
      <vt:lpstr>Революция </vt:lpstr>
      <vt:lpstr>Имажинизм </vt:lpstr>
      <vt:lpstr>Слайд 15</vt:lpstr>
      <vt:lpstr>Айседора </vt:lpstr>
      <vt:lpstr>Слайд 17</vt:lpstr>
      <vt:lpstr>1923 - 1925</vt:lpstr>
      <vt:lpstr>Трагический финал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Сергей Александрович Есенин</dc:title>
  <dc:creator>Кирилл</dc:creator>
  <cp:lastModifiedBy>ТЕХПРОМ</cp:lastModifiedBy>
  <cp:revision>112</cp:revision>
  <dcterms:created xsi:type="dcterms:W3CDTF">2011-03-10T18:23:51Z</dcterms:created>
  <dcterms:modified xsi:type="dcterms:W3CDTF">2015-09-21T16:28:11Z</dcterms:modified>
</cp:coreProperties>
</file>